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vetlý štý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584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903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33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653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283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260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444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29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61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912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920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6F337-10C7-473B-8E72-CBEDA0CFDB5A}" type="datetimeFigureOut">
              <a:rPr lang="sk-SK" smtClean="0"/>
              <a:t>2. 12. 2016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E75C-4B51-4252-B1B6-0087DAE5B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44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k-SK" dirty="0" err="1" smtClean="0"/>
              <a:t>ýsledky</a:t>
            </a:r>
            <a:r>
              <a:rPr lang="sk-SK" dirty="0" smtClean="0"/>
              <a:t> prieskumu 2016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Alena </a:t>
            </a:r>
            <a:r>
              <a:rPr lang="sk-SK" dirty="0" err="1" smtClean="0"/>
              <a:t>Kaščáková</a:t>
            </a:r>
            <a:endParaRPr lang="sk-SK" dirty="0" smtClean="0"/>
          </a:p>
          <a:p>
            <a:r>
              <a:rPr lang="sk-SK" dirty="0" smtClean="0"/>
              <a:t>Gabriela Nedelová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392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76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234297"/>
              </p:ext>
            </p:extLst>
          </p:nvPr>
        </p:nvGraphicFramePr>
        <p:xfrm>
          <a:off x="413374" y="1019620"/>
          <a:ext cx="5433634" cy="47389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23409"/>
                <a:gridCol w="1025820"/>
                <a:gridCol w="1025820"/>
                <a:gridCol w="1458585"/>
              </a:tblGrid>
              <a:tr h="328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Záhrada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Odpovede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86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2,82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2,87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8,98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11,25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1,51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Sami, rodina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29,76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37,28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6,72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1,59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620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35,96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45,05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8521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10,38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8694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125,27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86222"/>
              </p:ext>
            </p:extLst>
          </p:nvPr>
        </p:nvGraphicFramePr>
        <p:xfrm>
          <a:off x="6096000" y="1019620"/>
          <a:ext cx="5682625" cy="49911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11548"/>
                <a:gridCol w="1072826"/>
                <a:gridCol w="1072826"/>
                <a:gridCol w="1525425"/>
              </a:tblGrid>
              <a:tr h="299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Starostlivosť o deti mimo domácnosti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772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2,74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3,06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,49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,55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2,51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Nedostupné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,86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12,56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3,93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2,71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836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65,63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73,24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48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3,96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7,38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8,23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666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1273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111,61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44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24719" cy="5750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766240"/>
              </p:ext>
            </p:extLst>
          </p:nvPr>
        </p:nvGraphicFramePr>
        <p:xfrm>
          <a:off x="502276" y="1120457"/>
          <a:ext cx="5460643" cy="53490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32971"/>
                <a:gridCol w="1030918"/>
                <a:gridCol w="1030918"/>
                <a:gridCol w="1465836"/>
              </a:tblGrid>
              <a:tr h="3697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Starostlivosť o deti v domácnosti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 z respondentov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821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2,12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,45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3,51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3,99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,19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,21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15,65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17,81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3,75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60,07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68,36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986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4,44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1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8,89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10,12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7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113,80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930189"/>
              </p:ext>
            </p:extLst>
          </p:nvPr>
        </p:nvGraphicFramePr>
        <p:xfrm>
          <a:off x="6140005" y="528572"/>
          <a:ext cx="5511082" cy="59409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50825"/>
                <a:gridCol w="1040440"/>
                <a:gridCol w="1040440"/>
                <a:gridCol w="1479377"/>
              </a:tblGrid>
              <a:tr h="2768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Starostlivosť o dospelých mimo domácnosti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8002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6364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1,78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,76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3,44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,65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,70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7,60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8,25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1,85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930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73,00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79,19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2183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2,89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364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6,96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76828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1274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108,49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80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332321"/>
              </p:ext>
            </p:extLst>
          </p:nvPr>
        </p:nvGraphicFramePr>
        <p:xfrm>
          <a:off x="954287" y="1295925"/>
          <a:ext cx="6914706" cy="47236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0434"/>
                <a:gridCol w="1062680"/>
                <a:gridCol w="1305432"/>
                <a:gridCol w="1856160"/>
              </a:tblGrid>
              <a:tr h="2391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Dôvody - Starostlivosť o dospelých v domácnosti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Odpovede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105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2,05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2,62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2,84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,68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9,18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9,97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931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72,47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78,67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440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775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9138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1285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108,55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181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253507" cy="56215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VII. modul - výroky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476636"/>
              </p:ext>
            </p:extLst>
          </p:nvPr>
        </p:nvGraphicFramePr>
        <p:xfrm>
          <a:off x="360608" y="1094704"/>
          <a:ext cx="5512158" cy="554333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20462"/>
                <a:gridCol w="1300767"/>
                <a:gridCol w="811369"/>
                <a:gridCol w="1068946"/>
                <a:gridCol w="1210614"/>
              </a:tblGrid>
              <a:tr h="35804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Domáce práce sú veľká časová záťaž.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796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45588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Platné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13,5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09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639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36,7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968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09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414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23,7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94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09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98,9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0992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9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99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8042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155922"/>
              </p:ext>
            </p:extLst>
          </p:nvPr>
        </p:nvGraphicFramePr>
        <p:xfrm>
          <a:off x="6272013" y="567713"/>
          <a:ext cx="5370488" cy="598051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20463"/>
                <a:gridCol w="1275006"/>
                <a:gridCol w="785611"/>
                <a:gridCol w="1068946"/>
                <a:gridCol w="1120462"/>
              </a:tblGrid>
              <a:tr h="59015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2000" u="none" strike="noStrike" dirty="0">
                          <a:effectLst/>
                        </a:rPr>
                        <a:t>Domáce práce robím nerád, radšej nech to urobí niekto za mňa.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6270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platné 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45477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Platné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351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30,7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31,2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270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884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26,4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26,9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8728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884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98,3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8844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netýka sa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84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6884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7286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609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90623" cy="729579"/>
          </a:xfrm>
        </p:spPr>
        <p:txBody>
          <a:bodyPr/>
          <a:lstStyle/>
          <a:p>
            <a:r>
              <a:rPr lang="sk-SK" dirty="0" smtClean="0"/>
              <a:t>VII. modul - výroky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286015"/>
              </p:ext>
            </p:extLst>
          </p:nvPr>
        </p:nvGraphicFramePr>
        <p:xfrm>
          <a:off x="427150" y="1094704"/>
          <a:ext cx="5368343" cy="5618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17786"/>
                <a:gridCol w="1298075"/>
                <a:gridCol w="801752"/>
                <a:gridCol w="1030823"/>
                <a:gridCol w="1119907"/>
              </a:tblGrid>
              <a:tr h="5545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Voľný čas má väčšiu hodnotu ako peniaze pre pomocnicu v domácnosti.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2371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9116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Platné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285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46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30,3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31,9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3911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26,5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8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266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8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95,0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8066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0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4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51528"/>
              </p:ext>
            </p:extLst>
          </p:nvPr>
        </p:nvGraphicFramePr>
        <p:xfrm>
          <a:off x="6158247" y="863572"/>
          <a:ext cx="5419860" cy="56123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4781"/>
                <a:gridCol w="1282781"/>
                <a:gridCol w="793472"/>
                <a:gridCol w="1084413"/>
                <a:gridCol w="1084413"/>
              </a:tblGrid>
              <a:tr h="4967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Robiť domáce práce je prirodzené, neuvažujem o pomocnici v domácnosti.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2777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7777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Platné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úplne nesúhlasím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49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5882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171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0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29,3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49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793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45,5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0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98,5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0457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045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5980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Spolu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51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443" y="178076"/>
            <a:ext cx="4351986" cy="729579"/>
          </a:xfrm>
        </p:spPr>
        <p:txBody>
          <a:bodyPr/>
          <a:lstStyle/>
          <a:p>
            <a:r>
              <a:rPr lang="sk-SK" dirty="0" smtClean="0"/>
              <a:t>VII. modul - výroky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315567"/>
              </p:ext>
            </p:extLst>
          </p:nvPr>
        </p:nvGraphicFramePr>
        <p:xfrm>
          <a:off x="438955" y="1094704"/>
          <a:ext cx="5420932" cy="55449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0904"/>
                <a:gridCol w="1223493"/>
                <a:gridCol w="850006"/>
                <a:gridCol w="1094704"/>
                <a:gridCol w="1081825"/>
              </a:tblGrid>
              <a:tr h="3538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Mať pomocnicu v domácnosti je snobstvo.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7295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platné 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6660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Platné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úplne nesúhlasím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073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6740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504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28,9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0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388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0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1687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96,8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034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70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703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53885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58763"/>
              </p:ext>
            </p:extLst>
          </p:nvPr>
        </p:nvGraphicFramePr>
        <p:xfrm>
          <a:off x="6001557" y="907655"/>
          <a:ext cx="5743976" cy="573202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71976"/>
                <a:gridCol w="1262130"/>
                <a:gridCol w="862884"/>
                <a:gridCol w="1184857"/>
                <a:gridCol w="1262129"/>
              </a:tblGrid>
              <a:tr h="3424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Opravu a údržbu zariadenia zveríme radšej odborníkovi.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54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platné 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86976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Platné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úplne nesúhlasím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870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490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28,1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5436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19,1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0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25,6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979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0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1696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97,3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098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60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609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2403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823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sk-SK" dirty="0" smtClean="0"/>
              <a:t>VII. modul - výroky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10408"/>
              </p:ext>
            </p:extLst>
          </p:nvPr>
        </p:nvGraphicFramePr>
        <p:xfrm>
          <a:off x="868249" y="1094704"/>
          <a:ext cx="7155289" cy="45696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02634"/>
                <a:gridCol w="2654909"/>
                <a:gridCol w="747196"/>
                <a:gridCol w="1120240"/>
                <a:gridCol w="1030310"/>
              </a:tblGrid>
              <a:tr h="3281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Návšteva </a:t>
                      </a:r>
                      <a:r>
                        <a:rPr lang="sk-SK" sz="2000" u="none" strike="noStrike" dirty="0" smtClean="0">
                          <a:effectLst/>
                        </a:rPr>
                        <a:t>škôlky </a:t>
                      </a:r>
                      <a:r>
                        <a:rPr lang="sk-SK" sz="2000" u="none" strike="noStrike" dirty="0">
                          <a:effectLst/>
                        </a:rPr>
                        <a:t>je súčasťou vývinu dieťaťa.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313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2592">
                <a:tc rowSpan="6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Platné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9692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3133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nemám vyhranený názor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25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25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úplne súhlasím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54,8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75,4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25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1268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72,7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2551">
                <a:tc rowSpan="3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Chýbajúce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netýka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25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Systém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2551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475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8179">
                <a:tc gridSpan="2"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72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sk-SK" dirty="0" smtClean="0"/>
              <a:t>Bývanie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356814"/>
              </p:ext>
            </p:extLst>
          </p:nvPr>
        </p:nvGraphicFramePr>
        <p:xfrm>
          <a:off x="310166" y="1094704"/>
          <a:ext cx="5678511" cy="42413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80764"/>
                <a:gridCol w="871215"/>
                <a:gridCol w="1013266"/>
                <a:gridCol w="1013266"/>
              </a:tblGrid>
              <a:tr h="34264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Druh bývania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547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rodinný dom (vlastný)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38,8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38,8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rodinný dom (v podnájme)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rodinný dom (v prenájme)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rodinný dom (u známych)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byt (vlastný)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40,2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40,2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byt (v podnájme)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9,5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byt (v prenájme)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byt (u známych)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63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iný druh ubytovania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264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088748"/>
              </p:ext>
            </p:extLst>
          </p:nvPr>
        </p:nvGraphicFramePr>
        <p:xfrm>
          <a:off x="6324509" y="1094704"/>
          <a:ext cx="5029291" cy="37623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60333"/>
                <a:gridCol w="748824"/>
                <a:gridCol w="1010067"/>
                <a:gridCol w="1010067"/>
              </a:tblGrid>
              <a:tr h="2000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Veľkostná skupina obce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platné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do 499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 dirty="0">
                          <a:effectLst/>
                        </a:rPr>
                        <a:t>od 500 do 1 999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2 000 do 4 999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5 000 do 9 999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10 000 do 19 999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20 000 do 49 999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50 000 do 99 999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od 100 000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Spolu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164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Respondenti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589177"/>
              </p:ext>
            </p:extLst>
          </p:nvPr>
        </p:nvGraphicFramePr>
        <p:xfrm>
          <a:off x="399244" y="1690688"/>
          <a:ext cx="6250458" cy="43450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86502"/>
                <a:gridCol w="1090989"/>
                <a:gridCol w="1090989"/>
                <a:gridCol w="1090989"/>
                <a:gridCol w="1090989"/>
              </a:tblGrid>
              <a:tr h="2890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Veková kategória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6803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pôvodný 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pôvodné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vážený 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42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do 14 rokov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15 do 19 rokov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20 do 24 rokov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895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25 do 49 rokov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2235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39,9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50 do 64 rokov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720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od 65 do 79 rokov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049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od 80 rokov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9077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1578"/>
              </p:ext>
            </p:extLst>
          </p:nvPr>
        </p:nvGraphicFramePr>
        <p:xfrm>
          <a:off x="6940549" y="1690688"/>
          <a:ext cx="4704098" cy="32032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50284"/>
                <a:gridCol w="991673"/>
                <a:gridCol w="1120462"/>
                <a:gridCol w="888642"/>
                <a:gridCol w="953037"/>
              </a:tblGrid>
              <a:tr h="57494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Pohlavie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93086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pôvodný 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pôvodné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vážený 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494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muž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47,7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2355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4757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žena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52,3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2463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51,1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494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916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221004"/>
              </p:ext>
            </p:extLst>
          </p:nvPr>
        </p:nvGraphicFramePr>
        <p:xfrm>
          <a:off x="348802" y="725733"/>
          <a:ext cx="5021687" cy="57628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85745"/>
                <a:gridCol w="865475"/>
                <a:gridCol w="991674"/>
                <a:gridCol w="978793"/>
              </a:tblGrid>
              <a:tr h="29570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Vzdelanie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78756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počet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percentá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platné percentá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162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bez vzdelania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633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13,1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13,3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3179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základná škola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345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7,2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7,2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1621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stredné (menej ako 4 roky)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660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13,7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13,8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50594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stredné a nadstavbové (aspoň 4 roky)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1497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31,1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31,4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901189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nadstavbové, pomaturitné, kvalifikačné, konzervatórium, vyššie odborné (vyšší ako 4. ročník)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208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4,3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4,4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027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vysokoškolské (1. až 3. stupňa)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1432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29,7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30,0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162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spolu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4775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99,1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100,0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162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chýbajúce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5702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Spolu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100,0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422846"/>
              </p:ext>
            </p:extLst>
          </p:nvPr>
        </p:nvGraphicFramePr>
        <p:xfrm>
          <a:off x="5635580" y="365125"/>
          <a:ext cx="6091707" cy="630192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93015"/>
                <a:gridCol w="1299564"/>
                <a:gridCol w="1299564"/>
                <a:gridCol w="1299564"/>
              </a:tblGrid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Status aktivity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620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počet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percentá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platné percentá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267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zamestnaný na plný úväzok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2115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43,9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44,8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6202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zamestnaný na čiastočný úväzok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90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1,9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342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SZČO, podnikateľ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409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8,5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8,7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08979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na materskej / rodičovskej dovolenke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2,3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6202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na dovolenke z iných dôvodov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,1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449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nezamestnaný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85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1,8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1,8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236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žiak, študent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858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17,8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18,2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129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dôchodca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741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15,4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15,7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129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trvalo invalidný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,9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5137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vykonávajúci domáce práce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9833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iná neaktívna osoba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249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5,2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5,3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129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spolu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4720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98,0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100,0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2129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chýbajúce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98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2,0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236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Spolu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100,0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 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4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Súbory: domácnosti a respondenti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Po kontrole správnosti, duplicity a vylúčení chybných záznamov:</a:t>
            </a:r>
          </a:p>
          <a:p>
            <a:endParaRPr lang="sk-SK" dirty="0"/>
          </a:p>
          <a:p>
            <a:r>
              <a:rPr lang="sk-SK" dirty="0" smtClean="0"/>
              <a:t>počet domácností: 1743</a:t>
            </a:r>
          </a:p>
          <a:p>
            <a:endParaRPr lang="sk-SK" dirty="0"/>
          </a:p>
          <a:p>
            <a:r>
              <a:rPr lang="sk-SK" dirty="0" smtClean="0"/>
              <a:t>počet respondentov: 4818</a:t>
            </a:r>
          </a:p>
          <a:p>
            <a:endParaRPr lang="sk-SK" dirty="0"/>
          </a:p>
          <a:p>
            <a:r>
              <a:rPr lang="sk-SK" dirty="0" smtClean="0"/>
              <a:t>Priradené váhy – pre domácnosti - reprezentatívnosť vzhľadom na počet členov domácnosti a počet domácností v jednotlivých krajoch</a:t>
            </a:r>
          </a:p>
          <a:p>
            <a:r>
              <a:rPr lang="sk-SK" dirty="0" smtClean="0"/>
              <a:t>pre respondentov – reprezentatívnosť vzhľadom na pohlavie a vek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sk-SK" dirty="0" smtClean="0"/>
              <a:t>(</a:t>
            </a:r>
            <a:r>
              <a:rPr lang="en-US" dirty="0" smtClean="0"/>
              <a:t>7</a:t>
            </a:r>
            <a:r>
              <a:rPr lang="sk-SK" dirty="0" smtClean="0"/>
              <a:t> vekových kategórií</a:t>
            </a:r>
            <a:r>
              <a:rPr lang="en-US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9701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607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Práca - respondenti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7044"/>
              </p:ext>
            </p:extLst>
          </p:nvPr>
        </p:nvGraphicFramePr>
        <p:xfrm>
          <a:off x="838200" y="1504423"/>
          <a:ext cx="9786872" cy="28499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57753"/>
                <a:gridCol w="1038165"/>
                <a:gridCol w="1081422"/>
                <a:gridCol w="1411256"/>
                <a:gridCol w="1297707"/>
                <a:gridCol w="1800569"/>
              </a:tblGrid>
              <a:tr h="68772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Priemer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Smerod. odchýlka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477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Hlavná práca - hodiny do týždňa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162,00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26,0488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21,37978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499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Vedľajšia práca - hodiny do týždňa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3531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1,134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4,6127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788862">
                <a:tc>
                  <a:txBody>
                    <a:bodyPr/>
                    <a:lstStyle/>
                    <a:p>
                      <a:pPr algn="l" fontAlgn="t"/>
                      <a:r>
                        <a:rPr lang="pl-PL" sz="2000" u="none" strike="noStrike">
                          <a:effectLst/>
                        </a:rPr>
                        <a:t>Dochádzanie do a zo zamestnania - hodiny do týždňa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4122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2,1401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2,80012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892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690793"/>
              </p:ext>
            </p:extLst>
          </p:nvPr>
        </p:nvGraphicFramePr>
        <p:xfrm>
          <a:off x="508358" y="481965"/>
          <a:ext cx="10451563" cy="6035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23496"/>
                <a:gridCol w="682580"/>
                <a:gridCol w="1352281"/>
                <a:gridCol w="1107584"/>
                <a:gridCol w="875763"/>
                <a:gridCol w="1609859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 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Počet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Minimum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Maximum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Priemer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Smerod. odchýlka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90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Príprava jedál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65,00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4,47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5,65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Domáce práce - upratovanie - doma - hodiny do týždňa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3,43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4,37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Výroba a údržba textílií - doma - hodiny do týždňa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1,42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2,48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Záhradkárstvo - okrasné rastliny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25,00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,87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2,15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0482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Starostlivosť o domácich miláčikov - doma - hodiny do týždňa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119,00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1,64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4,96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Oprava zariadenia - doma - hodiny do týždňa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26,00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,62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1,64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42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Nakupovanie a služby - doma - hodiny do týždňa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50,00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2,94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3,32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2385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Záhradkárstvo - úžitkové rastliny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35,00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,98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2,77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Starostlivosť o hospodárske zvieratá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,56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2,41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Výstavba a rekonštrukcie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50,00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2,05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14325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Starostlivosť o deti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160,00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4,31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14,70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2900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Starostlivosť o dospelých - doma - hodiny do týždňa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112,00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,81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4,81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3375">
                <a:tc>
                  <a:txBody>
                    <a:bodyPr/>
                    <a:lstStyle/>
                    <a:p>
                      <a:pPr algn="l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957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9387"/>
              </p:ext>
            </p:extLst>
          </p:nvPr>
        </p:nvGraphicFramePr>
        <p:xfrm>
          <a:off x="418206" y="208154"/>
          <a:ext cx="10915203" cy="65084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23496"/>
                <a:gridCol w="940158"/>
                <a:gridCol w="1133340"/>
                <a:gridCol w="1352282"/>
                <a:gridCol w="953037"/>
                <a:gridCol w="1712890"/>
              </a:tblGrid>
              <a:tr h="29144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800" u="none" strike="noStrike" dirty="0">
                          <a:effectLst/>
                        </a:rPr>
                        <a:t> 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Počet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Minimum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Maximum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Priemer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Smerod. odchýlka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5744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Príprava jedál - iným - hodiny do týždňa v priemere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65,00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,45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2,45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71866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Domáce práce - upratovanie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,37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2,11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85744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 dirty="0">
                          <a:effectLst/>
                        </a:rPr>
                        <a:t>Výroba a údržba textílií - iným - hodiny do týždňa v priemere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1,02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85744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Záhradkárstvo - okrasné rastliny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24,00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,59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707799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Starostlivosť o domácich miláčikov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,83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13501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Oprava zariadenia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4818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28,00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,14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,82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71866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Nakupovanie a služby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60,00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,36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1,67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13576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Záhradkárstvo - úžitkové rastliny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24,00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,79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44109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Starostlivosť o deti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120,00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,67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4,43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7186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 Starostlivosť o dospelých - iným - hodiny do týždňa v priemere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70,00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,32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2,13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85744">
                <a:tc>
                  <a:txBody>
                    <a:bodyPr/>
                    <a:lstStyle/>
                    <a:p>
                      <a:pPr algn="l" fontAlgn="t"/>
                      <a:r>
                        <a:rPr lang="sk-SK" sz="1800" u="none" strike="noStrike">
                          <a:effectLst/>
                        </a:rPr>
                        <a:t>Dobrovoľnícka práca - iným - hodiny do týždňa v priemere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4818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39,00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>
                          <a:effectLst/>
                        </a:rPr>
                        <a:t>,10</a:t>
                      </a:r>
                      <a:endParaRPr lang="sk-SK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1800" u="none" strike="noStrike" dirty="0">
                          <a:effectLst/>
                        </a:rPr>
                        <a:t>,88</a:t>
                      </a:r>
                      <a:endParaRPr lang="sk-SK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3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Neplatená práca -respondenti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96537"/>
              </p:ext>
            </p:extLst>
          </p:nvPr>
        </p:nvGraphicFramePr>
        <p:xfrm>
          <a:off x="838200" y="2212270"/>
          <a:ext cx="9452022" cy="22449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9713"/>
                <a:gridCol w="1443941"/>
                <a:gridCol w="1223492"/>
                <a:gridCol w="1287888"/>
                <a:gridCol w="1184856"/>
                <a:gridCol w="1262132"/>
              </a:tblGrid>
              <a:tr h="50209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Minimum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Priemer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Smerod. odchýlka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3681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Neplatená práca iným spolu - hodiny do týždňa v priemere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3,03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11,05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7890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Neplatená práca spolu - hodiny do týždňa v priemere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4818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505,00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25,50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31,30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6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Domácnosti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45817"/>
              </p:ext>
            </p:extLst>
          </p:nvPr>
        </p:nvGraphicFramePr>
        <p:xfrm>
          <a:off x="606382" y="1823228"/>
          <a:ext cx="4635319" cy="39169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7972"/>
                <a:gridCol w="977933"/>
                <a:gridCol w="1056068"/>
                <a:gridCol w="850006"/>
                <a:gridCol w="1133340"/>
              </a:tblGrid>
              <a:tr h="3411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Počet osôb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52348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pôvodný 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pôvodné 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vážený 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5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25,6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21,7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338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19,4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368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18,8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1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15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31453"/>
              </p:ext>
            </p:extLst>
          </p:nvPr>
        </p:nvGraphicFramePr>
        <p:xfrm>
          <a:off x="5632358" y="1823228"/>
          <a:ext cx="5829839" cy="37623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94529"/>
                <a:gridCol w="1009394"/>
                <a:gridCol w="1076120"/>
                <a:gridCol w="901735"/>
                <a:gridCol w="1048061"/>
              </a:tblGrid>
              <a:tr h="2000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Kraj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 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pôvodný 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pôvodné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vážený 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vážené 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Bratislavský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342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19,6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Trnavský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Trenčiansky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Nitriansky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233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13,4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Žilinský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Banskobystrický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13,0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Prešovský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Košický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100,0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80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IV. modul 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72549"/>
              </p:ext>
            </p:extLst>
          </p:nvPr>
        </p:nvGraphicFramePr>
        <p:xfrm>
          <a:off x="838200" y="1812087"/>
          <a:ext cx="10417934" cy="37338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03274"/>
                <a:gridCol w="1162932"/>
                <a:gridCol w="1162932"/>
                <a:gridCol w="1162932"/>
                <a:gridCol w="1162932"/>
                <a:gridCol w="1162932"/>
              </a:tblGrid>
              <a:tr h="35356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Modul IV - využívanie služieb v domácnosti - hodiny do týždňa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724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 odpovedí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 smtClean="0">
                          <a:effectLst/>
                        </a:rPr>
                        <a:t>minimum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 smtClean="0">
                          <a:effectLst/>
                        </a:rPr>
                        <a:t>maximum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priemer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 err="1">
                          <a:effectLst/>
                        </a:rPr>
                        <a:t>smerod</a:t>
                      </a:r>
                      <a:r>
                        <a:rPr lang="sk-SK" sz="2000" u="none" strike="noStrike" dirty="0">
                          <a:effectLst/>
                        </a:rPr>
                        <a:t>. </a:t>
                      </a:r>
                      <a:r>
                        <a:rPr lang="sk-SK" sz="2000" u="none" strike="noStrike" dirty="0" smtClean="0">
                          <a:effectLst/>
                        </a:rPr>
                        <a:t>odchýlka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 Upratovanie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,5619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3,45662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 Opravy zariadenia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1630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,3702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1,41945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 Výstavba a rekonštrukcia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1582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,6328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2,01464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 Záhrada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65,00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,1470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2,20119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>
                          <a:effectLst/>
                        </a:rPr>
                        <a:t> Starostlivosť o deti mimo domácnosti 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200,00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2,2969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9,26038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6730">
                <a:tc>
                  <a:txBody>
                    <a:bodyPr/>
                    <a:lstStyle/>
                    <a:p>
                      <a:pPr algn="l" fontAlgn="t"/>
                      <a:r>
                        <a:rPr lang="it-IT" sz="2000" u="none" strike="noStrike">
                          <a:effectLst/>
                        </a:rPr>
                        <a:t> Starostlivosť o deti v domácnosti 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1531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,1469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1,15902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040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 Starostlivosť o dospelých mimo domácnosti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168,00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,5332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8,27147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040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 Starostlivosť o dospelých v domácnosti 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,1508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2,24776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32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V. modul – využívanie služieb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804589"/>
              </p:ext>
            </p:extLst>
          </p:nvPr>
        </p:nvGraphicFramePr>
        <p:xfrm>
          <a:off x="838200" y="2219325"/>
          <a:ext cx="8975500" cy="250507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43478"/>
                <a:gridCol w="1384650"/>
                <a:gridCol w="1186843"/>
                <a:gridCol w="1186843"/>
                <a:gridCol w="1186843"/>
                <a:gridCol w="1186843"/>
              </a:tblGrid>
              <a:tr h="20002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V. modul  - </a:t>
                      </a:r>
                      <a:r>
                        <a:rPr lang="sk-SK" sz="2000" u="none" strike="noStrike" dirty="0" smtClean="0">
                          <a:effectLst/>
                        </a:rPr>
                        <a:t>počet priemerne </a:t>
                      </a:r>
                      <a:r>
                        <a:rPr lang="sk-SK" sz="2000" u="none" strike="noStrike" dirty="0">
                          <a:effectLst/>
                        </a:rPr>
                        <a:t>týždenne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 domácností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minimum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maximum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priemer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 err="1">
                          <a:effectLst/>
                        </a:rPr>
                        <a:t>smerod</a:t>
                      </a:r>
                      <a:r>
                        <a:rPr lang="sk-SK" sz="2000" u="none" strike="noStrike" dirty="0">
                          <a:effectLst/>
                        </a:rPr>
                        <a:t>. </a:t>
                      </a:r>
                      <a:r>
                        <a:rPr lang="sk-SK" sz="2000" u="none" strike="noStrike" dirty="0" smtClean="0">
                          <a:effectLst/>
                        </a:rPr>
                        <a:t>odchýlka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Donáška jedla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1724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49,1346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,827957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2,2684199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Reštaurácie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42,1154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1,786876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3,7215289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Čistiarne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5,0000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,077706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,2613650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Palivo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1740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,018476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,1473474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Oprava áut, mechanizmov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,0000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7,0192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,095188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,2646291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45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315536"/>
              </p:ext>
            </p:extLst>
          </p:nvPr>
        </p:nvGraphicFramePr>
        <p:xfrm>
          <a:off x="348802" y="1346905"/>
          <a:ext cx="5652753" cy="46958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50719"/>
                <a:gridCol w="1026404"/>
                <a:gridCol w="1093671"/>
                <a:gridCol w="1681959"/>
              </a:tblGrid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Donáška jedla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Odpovede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7,48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12,27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7,11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11,66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22,97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6,40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10,49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690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39,22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64,33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3,93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2,36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3,79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6,21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3812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13,79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22,61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1759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164,01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31756"/>
              </p:ext>
            </p:extLst>
          </p:nvPr>
        </p:nvGraphicFramePr>
        <p:xfrm>
          <a:off x="6247505" y="1346903"/>
          <a:ext cx="5446511" cy="4847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27968"/>
                <a:gridCol w="1028250"/>
                <a:gridCol w="1028250"/>
                <a:gridCol w="1462043"/>
              </a:tblGrid>
              <a:tr h="3547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>
                          <a:effectLst/>
                        </a:rPr>
                        <a:t>Dôvody - Reštaurácie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Odpovede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596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Počet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3785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3,82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5,71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5838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4,48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6026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315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23,76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35,54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4791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4,91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68441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Sami, rodina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494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37,26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55,73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0790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Známi za protislužbu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3,09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4,62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8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8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36618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14,88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22,26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782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2,91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4721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149,59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30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88064"/>
              </p:ext>
            </p:extLst>
          </p:nvPr>
        </p:nvGraphicFramePr>
        <p:xfrm>
          <a:off x="606557" y="1081826"/>
          <a:ext cx="5485150" cy="50700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30581"/>
                <a:gridCol w="885831"/>
                <a:gridCol w="979622"/>
                <a:gridCol w="1689116"/>
              </a:tblGrid>
              <a:tr h="360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Čistiarne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08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6,58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12,43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13,85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20,15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9,26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689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39,19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57,03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2,65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3,86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3,22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4,68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Nevykonávajú sa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5,83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8,49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6704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10,30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14,99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43662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8,04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845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1759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145,52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048067"/>
              </p:ext>
            </p:extLst>
          </p:nvPr>
        </p:nvGraphicFramePr>
        <p:xfrm>
          <a:off x="6282832" y="1081826"/>
          <a:ext cx="5333912" cy="49836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95032"/>
                <a:gridCol w="957351"/>
                <a:gridCol w="957351"/>
                <a:gridCol w="1624178"/>
              </a:tblGrid>
              <a:tr h="3527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Palivo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 z respondentov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70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,90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1,01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3,58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4,04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5,11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5,77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2,56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2,89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12,50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14,11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8,99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2,26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2,55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742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59,58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67,23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0386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3,65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4,11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35910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2,14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2705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1245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112,85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02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514901"/>
              </p:ext>
            </p:extLst>
          </p:nvPr>
        </p:nvGraphicFramePr>
        <p:xfrm>
          <a:off x="709590" y="1120465"/>
          <a:ext cx="5214693" cy="52451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45908"/>
                <a:gridCol w="896040"/>
                <a:gridCol w="978794"/>
                <a:gridCol w="1493951"/>
              </a:tblGrid>
              <a:tr h="3790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Oprava áut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 z respondentov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098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5,47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6,26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11,77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14,83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Nedostupné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1,82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2,29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22,47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28,32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17,52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22,08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2,34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24,37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30,70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75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6,63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98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4,25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9034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1010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126,00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29599"/>
              </p:ext>
            </p:extLst>
          </p:nvPr>
        </p:nvGraphicFramePr>
        <p:xfrm>
          <a:off x="6220496" y="1110937"/>
          <a:ext cx="5499279" cy="52563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46647"/>
                <a:gridCol w="1038213"/>
                <a:gridCol w="1038213"/>
                <a:gridCol w="1476206"/>
              </a:tblGrid>
              <a:tr h="3783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Upratovanie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Odpovede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 z respondentov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83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Percentá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Nekvalitné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5,52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8,47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2,55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3,91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14,70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22,54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1,99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3,05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968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41,50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63,63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4,61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1,27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5,67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658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12,34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18,93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0364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20,59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8383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2332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153,33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031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VI.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008466"/>
              </p:ext>
            </p:extLst>
          </p:nvPr>
        </p:nvGraphicFramePr>
        <p:xfrm>
          <a:off x="412124" y="1141446"/>
          <a:ext cx="5525037" cy="51584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55764"/>
                <a:gridCol w="1043075"/>
                <a:gridCol w="1051067"/>
                <a:gridCol w="1475131"/>
              </a:tblGrid>
              <a:tr h="3691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Opravy zariadenia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 z respondentov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6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Nekvalitné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2,94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3,85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3,81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8,74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11,45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2,01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648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41,43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54,29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344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21,97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28,79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1,51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1,98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9,35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625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117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7,50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9,83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3,43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4,50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1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1564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131,06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51330"/>
              </p:ext>
            </p:extLst>
          </p:nvPr>
        </p:nvGraphicFramePr>
        <p:xfrm>
          <a:off x="6096000" y="1141446"/>
          <a:ext cx="5572258" cy="51584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72480"/>
                <a:gridCol w="1051990"/>
                <a:gridCol w="1051990"/>
                <a:gridCol w="1495798"/>
              </a:tblGrid>
              <a:tr h="3691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Dôvody - Výstavba a rekonštrukcia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Odpovede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 z respondentov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6916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Počet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Percentá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Nekvalitné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2,39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3,04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Zdĺhavé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3,97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5,04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Drahé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156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10,95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13,90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Nedostupné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1,39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1,77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Sami, rodina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352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24,70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31,36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Známi za protislužbu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285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20,01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25,41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Nešetria čas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,98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1,25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Nevykonávajú sa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397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27,87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35,39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62543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Chceme vykonávať doma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73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5,13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6,51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51589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>
                          <a:effectLst/>
                        </a:rPr>
                        <a:t>Nedôvera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37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2,61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3,31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69169">
                <a:tc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>
                          <a:effectLst/>
                        </a:rPr>
                        <a:t>Spolu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1425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100,00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126,98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403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2577</Words>
  <Application>Microsoft Office PowerPoint</Application>
  <PresentationFormat>Širokouhlá</PresentationFormat>
  <Paragraphs>1638</Paragraphs>
  <Slides>23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8" baseType="lpstr">
      <vt:lpstr>Arial</vt:lpstr>
      <vt:lpstr>Arial Bold</vt:lpstr>
      <vt:lpstr>Calibri</vt:lpstr>
      <vt:lpstr>Calibri Light</vt:lpstr>
      <vt:lpstr>Motív Office</vt:lpstr>
      <vt:lpstr>Výsledky prieskumu 2016</vt:lpstr>
      <vt:lpstr>Súbory: domácnosti a respondenti</vt:lpstr>
      <vt:lpstr>Domácnosti</vt:lpstr>
      <vt:lpstr>IV. modul </vt:lpstr>
      <vt:lpstr>V. modul – využívanie služieb</vt:lpstr>
      <vt:lpstr>Modul VI.</vt:lpstr>
      <vt:lpstr>Modul VI.</vt:lpstr>
      <vt:lpstr>Modul VI.</vt:lpstr>
      <vt:lpstr>Modul VI.</vt:lpstr>
      <vt:lpstr>Modul VI.</vt:lpstr>
      <vt:lpstr>Modul VI.</vt:lpstr>
      <vt:lpstr>Modul VI.</vt:lpstr>
      <vt:lpstr>VII. modul - výroky</vt:lpstr>
      <vt:lpstr>VII. modul - výroky</vt:lpstr>
      <vt:lpstr>VII. modul - výroky</vt:lpstr>
      <vt:lpstr>VII. modul - výroky</vt:lpstr>
      <vt:lpstr>Bývanie</vt:lpstr>
      <vt:lpstr>Respondenti</vt:lpstr>
      <vt:lpstr>Prezentácia programu PowerPoint</vt:lpstr>
      <vt:lpstr>Práca - respondenti</vt:lpstr>
      <vt:lpstr>Prezentácia programu PowerPoint</vt:lpstr>
      <vt:lpstr>Prezentácia programu PowerPoint</vt:lpstr>
      <vt:lpstr>Neplatená práca -respondenti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Gabriela Nedelová</dc:creator>
  <cp:lastModifiedBy>Gabriela Nedelová</cp:lastModifiedBy>
  <cp:revision>39</cp:revision>
  <dcterms:created xsi:type="dcterms:W3CDTF">2016-09-05T14:09:41Z</dcterms:created>
  <dcterms:modified xsi:type="dcterms:W3CDTF">2016-12-02T18:20:15Z</dcterms:modified>
</cp:coreProperties>
</file>