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2" r:id="rId3"/>
    <p:sldId id="277" r:id="rId4"/>
    <p:sldId id="278" r:id="rId5"/>
    <p:sldId id="279" r:id="rId6"/>
    <p:sldId id="257" r:id="rId7"/>
    <p:sldId id="258" r:id="rId8"/>
    <p:sldId id="259" r:id="rId9"/>
    <p:sldId id="260" r:id="rId10"/>
    <p:sldId id="274" r:id="rId11"/>
    <p:sldId id="275" r:id="rId12"/>
    <p:sldId id="261" r:id="rId13"/>
    <p:sldId id="262" r:id="rId14"/>
    <p:sldId id="263" r:id="rId15"/>
    <p:sldId id="264" r:id="rId16"/>
    <p:sldId id="265" r:id="rId17"/>
    <p:sldId id="276" r:id="rId18"/>
    <p:sldId id="266" r:id="rId19"/>
    <p:sldId id="267" r:id="rId20"/>
    <p:sldId id="268" r:id="rId21"/>
    <p:sldId id="270" r:id="rId22"/>
    <p:sldId id="271" r:id="rId23"/>
    <p:sldId id="269" r:id="rId24"/>
    <p:sldId id="273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645DD-F713-48B5-A539-6E7C41C4FC10}" type="datetimeFigureOut">
              <a:rPr lang="sk-SK" smtClean="0"/>
              <a:pPr/>
              <a:t>24. 1. 2012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EA035-82C7-4EE2-A4B8-6DF8A25B3BA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AK, GN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E39B0-5AFE-45C8-9B84-935230B44C8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VEGA </a:t>
            </a:r>
            <a:r>
              <a:rPr lang="sk-SK" dirty="0" smtClean="0"/>
              <a:t>1/1141/11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Vyhodnotenie výsledkov </a:t>
            </a:r>
            <a:r>
              <a:rPr lang="sk-SK" dirty="0" err="1" smtClean="0"/>
              <a:t>predvýskumu</a:t>
            </a:r>
            <a:endParaRPr lang="sk-SK" dirty="0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4482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241259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6672"/>
            <a:ext cx="269899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241259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429000"/>
            <a:ext cx="26243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501008"/>
            <a:ext cx="2520280" cy="259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ál 9"/>
          <p:cNvSpPr/>
          <p:nvPr/>
        </p:nvSpPr>
        <p:spPr>
          <a:xfrm>
            <a:off x="2267744" y="908720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>
            <a:off x="5148064" y="1772816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7956376" y="980728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>
            <a:off x="2195736" y="4725144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5148064" y="5013176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7884368" y="4005064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17" name="Zástupný symbol čísla snímky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10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1"/>
            <a:ext cx="2232248" cy="299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236153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7" y="3645024"/>
            <a:ext cx="276117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620688"/>
            <a:ext cx="5794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6372200" y="2152932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Deti:</a:t>
            </a:r>
          </a:p>
          <a:p>
            <a:pPr marL="342900" indent="-342900">
              <a:buAutoNum type="arabicPeriod"/>
            </a:pPr>
            <a:r>
              <a:rPr lang="sk-SK" dirty="0" smtClean="0"/>
              <a:t>c) vzťahy</a:t>
            </a:r>
          </a:p>
          <a:p>
            <a:pPr marL="342900" indent="-342900">
              <a:buAutoNum type="arabicPeriod"/>
            </a:pPr>
            <a:r>
              <a:rPr lang="sk-SK" dirty="0" smtClean="0"/>
              <a:t>b) vzor + a) tradícia</a:t>
            </a:r>
          </a:p>
          <a:p>
            <a:pPr marL="342900" indent="-342900">
              <a:buAutoNum type="arabicPeriod"/>
            </a:pPr>
            <a:r>
              <a:rPr lang="sk-SK" dirty="0" smtClean="0"/>
              <a:t>d) zmysluplné trávenie </a:t>
            </a:r>
            <a:r>
              <a:rPr lang="sk-SK" dirty="0" err="1" smtClean="0"/>
              <a:t>voľ.času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atď.</a:t>
            </a:r>
            <a:endParaRPr lang="sk-SK" dirty="0"/>
          </a:p>
        </p:txBody>
      </p:sp>
      <p:sp>
        <p:nvSpPr>
          <p:cNvPr id="8" name="Ovál 7"/>
          <p:cNvSpPr/>
          <p:nvPr/>
        </p:nvSpPr>
        <p:spPr>
          <a:xfrm>
            <a:off x="2195736" y="1628800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2339752" y="6093296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5292080" y="6021288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11</a:t>
            </a:fld>
            <a:endParaRPr lang="sk-SK"/>
          </a:p>
        </p:txBody>
      </p:sp>
      <p:sp>
        <p:nvSpPr>
          <p:cNvPr id="13" name="Zástupný symbol päty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784" y="225870"/>
            <a:ext cx="8964488" cy="1143000"/>
          </a:xfrm>
        </p:spPr>
        <p:txBody>
          <a:bodyPr>
            <a:noAutofit/>
          </a:bodyPr>
          <a:lstStyle/>
          <a:p>
            <a:r>
              <a:rPr lang="sk-SK" sz="2400" dirty="0" smtClean="0"/>
              <a:t>H3: Predpokladáme, že pri vykonávaní neplatenej práce v domácnosti respondentom najčastejšie pomáhajú rodinní príslušníci (partner, deti a rodičia).  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3491880" y="4684185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             otázka 5 v dotazníku, </a:t>
            </a:r>
          </a:p>
          <a:p>
            <a:endParaRPr lang="sk-SK" sz="2800" dirty="0" smtClean="0"/>
          </a:p>
          <a:p>
            <a:r>
              <a:rPr lang="sk-SK" sz="2800" dirty="0" smtClean="0"/>
              <a:t>kódovanie 1 – označil, 0 - neoznačil </a:t>
            </a:r>
            <a:endParaRPr lang="sk-SK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952328" cy="36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7"/>
            <a:ext cx="2736304" cy="263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12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779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395536" y="2924944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/>
              <a:t>Záver: </a:t>
            </a:r>
          </a:p>
          <a:p>
            <a:r>
              <a:rPr lang="sk-SK" sz="2400" u="sng" dirty="0" smtClean="0"/>
              <a:t>Poradie podľa frekvencie pomoci v domácnosti počas týždňa </a:t>
            </a:r>
          </a:p>
          <a:p>
            <a:pPr marL="342900" indent="-342900"/>
            <a:endParaRPr lang="sk-SK" sz="2400" dirty="0" smtClean="0"/>
          </a:p>
          <a:p>
            <a:pPr marL="342900" indent="-342900">
              <a:buAutoNum type="arabicPeriod"/>
            </a:pPr>
            <a:r>
              <a:rPr lang="sk-SK" sz="2400" dirty="0" smtClean="0"/>
              <a:t>partner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rodičia, deti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známi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susedia, iní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kolegovia</a:t>
            </a:r>
            <a:endParaRPr lang="sk-SK" sz="24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784" y="225870"/>
            <a:ext cx="8964488" cy="1143000"/>
          </a:xfrm>
        </p:spPr>
        <p:txBody>
          <a:bodyPr>
            <a:noAutofit/>
          </a:bodyPr>
          <a:lstStyle/>
          <a:p>
            <a:r>
              <a:rPr lang="sk-SK" sz="2400" dirty="0" smtClean="0"/>
              <a:t>H4: Predpokladáme, že u respondentov výskumu bude prevládať mienka, že podiel neplatenej práce v ich domácnosti sa bude v budúcnosti zväčšovať  (skôr zväčšovať a výrazne zväčšovať).   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323528" y="2708920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otázka 8 </a:t>
            </a:r>
          </a:p>
          <a:p>
            <a:r>
              <a:rPr lang="sk-SK" sz="2800" dirty="0" smtClean="0"/>
              <a:t>v dotazníku</a:t>
            </a:r>
            <a:endParaRPr lang="sk-SK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4617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259925"/>
            <a:ext cx="5976664" cy="356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004" y="4788317"/>
            <a:ext cx="6955950" cy="189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323528" y="4221088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hypotéza sa nepotvrdila</a:t>
            </a:r>
            <a:endParaRPr lang="sk-SK" sz="2800" dirty="0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14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86" y="548680"/>
            <a:ext cx="6178670" cy="594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683568" y="179619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rozdelenie odpovedí na otázku 8 podľa pohlavia ( 1 – muž, 2 – žena)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0379"/>
            <a:ext cx="31167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280407" cy="463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780530" y="39797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korelácia odpovedí </a:t>
            </a:r>
          </a:p>
          <a:p>
            <a:r>
              <a:rPr lang="sk-SK" sz="2400" dirty="0" smtClean="0"/>
              <a:t>na otázku 8 a veku</a:t>
            </a:r>
          </a:p>
          <a:p>
            <a:r>
              <a:rPr lang="sk-SK" sz="2400" dirty="0" smtClean="0"/>
              <a:t>v členení podľa pohlavia </a:t>
            </a:r>
            <a:endParaRPr lang="sk-SK" sz="2400" dirty="0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Hypotézy ekonomického charakteru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963370"/>
            <a:ext cx="8784976" cy="2537638"/>
          </a:xfrm>
        </p:spPr>
        <p:txBody>
          <a:bodyPr>
            <a:noAutofit/>
          </a:bodyPr>
          <a:lstStyle/>
          <a:p>
            <a:r>
              <a:rPr lang="sk-SK" sz="2400" dirty="0" smtClean="0"/>
              <a:t>H1: predpokladáme, že v rámci skúmaného regiónu venujú ľudia v priemere týždenne viac ako 20 hodín neplatenej práci</a:t>
            </a:r>
          </a:p>
          <a:p>
            <a:r>
              <a:rPr lang="sk-SK" sz="2400" dirty="0" smtClean="0"/>
              <a:t>H2: predpokladáme, že neplatenej práci sa v priemere týždenne venujú viac ženy ako muži</a:t>
            </a:r>
          </a:p>
          <a:p>
            <a:r>
              <a:rPr lang="sk-SK" sz="2400" dirty="0" smtClean="0"/>
              <a:t>H3: predpokladáme, že najväčší rozsah neplatenej práce bude v domácnostiach, kde sú deti do 15 rokov</a:t>
            </a:r>
          </a:p>
          <a:p>
            <a:endParaRPr lang="sk-SK" sz="2400" dirty="0" smtClean="0"/>
          </a:p>
          <a:p>
            <a:endParaRPr lang="sk-SK" sz="25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784" y="22587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sk-SK" sz="2700" dirty="0" smtClean="0"/>
              <a:t>H1: predpokladáme, že v rámci skúmaného regiónu venujú ľudia (</a:t>
            </a:r>
            <a:r>
              <a:rPr lang="sk-SK" sz="2700" strike="sngStrike" dirty="0" smtClean="0"/>
              <a:t>respondenti )</a:t>
            </a:r>
            <a:r>
              <a:rPr lang="sk-SK" sz="2700" dirty="0" smtClean="0"/>
              <a:t>v priemere týždenne viac ako 20 hodín neplatenej práci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2627784" y="594928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otázka 2 v dotazníku</a:t>
            </a:r>
            <a:endParaRPr lang="sk-SK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268759"/>
            <a:ext cx="6512841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488832" cy="598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sk-SK" dirty="0" smtClean="0"/>
              <a:t>Charakteristika výberového súboru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519" y="2389280"/>
            <a:ext cx="431471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000" y="2389280"/>
            <a:ext cx="4032448" cy="303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BlokTextu 9"/>
          <p:cNvSpPr txBox="1"/>
          <p:nvPr/>
        </p:nvSpPr>
        <p:spPr>
          <a:xfrm>
            <a:off x="323528" y="175072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členenie podľa regiónov</a:t>
            </a:r>
            <a:endParaRPr lang="sk-SK" sz="2800" dirty="0"/>
          </a:p>
        </p:txBody>
      </p:sp>
      <p:sp>
        <p:nvSpPr>
          <p:cNvPr id="11" name="BlokTextu 10"/>
          <p:cNvSpPr txBox="1"/>
          <p:nvPr/>
        </p:nvSpPr>
        <p:spPr>
          <a:xfrm>
            <a:off x="4499992" y="1484784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členenie podľa počtu členov domácnosti</a:t>
            </a:r>
            <a:endParaRPr lang="sk-SK" sz="2800" dirty="0"/>
          </a:p>
        </p:txBody>
      </p:sp>
      <p:sp>
        <p:nvSpPr>
          <p:cNvPr id="12" name="BlokTextu 11"/>
          <p:cNvSpPr txBox="1"/>
          <p:nvPr/>
        </p:nvSpPr>
        <p:spPr>
          <a:xfrm>
            <a:off x="1318696" y="55892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porovnanie so štatistikou rodinných účtov</a:t>
            </a:r>
            <a:endParaRPr lang="sk-SK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79"/>
            <a:ext cx="5256584" cy="565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6408712" cy="13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39" y="2420888"/>
            <a:ext cx="84207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95536" y="486916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Môžeme prijať predpoklad, že  ľudia venujú v priemere týždenne viac ako 20 hodín neplatenej práci.</a:t>
            </a:r>
            <a:endParaRPr lang="sk-SK" sz="2400" dirty="0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784" y="225870"/>
            <a:ext cx="8964488" cy="1143000"/>
          </a:xfrm>
        </p:spPr>
        <p:txBody>
          <a:bodyPr>
            <a:normAutofit/>
          </a:bodyPr>
          <a:lstStyle/>
          <a:p>
            <a:r>
              <a:rPr lang="sk-SK" sz="2700" dirty="0" smtClean="0"/>
              <a:t>H2: predpokladáme, že neplatenej práci sa v priemere týždenne venujú viac ženy ako muži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2627784" y="594928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otázka 2 v dotazníku</a:t>
            </a:r>
            <a:endParaRPr lang="sk-SK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920880" cy="464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76672"/>
            <a:ext cx="7272809" cy="170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91" y="2519364"/>
            <a:ext cx="8587879" cy="161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539552" y="450912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Môžeme prijať predpoklad, že ženy venujú neplatenej práci v priemere týždenne viac času ako muži.</a:t>
            </a:r>
            <a:endParaRPr lang="sk-SK" sz="240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784" y="225870"/>
            <a:ext cx="8964488" cy="1143000"/>
          </a:xfrm>
        </p:spPr>
        <p:txBody>
          <a:bodyPr>
            <a:normAutofit/>
          </a:bodyPr>
          <a:lstStyle/>
          <a:p>
            <a:r>
              <a:rPr lang="sk-SK" sz="2700" dirty="0" smtClean="0"/>
              <a:t>H3: predpokladáme, že </a:t>
            </a:r>
            <a:r>
              <a:rPr lang="sk-SK" sz="2700" strike="sngStrike" dirty="0" smtClean="0"/>
              <a:t>naj</a:t>
            </a:r>
            <a:r>
              <a:rPr lang="sk-SK" sz="2700" dirty="0" smtClean="0"/>
              <a:t>väčší rozsah neplatenej práce bude v domácnostiach, kde sú deti do 15 rokov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179512" y="278092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otázka 2 v </a:t>
            </a:r>
            <a:r>
              <a:rPr lang="sk-SK" sz="2800" dirty="0" smtClean="0"/>
              <a:t>dotazníku, </a:t>
            </a:r>
          </a:p>
          <a:p>
            <a:r>
              <a:rPr lang="sk-SK" sz="2800" dirty="0" smtClean="0"/>
              <a:t>kódovanie: </a:t>
            </a:r>
            <a:r>
              <a:rPr lang="sk-SK" sz="2800" dirty="0" smtClean="0"/>
              <a:t>0- nemajú deti do 15r, 1 – majú deti do 15r.</a:t>
            </a:r>
            <a:endParaRPr lang="sk-SK" sz="28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24</a:t>
            </a:fld>
            <a:endParaRPr 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96752"/>
            <a:ext cx="540339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70080"/>
            <a:ext cx="2618974" cy="211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481401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221088"/>
            <a:ext cx="2304256" cy="252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3</a:t>
            </a:fld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69" y="760520"/>
            <a:ext cx="6671171" cy="287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60" y="3747136"/>
            <a:ext cx="71901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467544" y="3326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Domácnosti</a:t>
            </a:r>
            <a:endParaRPr lang="sk-SK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4</a:t>
            </a:fld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144"/>
            <a:ext cx="5831582" cy="240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5112568" cy="400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467544" y="3326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Respondenti</a:t>
            </a:r>
            <a:endParaRPr lang="sk-SK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5</a:t>
            </a:fld>
            <a:endParaRPr lang="sk-S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576" y="17952"/>
            <a:ext cx="4381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92896"/>
            <a:ext cx="4896544" cy="383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5724128" y="26064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Respondenti</a:t>
            </a:r>
            <a:endParaRPr lang="sk-SK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Hypotézy neekonomického charakteru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865396"/>
            <a:ext cx="8784976" cy="5489966"/>
          </a:xfrm>
        </p:spPr>
        <p:txBody>
          <a:bodyPr>
            <a:noAutofit/>
          </a:bodyPr>
          <a:lstStyle/>
          <a:p>
            <a:r>
              <a:rPr lang="sk-SK" sz="2500" dirty="0"/>
              <a:t>H1: Predpokladáme, že neplatená práca má pozitívne sociálne efekty a preto v rámci výskumu prevláda taký postoj k neplatenej práci, že respondenti ju robia aj keď nemusia (dobrovoľne a radi</a:t>
            </a:r>
            <a:r>
              <a:rPr lang="sk-SK" sz="2500" dirty="0" smtClean="0"/>
              <a:t>).</a:t>
            </a:r>
            <a:endParaRPr lang="sk-SK" sz="2500" dirty="0"/>
          </a:p>
          <a:p>
            <a:r>
              <a:rPr lang="sk-SK" sz="2500" dirty="0"/>
              <a:t>H2: Predpokladáme, že pri motivácii respondentov k neplatenej práci prevláda jej úloha výchovného vzoru a dôvody upevňovania vzťahov v rodine.  </a:t>
            </a:r>
          </a:p>
          <a:p>
            <a:r>
              <a:rPr lang="sk-SK" sz="2500" dirty="0"/>
              <a:t>H3: Predpokladáme, že pri vykonávaní neplatenej práce v domácnosti respondentom najčastejšie pomáhajú rodinní príslušníci (partner, deti a rodičia). </a:t>
            </a:r>
          </a:p>
          <a:p>
            <a:r>
              <a:rPr lang="sk-SK" sz="2500" dirty="0"/>
              <a:t>H4: Predpokladáme, že u respondentov výskumu bude prevládať mienka, že podiel neplatenej práce v ich domácnosti sa bude v budúcnosti zväčšovať  (skôr zväčšovať a výrazne zväčšovať). 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700" dirty="0" smtClean="0"/>
              <a:t>H1: Predpokladáme, že neplatená práca má pozitívne sociálne efekty a preto v rámci výskumu prevláda taký postoj k neplatenej práci, že respondenti ju robia aj keď nemusia (dobrovoľne a radi).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9467"/>
            <a:ext cx="2448272" cy="38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91475"/>
            <a:ext cx="2520280" cy="250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3491880" y="435921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otázka 7 v dotazníku</a:t>
            </a:r>
            <a:endParaRPr lang="sk-SK" sz="2800" dirty="0"/>
          </a:p>
        </p:txBody>
      </p:sp>
      <p:sp>
        <p:nvSpPr>
          <p:cNvPr id="7" name="BlokTextu 6"/>
          <p:cNvSpPr txBox="1"/>
          <p:nvPr/>
        </p:nvSpPr>
        <p:spPr>
          <a:xfrm>
            <a:off x="3023320" y="4869160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kódovanie  a) musím – 1</a:t>
            </a:r>
          </a:p>
          <a:p>
            <a:r>
              <a:rPr lang="sk-SK" sz="2800" dirty="0" smtClean="0"/>
              <a:t>                     b) musím, ale robím rád – 2</a:t>
            </a:r>
          </a:p>
          <a:p>
            <a:r>
              <a:rPr lang="sk-SK" sz="2800" dirty="0" smtClean="0"/>
              <a:t>                     c) dobrovoľne a rád - 3</a:t>
            </a:r>
            <a:endParaRPr lang="sk-SK" sz="2800" dirty="0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7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6772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395536" y="2708920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2400" u="sng" dirty="0" smtClean="0"/>
              <a:t>Záver: poradie činností podľa toho, čo robia najradšej</a:t>
            </a:r>
          </a:p>
          <a:p>
            <a:pPr marL="342900" indent="-342900"/>
            <a:endParaRPr lang="sk-SK" sz="2400" dirty="0" smtClean="0"/>
          </a:p>
          <a:p>
            <a:pPr marL="342900" indent="-342900">
              <a:buAutoNum type="arabicPeriod"/>
            </a:pPr>
            <a:r>
              <a:rPr lang="sk-SK" sz="2400" dirty="0" smtClean="0"/>
              <a:t>dobrovoľníctvo, starostlivosť o deti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starostlivosť o dospelých, záhradkárstvo a starostlivosť o zvieratá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stavebníctvo a rekonštrukcie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príprava jedál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 domáce práce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nakupovanie a služby</a:t>
            </a:r>
          </a:p>
          <a:p>
            <a:pPr marL="342900" indent="-342900">
              <a:buAutoNum type="arabicPeriod"/>
            </a:pPr>
            <a:r>
              <a:rPr lang="sk-SK" sz="2400" dirty="0" smtClean="0"/>
              <a:t>výroba a údržba textílií</a:t>
            </a:r>
            <a:endParaRPr lang="sk-SK" sz="24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784" y="22587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sk-SK" sz="2700" dirty="0" smtClean="0"/>
              <a:t>H2: Predpokladáme, že pri motivácii respondentov k neplatenej práci prevláda jej úloha výchovného vzoru a dôvody upevňovania vzťahov v rodine.</a:t>
            </a:r>
            <a:r>
              <a:rPr lang="sk-SK" sz="2400" dirty="0" smtClean="0"/>
              <a:t>  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2627784" y="594928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otázka 6 v dotazníku</a:t>
            </a:r>
            <a:endParaRPr lang="sk-SK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65548"/>
            <a:ext cx="2448272" cy="314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86199"/>
            <a:ext cx="2448272" cy="307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72816"/>
            <a:ext cx="2376264" cy="308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ál 7"/>
          <p:cNvSpPr/>
          <p:nvPr/>
        </p:nvSpPr>
        <p:spPr>
          <a:xfrm>
            <a:off x="2051720" y="2411251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5076056" y="2420888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7740352" y="2420888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24. 1. 2012</a:t>
            </a:r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9B0-5AFE-45C8-9B84-935230B44C88}" type="slidenum">
              <a:rPr lang="sk-SK" smtClean="0"/>
              <a:pPr/>
              <a:t>9</a:t>
            </a:fld>
            <a:endParaRPr lang="sk-SK"/>
          </a:p>
        </p:txBody>
      </p:sp>
      <p:sp>
        <p:nvSpPr>
          <p:cNvPr id="13" name="Zástupný symbol päty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AK, GN</a:t>
            </a:r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627</Words>
  <Application>Microsoft Office PowerPoint</Application>
  <PresentationFormat>Prezentácia na obrazovke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Motív Office</vt:lpstr>
      <vt:lpstr>VEGA 1/1141/11</vt:lpstr>
      <vt:lpstr>Charakteristika výberového súboru</vt:lpstr>
      <vt:lpstr>Snímka 3</vt:lpstr>
      <vt:lpstr>Snímka 4</vt:lpstr>
      <vt:lpstr>Snímka 5</vt:lpstr>
      <vt:lpstr>Hypotézy neekonomického charakteru</vt:lpstr>
      <vt:lpstr>H1: Predpokladáme, že neplatená práca má pozitívne sociálne efekty a preto v rámci výskumu prevláda taký postoj k neplatenej práci, že respondenti ju robia aj keď nemusia (dobrovoľne a radi).</vt:lpstr>
      <vt:lpstr>Snímka 8</vt:lpstr>
      <vt:lpstr>H2: Predpokladáme, že pri motivácii respondentov k neplatenej práci prevláda jej úloha výchovného vzoru a dôvody upevňovania vzťahov v rodine.  </vt:lpstr>
      <vt:lpstr>Snímka 10</vt:lpstr>
      <vt:lpstr>Snímka 11</vt:lpstr>
      <vt:lpstr>H3: Predpokladáme, že pri vykonávaní neplatenej práce v domácnosti respondentom najčastejšie pomáhajú rodinní príslušníci (partner, deti a rodičia).  </vt:lpstr>
      <vt:lpstr>Snímka 13</vt:lpstr>
      <vt:lpstr>H4: Predpokladáme, že u respondentov výskumu bude prevládať mienka, že podiel neplatenej práce v ich domácnosti sa bude v budúcnosti zväčšovať  (skôr zväčšovať a výrazne zväčšovať).   </vt:lpstr>
      <vt:lpstr>Snímka 15</vt:lpstr>
      <vt:lpstr>Snímka 16</vt:lpstr>
      <vt:lpstr>Hypotézy ekonomického charakteru</vt:lpstr>
      <vt:lpstr>H1: predpokladáme, že v rámci skúmaného regiónu venujú ľudia (respondenti )v priemere týždenne viac ako 20 hodín neplatenej práci</vt:lpstr>
      <vt:lpstr>Snímka 19</vt:lpstr>
      <vt:lpstr>Snímka 20</vt:lpstr>
      <vt:lpstr>Snímka 21</vt:lpstr>
      <vt:lpstr>H2: predpokladáme, že neplatenej práci sa v priemere týždenne venujú viac ženy ako muži</vt:lpstr>
      <vt:lpstr>Snímka 23</vt:lpstr>
      <vt:lpstr>H3: predpokladáme, že najväčší rozsah neplatenej práce bude v domácnostiach, kde sú deti do 15 rokov</vt:lpstr>
    </vt:vector>
  </TitlesOfParts>
  <Company>KHI, EF-UMB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Alena Kaščáková, Ing.</dc:creator>
  <cp:lastModifiedBy>Alena Kaščáková, Ing.</cp:lastModifiedBy>
  <cp:revision>16</cp:revision>
  <dcterms:created xsi:type="dcterms:W3CDTF">2012-01-23T15:53:09Z</dcterms:created>
  <dcterms:modified xsi:type="dcterms:W3CDTF">2012-01-24T12:40:56Z</dcterms:modified>
</cp:coreProperties>
</file>