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83" r:id="rId4"/>
    <p:sldId id="281" r:id="rId5"/>
    <p:sldId id="272" r:id="rId6"/>
    <p:sldId id="280" r:id="rId7"/>
    <p:sldId id="284" r:id="rId8"/>
    <p:sldId id="285" r:id="rId9"/>
    <p:sldId id="286" r:id="rId10"/>
    <p:sldId id="287" r:id="rId11"/>
    <p:sldId id="278" r:id="rId12"/>
    <p:sldId id="279" r:id="rId13"/>
    <p:sldId id="257" r:id="rId14"/>
    <p:sldId id="276" r:id="rId15"/>
    <p:sldId id="266" r:id="rId16"/>
    <p:sldId id="270" r:id="rId17"/>
    <p:sldId id="271" r:id="rId18"/>
    <p:sldId id="273" r:id="rId19"/>
    <p:sldId id="290" r:id="rId20"/>
    <p:sldId id="288" r:id="rId21"/>
    <p:sldId id="289" r:id="rId22"/>
    <p:sldId id="291" r:id="rId23"/>
    <p:sldId id="292" r:id="rId24"/>
  </p:sldIdLst>
  <p:sldSz cx="9144000" cy="6858000" type="screen4x3"/>
  <p:notesSz cx="6815138" cy="99456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645DD-F713-48B5-A539-6E7C41C4FC10}" type="datetimeFigureOut">
              <a:rPr lang="sk-SK" smtClean="0"/>
              <a:pPr/>
              <a:t>29. 6. 2012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1514" y="4724202"/>
            <a:ext cx="545211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60335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EA035-82C7-4EE2-A4B8-6DF8A25B3B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29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39B0-5AFE-45C8-9B84-935230B44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VEGA 1/1141/11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Vyhodnotenie výsledkov hlavného výskumu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k-SK" dirty="0" smtClean="0"/>
              <a:t>Reprezentatívnosť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23528" y="1750720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Reprezentatívnosť podľa</a:t>
            </a:r>
          </a:p>
          <a:p>
            <a:r>
              <a:rPr lang="sk-SK" sz="2800" dirty="0" err="1"/>
              <a:t>m</a:t>
            </a:r>
            <a:r>
              <a:rPr lang="sk-SK" sz="2800" dirty="0" err="1" smtClean="0"/>
              <a:t>esto-vidiek</a:t>
            </a:r>
            <a:endParaRPr lang="sk-SK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19711"/>
            <a:ext cx="4567194" cy="203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38748"/>
            <a:ext cx="5256584" cy="307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AK, GN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11</a:t>
            </a:fld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467544" y="33265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Respondenti</a:t>
            </a:r>
            <a:endParaRPr lang="sk-SK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925860"/>
            <a:ext cx="43815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38560"/>
            <a:ext cx="43815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12</a:t>
            </a:fld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467804" y="292696"/>
            <a:ext cx="7632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Respondenti – počet hodín do týždňa venovaných    neplatenej práci</a:t>
            </a:r>
            <a:endParaRPr lang="sk-SK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730699"/>
            <a:ext cx="4752528" cy="555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Hypotézy neekonomického charakteru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865396"/>
            <a:ext cx="8784976" cy="5489966"/>
          </a:xfrm>
        </p:spPr>
        <p:txBody>
          <a:bodyPr>
            <a:noAutofit/>
          </a:bodyPr>
          <a:lstStyle/>
          <a:p>
            <a:r>
              <a:rPr lang="sk-SK" sz="2500" dirty="0"/>
              <a:t>H1: Predpokladáme, že neplatená práca má pozitívne sociálne efekty a preto v rámci výskumu prevláda taký postoj k neplatenej práci, že respondenti ju robia aj keď nemusia (dobrovoľne a radi</a:t>
            </a:r>
            <a:r>
              <a:rPr lang="sk-SK" sz="2500" dirty="0" smtClean="0"/>
              <a:t>).</a:t>
            </a:r>
            <a:endParaRPr lang="sk-SK" sz="2500" dirty="0"/>
          </a:p>
          <a:p>
            <a:r>
              <a:rPr lang="sk-SK" sz="2500" dirty="0"/>
              <a:t>H2: Predpokladáme, že pri motivácii respondentov k neplatenej práci prevláda jej úloha výchovného vzoru a dôvody upevňovania vzťahov v rodine.  </a:t>
            </a:r>
          </a:p>
          <a:p>
            <a:r>
              <a:rPr lang="sk-SK" sz="2500" dirty="0"/>
              <a:t>H3: Predpokladáme, že pri vykonávaní neplatenej práce v domácnosti respondentom najčastejšie pomáhajú rodinní príslušníci (partner, deti a rodičia). </a:t>
            </a:r>
          </a:p>
          <a:p>
            <a:r>
              <a:rPr lang="sk-SK" sz="2500" dirty="0"/>
              <a:t>H4: Predpokladáme, že u respondentov výskumu bude prevládať mienka, že podiel neplatenej práce v ich domácnosti sa bude v budúcnosti zväčšovať  (skôr zväčšovať a výrazne zväčšovať). 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Hypotézy ekonomického charakteru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963370"/>
            <a:ext cx="8784976" cy="2537638"/>
          </a:xfrm>
        </p:spPr>
        <p:txBody>
          <a:bodyPr>
            <a:noAutofit/>
          </a:bodyPr>
          <a:lstStyle/>
          <a:p>
            <a:r>
              <a:rPr lang="sk-SK" sz="2400" dirty="0" smtClean="0"/>
              <a:t>H1: predpokladáme, že v rámci skúmaného regiónu venujú ľudia v priemere týždenne viac ako 20 hodín neplatenej práci</a:t>
            </a:r>
          </a:p>
          <a:p>
            <a:r>
              <a:rPr lang="sk-SK" sz="2400" dirty="0" smtClean="0"/>
              <a:t>H2: predpokladáme, že neplatenej práci sa v priemere týždenne venujú viac ženy ako muži</a:t>
            </a:r>
          </a:p>
          <a:p>
            <a:r>
              <a:rPr lang="sk-SK" sz="2400" dirty="0" smtClean="0"/>
              <a:t>H3: predpokladáme, že najväčší rozsah neplatenej práce bude v domácnostiach, kde sú deti do 15 rokov</a:t>
            </a:r>
          </a:p>
          <a:p>
            <a:endParaRPr lang="sk-SK" sz="2400" dirty="0" smtClean="0"/>
          </a:p>
          <a:p>
            <a:endParaRPr lang="sk-SK" sz="250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784" y="22587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sk-SK" sz="2700" dirty="0" smtClean="0"/>
              <a:t>H1: predpokladáme, že v rámci skúmaného regiónu venujú ľudia (</a:t>
            </a:r>
            <a:r>
              <a:rPr lang="sk-SK" sz="2700" strike="sngStrike" dirty="0" smtClean="0"/>
              <a:t>respondenti )</a:t>
            </a:r>
            <a:r>
              <a:rPr lang="sk-SK" sz="2700" dirty="0" smtClean="0"/>
              <a:t>v priemere týždenne viac ako 20 hodín neplatenej práci</a:t>
            </a:r>
            <a:endParaRPr lang="sk-SK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2627784" y="594928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modul 2 v dotazníku</a:t>
            </a:r>
            <a:endParaRPr lang="sk-SK" sz="280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76" y="1700808"/>
            <a:ext cx="594337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84984"/>
            <a:ext cx="799573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6408712" cy="139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739" y="2420888"/>
            <a:ext cx="84207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395536" y="486916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Môžeme prijať predpoklad, že  ľudia venujú v priemere týždenne viac ako 20 hodín neplatenej práci.</a:t>
            </a:r>
            <a:endParaRPr lang="sk-SK" sz="2400" dirty="0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784" y="225870"/>
            <a:ext cx="8964488" cy="1143000"/>
          </a:xfrm>
        </p:spPr>
        <p:txBody>
          <a:bodyPr>
            <a:normAutofit/>
          </a:bodyPr>
          <a:lstStyle/>
          <a:p>
            <a:r>
              <a:rPr lang="sk-SK" sz="2700" dirty="0" smtClean="0"/>
              <a:t>H2: predpokladáme, že neplatenej práci sa v priemere týždenne venujú viac ženy ako muži</a:t>
            </a:r>
            <a:endParaRPr lang="sk-SK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2627784" y="594928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otázka 2 v dotazníku</a:t>
            </a:r>
            <a:endParaRPr lang="sk-SK" sz="280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09" y="1340768"/>
            <a:ext cx="636378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95" y="2975868"/>
            <a:ext cx="829792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784" y="225870"/>
            <a:ext cx="8964488" cy="1143000"/>
          </a:xfrm>
        </p:spPr>
        <p:txBody>
          <a:bodyPr>
            <a:normAutofit/>
          </a:bodyPr>
          <a:lstStyle/>
          <a:p>
            <a:r>
              <a:rPr lang="sk-SK" sz="2700" dirty="0" smtClean="0"/>
              <a:t>H3: predpokladáme, že </a:t>
            </a:r>
            <a:r>
              <a:rPr lang="sk-SK" sz="2700" strike="sngStrike" dirty="0" smtClean="0"/>
              <a:t>naj</a:t>
            </a:r>
            <a:r>
              <a:rPr lang="sk-SK" sz="2700" dirty="0" smtClean="0"/>
              <a:t>väčší rozsah neplatenej práce bude v domácnostiach, kde sú deti do 15 rokov</a:t>
            </a:r>
            <a:endParaRPr lang="sk-SK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292170" y="573325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(kódovanie</a:t>
            </a:r>
            <a:r>
              <a:rPr lang="sk-SK" sz="2800" dirty="0" smtClean="0"/>
              <a:t>: 0- nemajú deti do 15r, 1 – majú deti do 15r</a:t>
            </a:r>
            <a:r>
              <a:rPr lang="sk-SK" sz="2800" dirty="0" smtClean="0"/>
              <a:t>.)</a:t>
            </a:r>
            <a:endParaRPr lang="sk-SK" sz="280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18</a:t>
            </a:fld>
            <a:endParaRPr lang="sk-SK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06" y="1268760"/>
            <a:ext cx="8463408" cy="186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4" y="3161290"/>
            <a:ext cx="8848053" cy="2409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Prístupy k </a:t>
            </a:r>
            <a:r>
              <a:rPr lang="sk-SK" dirty="0" smtClean="0"/>
              <a:t>ohodnoteniu</a:t>
            </a:r>
            <a:br>
              <a:rPr lang="sk-SK" dirty="0" smtClean="0"/>
            </a:br>
            <a:r>
              <a:rPr lang="sk-SK" dirty="0" smtClean="0"/>
              <a:t> </a:t>
            </a:r>
            <a:r>
              <a:rPr lang="sk-SK" dirty="0"/>
              <a:t>neplatenej práce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outputová</a:t>
            </a:r>
            <a:r>
              <a:rPr lang="sk-SK" dirty="0" smtClean="0"/>
              <a:t> metóda - ocenenie výstupov práce v domácnosti</a:t>
            </a:r>
          </a:p>
          <a:p>
            <a:r>
              <a:rPr lang="sk-SK" dirty="0" err="1" smtClean="0"/>
              <a:t>inputová</a:t>
            </a:r>
            <a:r>
              <a:rPr lang="sk-SK" dirty="0" smtClean="0"/>
              <a:t> metóda (metóda </a:t>
            </a:r>
            <a:r>
              <a:rPr lang="sk-SK" dirty="0"/>
              <a:t>trhovo-nákladového </a:t>
            </a:r>
            <a:r>
              <a:rPr lang="sk-SK" dirty="0" smtClean="0"/>
              <a:t>ocenenia) – ocenenie výkonu mzdou porovnateľnej práce na trhu</a:t>
            </a:r>
          </a:p>
          <a:p>
            <a:pPr lvl="1"/>
            <a:r>
              <a:rPr lang="sk-SK" dirty="0" err="1" smtClean="0"/>
              <a:t>generalistický</a:t>
            </a:r>
            <a:r>
              <a:rPr lang="sk-SK" dirty="0" smtClean="0"/>
              <a:t> prístup</a:t>
            </a:r>
          </a:p>
          <a:p>
            <a:pPr lvl="1"/>
            <a:r>
              <a:rPr lang="sk-SK" dirty="0" err="1" smtClean="0"/>
              <a:t>špecialistický</a:t>
            </a:r>
            <a:r>
              <a:rPr lang="sk-SK" dirty="0" smtClean="0"/>
              <a:t> prístup</a:t>
            </a:r>
          </a:p>
          <a:p>
            <a:pPr lvl="1"/>
            <a:endParaRPr lang="sk-SK" dirty="0" smtClean="0"/>
          </a:p>
          <a:p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718935"/>
              </p:ext>
            </p:extLst>
          </p:nvPr>
        </p:nvGraphicFramePr>
        <p:xfrm>
          <a:off x="1043608" y="5301208"/>
          <a:ext cx="695066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3327120" imgH="482400" progId="Equation.DSMT4">
                  <p:embed/>
                </p:oleObj>
              </mc:Choice>
              <mc:Fallback>
                <p:oleObj name="Equation" r:id="rId3" imgW="33271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301208"/>
                        <a:ext cx="6950667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16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</a:t>
            </a:r>
            <a:r>
              <a:rPr lang="sk-SK" dirty="0" smtClean="0"/>
              <a:t>hyby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Chyba v číslovaní – číslo domácnosti v hárku domácnosť a hárku respondenti</a:t>
            </a:r>
          </a:p>
          <a:p>
            <a:r>
              <a:rPr lang="sk-SK" dirty="0" smtClean="0"/>
              <a:t>Neočíslované dotazníky (nemožná kontrola kódovania)</a:t>
            </a:r>
          </a:p>
          <a:p>
            <a:r>
              <a:rPr lang="sk-SK" dirty="0" smtClean="0"/>
              <a:t>Kódovanie v číslach, nie písmená</a:t>
            </a:r>
          </a:p>
          <a:p>
            <a:r>
              <a:rPr lang="sk-SK" dirty="0" smtClean="0"/>
              <a:t>Vypadla kategória „bez vzdelania“</a:t>
            </a:r>
          </a:p>
          <a:p>
            <a:r>
              <a:rPr lang="sk-SK" dirty="0" smtClean="0"/>
              <a:t>Precizovať stupne vzdelania – podľa SODB</a:t>
            </a:r>
          </a:p>
          <a:p>
            <a:r>
              <a:rPr lang="sk-SK" dirty="0" smtClean="0"/>
              <a:t>Rozlišovať nevyplnil a nerobil (deti do 6 rokov?)</a:t>
            </a:r>
          </a:p>
          <a:p>
            <a:pPr lvl="1"/>
            <a:r>
              <a:rPr lang="sk-SK" dirty="0" smtClean="0"/>
              <a:t>Čo hovorí metodológia TUS?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7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68810"/>
              </p:ext>
            </p:extLst>
          </p:nvPr>
        </p:nvGraphicFramePr>
        <p:xfrm>
          <a:off x="323528" y="908720"/>
          <a:ext cx="8496944" cy="5616622"/>
        </p:xfrm>
        <a:graphic>
          <a:graphicData uri="http://schemas.openxmlformats.org/drawingml/2006/table">
            <a:tbl>
              <a:tblPr firstRow="1" firstCol="1" bandRow="1"/>
              <a:tblGrid>
                <a:gridCol w="433838"/>
                <a:gridCol w="2771425"/>
                <a:gridCol w="3403154"/>
                <a:gridCol w="1888527"/>
              </a:tblGrid>
              <a:tr h="95376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Druh činnosti z dotazníka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Klasifikácia zamestnancov podľa vybraných zamestnaní (KZAM)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Hrubá mesačná mzda v roku 2010 (Eur)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2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Príprava jedál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Kuchári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434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7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Domáce práce - upratovanie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Pomocníci a upratovači v kanceláriách, hoteloch a nemocniciach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362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2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Výroba a údržba textílií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Dámski a pánski krajčíri a klobučníci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431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7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Záhradkárstvo -pestovanie okrasných rastlín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Pestovatelia poľných plodín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497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7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Starostlivosť o zvieratá – domácich miláčikov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Chovatelia hydiny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554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7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Výstavba a rekonštrukcie (v celkovej hodnote nad 1000 Eur)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Murári, kamenári, </a:t>
                      </a:r>
                      <a:r>
                        <a:rPr lang="sk-SK" sz="1600" dirty="0" err="1">
                          <a:effectLst/>
                          <a:latin typeface="Times New Roman"/>
                          <a:ea typeface="Calibri"/>
                        </a:rPr>
                        <a:t>omietkári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565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7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Oprava zariadenia, nábytku a pod., údržba automobilu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Maliari, tapetári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580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7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8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Nakupovanie a služby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Pomocníci a upratovači v kanceláriách, hoteloch a nemocniciach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362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2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Starostlivosť o deti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Učitelia predškolskej výchovy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618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7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>
                          <a:effectLst/>
                          <a:latin typeface="Times New Roman"/>
                          <a:ea typeface="Calibri"/>
                        </a:rPr>
                        <a:t>Starostlivosť o dospelých </a:t>
                      </a:r>
                      <a:endParaRPr lang="sk-SK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Opatrovatelia a pomocní ošetrovatelia v zariadeniach zdravotnej starostlivosti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600" dirty="0">
                          <a:effectLst/>
                          <a:latin typeface="Times New Roman"/>
                          <a:ea typeface="Calibri"/>
                        </a:rPr>
                        <a:t>491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1"/>
          <p:cNvSpPr txBox="1">
            <a:spLocks/>
          </p:cNvSpPr>
          <p:nvPr/>
        </p:nvSpPr>
        <p:spPr>
          <a:xfrm>
            <a:off x="457200" y="66092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500" dirty="0" smtClean="0"/>
              <a:t>Hrubá mesačná mzda vybraných zamestnaní</a:t>
            </a:r>
            <a:endParaRPr lang="sk-SK" sz="3500" dirty="0"/>
          </a:p>
        </p:txBody>
      </p:sp>
    </p:spTree>
    <p:extLst>
      <p:ext uri="{BB962C8B-B14F-4D97-AF65-F5344CB8AC3E}">
        <p14:creationId xmlns:p14="http://schemas.microsoft.com/office/powerpoint/2010/main" val="16559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21</a:t>
            </a:fld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58620"/>
            <a:ext cx="8568952" cy="4943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457200" y="180438"/>
            <a:ext cx="8229600" cy="11521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dirty="0"/>
              <a:t>Výpočet hodnoty neplatenej práce podľa skupín domácností </a:t>
            </a:r>
            <a:endParaRPr lang="sk-SK" sz="3500" dirty="0"/>
          </a:p>
        </p:txBody>
      </p:sp>
    </p:spTree>
    <p:extLst>
      <p:ext uri="{BB962C8B-B14F-4D97-AF65-F5344CB8AC3E}">
        <p14:creationId xmlns:p14="http://schemas.microsoft.com/office/powerpoint/2010/main" val="25802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Výsledok výskumu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Výsledok neplatenej práce z objemu HDP po </a:t>
            </a:r>
            <a:r>
              <a:rPr lang="sk-SK" dirty="0"/>
              <a:t>vylúčení dobrovoľníckej práce a trhových </a:t>
            </a:r>
            <a:r>
              <a:rPr lang="sk-SK" dirty="0" smtClean="0"/>
              <a:t>činností </a:t>
            </a:r>
            <a:r>
              <a:rPr lang="sk-SK" dirty="0" smtClean="0"/>
              <a:t>predstavuje v </a:t>
            </a:r>
            <a:r>
              <a:rPr lang="sk-SK" dirty="0"/>
              <a:t>roku 2011</a:t>
            </a:r>
          </a:p>
          <a:p>
            <a:pPr marL="0" indent="0">
              <a:buNone/>
            </a:pPr>
            <a:r>
              <a:rPr lang="sk-SK" dirty="0" smtClean="0"/>
              <a:t>			</a:t>
            </a:r>
            <a:r>
              <a:rPr lang="sk-SK" sz="4800" dirty="0" smtClean="0"/>
              <a:t>24,48</a:t>
            </a:r>
            <a:r>
              <a:rPr lang="sk-SK" sz="4800" dirty="0" smtClean="0"/>
              <a:t> %</a:t>
            </a:r>
          </a:p>
          <a:p>
            <a:pPr marL="0" indent="0">
              <a:buNone/>
            </a:pPr>
            <a:r>
              <a:rPr lang="sk-SK" dirty="0" smtClean="0"/>
              <a:t>    </a:t>
            </a:r>
            <a:endParaRPr lang="sk-SK" dirty="0" smtClean="0"/>
          </a:p>
          <a:p>
            <a:pPr marL="2774950" indent="-2774950">
              <a:buNone/>
            </a:pPr>
            <a:r>
              <a:rPr lang="sk-SK" dirty="0" smtClean="0"/>
              <a:t>(bez vylúčenia len trhových činností by to bolo                27,56 %)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702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Ďakujeme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15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Stupne vzdelania podľa SODB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>
                <a:solidFill>
                  <a:srgbClr val="000000"/>
                </a:solidFill>
              </a:rPr>
              <a:t>základné</a:t>
            </a:r>
            <a:r>
              <a:rPr lang="sk-SK" dirty="0">
                <a:solidFill>
                  <a:srgbClr val="000000"/>
                </a:solidFill>
              </a:rPr>
              <a:t>	</a:t>
            </a:r>
          </a:p>
          <a:p>
            <a:r>
              <a:rPr lang="sk-SK" dirty="0" smtClean="0">
                <a:solidFill>
                  <a:srgbClr val="000000"/>
                </a:solidFill>
              </a:rPr>
              <a:t>učňovské </a:t>
            </a:r>
            <a:r>
              <a:rPr lang="sk-SK" dirty="0">
                <a:solidFill>
                  <a:srgbClr val="000000"/>
                </a:solidFill>
              </a:rPr>
              <a:t>(bez maturity)	</a:t>
            </a:r>
          </a:p>
          <a:p>
            <a:r>
              <a:rPr lang="sk-SK" dirty="0" smtClean="0">
                <a:solidFill>
                  <a:srgbClr val="000000"/>
                </a:solidFill>
              </a:rPr>
              <a:t>stredné odborné </a:t>
            </a:r>
            <a:r>
              <a:rPr lang="sk-SK" dirty="0">
                <a:solidFill>
                  <a:srgbClr val="000000"/>
                </a:solidFill>
              </a:rPr>
              <a:t>(bez maturity)	</a:t>
            </a:r>
          </a:p>
          <a:p>
            <a:r>
              <a:rPr lang="sk-SK" dirty="0">
                <a:solidFill>
                  <a:srgbClr val="000000"/>
                </a:solidFill>
              </a:rPr>
              <a:t>ú</a:t>
            </a:r>
            <a:r>
              <a:rPr lang="sk-SK" dirty="0" smtClean="0">
                <a:solidFill>
                  <a:srgbClr val="000000"/>
                </a:solidFill>
              </a:rPr>
              <a:t>plné stredné učňovské </a:t>
            </a:r>
            <a:r>
              <a:rPr lang="sk-SK" dirty="0">
                <a:solidFill>
                  <a:srgbClr val="000000"/>
                </a:solidFill>
              </a:rPr>
              <a:t>(s maturitou)	</a:t>
            </a:r>
          </a:p>
          <a:p>
            <a:r>
              <a:rPr lang="pl-PL" dirty="0">
                <a:solidFill>
                  <a:srgbClr val="000000"/>
                </a:solidFill>
              </a:rPr>
              <a:t>ú</a:t>
            </a:r>
            <a:r>
              <a:rPr lang="pl-PL" dirty="0" smtClean="0">
                <a:solidFill>
                  <a:srgbClr val="000000"/>
                </a:solidFill>
              </a:rPr>
              <a:t>plné stredné odborné </a:t>
            </a:r>
            <a:r>
              <a:rPr lang="pl-PL" dirty="0">
                <a:solidFill>
                  <a:srgbClr val="000000"/>
                </a:solidFill>
              </a:rPr>
              <a:t>(s maturitou)	</a:t>
            </a:r>
          </a:p>
          <a:p>
            <a:r>
              <a:rPr lang="sk-SK" dirty="0" smtClean="0">
                <a:solidFill>
                  <a:srgbClr val="000000"/>
                </a:solidFill>
              </a:rPr>
              <a:t>úplné </a:t>
            </a:r>
            <a:r>
              <a:rPr lang="sk-SK" dirty="0">
                <a:solidFill>
                  <a:srgbClr val="000000"/>
                </a:solidFill>
              </a:rPr>
              <a:t>stredne </a:t>
            </a:r>
            <a:r>
              <a:rPr lang="sk-SK" dirty="0" smtClean="0">
                <a:solidFill>
                  <a:srgbClr val="000000"/>
                </a:solidFill>
              </a:rPr>
              <a:t>všeobecné</a:t>
            </a:r>
            <a:r>
              <a:rPr lang="sk-SK" dirty="0">
                <a:solidFill>
                  <a:srgbClr val="000000"/>
                </a:solidFill>
              </a:rPr>
              <a:t>	</a:t>
            </a:r>
          </a:p>
          <a:p>
            <a:r>
              <a:rPr lang="sk-SK" dirty="0" smtClean="0">
                <a:solidFill>
                  <a:srgbClr val="000000"/>
                </a:solidFill>
              </a:rPr>
              <a:t>vyššie odborné </a:t>
            </a:r>
            <a:r>
              <a:rPr lang="sk-SK" dirty="0">
                <a:solidFill>
                  <a:srgbClr val="000000"/>
                </a:solidFill>
              </a:rPr>
              <a:t>vzdelanie	</a:t>
            </a:r>
          </a:p>
          <a:p>
            <a:r>
              <a:rPr lang="sk-SK" dirty="0" smtClean="0">
                <a:solidFill>
                  <a:srgbClr val="000000"/>
                </a:solidFill>
              </a:rPr>
              <a:t>vysokoškolské bakalárske</a:t>
            </a:r>
            <a:r>
              <a:rPr lang="sk-SK" dirty="0">
                <a:solidFill>
                  <a:srgbClr val="000000"/>
                </a:solidFill>
              </a:rPr>
              <a:t>	</a:t>
            </a:r>
          </a:p>
          <a:p>
            <a:r>
              <a:rPr lang="sk-SK" dirty="0" smtClean="0">
                <a:solidFill>
                  <a:srgbClr val="000000"/>
                </a:solidFill>
              </a:rPr>
              <a:t>vysokoškolské magisterské, </a:t>
            </a:r>
            <a:r>
              <a:rPr lang="sk-SK" dirty="0" err="1" smtClean="0">
                <a:solidFill>
                  <a:srgbClr val="000000"/>
                </a:solidFill>
              </a:rPr>
              <a:t>inžinierské</a:t>
            </a:r>
            <a:r>
              <a:rPr lang="sk-SK" dirty="0" smtClean="0">
                <a:solidFill>
                  <a:srgbClr val="000000"/>
                </a:solidFill>
              </a:rPr>
              <a:t>, doktorské</a:t>
            </a:r>
            <a:r>
              <a:rPr lang="sk-SK" dirty="0">
                <a:solidFill>
                  <a:srgbClr val="000000"/>
                </a:solidFill>
              </a:rPr>
              <a:t>	</a:t>
            </a:r>
          </a:p>
          <a:p>
            <a:r>
              <a:rPr lang="sk-SK" dirty="0" smtClean="0">
                <a:solidFill>
                  <a:srgbClr val="000000"/>
                </a:solidFill>
              </a:rPr>
              <a:t>vysokoškolské doktorandské</a:t>
            </a:r>
            <a:r>
              <a:rPr lang="sk-SK" dirty="0">
                <a:solidFill>
                  <a:srgbClr val="000000"/>
                </a:solidFill>
              </a:rPr>
              <a:t>	</a:t>
            </a:r>
          </a:p>
          <a:p>
            <a:r>
              <a:rPr lang="pl-PL" dirty="0">
                <a:solidFill>
                  <a:srgbClr val="000000"/>
                </a:solidFill>
              </a:rPr>
              <a:t>bez vzdelania, </a:t>
            </a:r>
            <a:r>
              <a:rPr lang="pl-PL" dirty="0" smtClean="0">
                <a:solidFill>
                  <a:srgbClr val="000000"/>
                </a:solidFill>
              </a:rPr>
              <a:t>vrátane </a:t>
            </a:r>
            <a:r>
              <a:rPr lang="pl-PL" dirty="0">
                <a:solidFill>
                  <a:srgbClr val="000000"/>
                </a:solidFill>
              </a:rPr>
              <a:t>deti do 16 r.	</a:t>
            </a:r>
          </a:p>
          <a:p>
            <a:r>
              <a:rPr lang="sk-SK" dirty="0" smtClean="0">
                <a:solidFill>
                  <a:srgbClr val="000000"/>
                </a:solidFill>
              </a:rPr>
              <a:t>nezistené</a:t>
            </a:r>
            <a:r>
              <a:rPr lang="sk-SK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22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Charakteristika výberu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Celkový počet domácností:  1362</a:t>
            </a:r>
          </a:p>
          <a:p>
            <a:r>
              <a:rPr lang="sk-SK" dirty="0" smtClean="0"/>
              <a:t>Celkový počet respondentov:  4233</a:t>
            </a:r>
          </a:p>
          <a:p>
            <a:endParaRPr lang="sk-SK" dirty="0"/>
          </a:p>
          <a:p>
            <a:r>
              <a:rPr lang="sk-SK" dirty="0" smtClean="0"/>
              <a:t>Počet vylúčených kvôli reprezentatívnosti</a:t>
            </a:r>
          </a:p>
          <a:p>
            <a:pPr lvl="1"/>
            <a:r>
              <a:rPr lang="sk-SK" dirty="0" smtClean="0"/>
              <a:t>Domácností: 121</a:t>
            </a:r>
          </a:p>
          <a:p>
            <a:pPr lvl="1"/>
            <a:r>
              <a:rPr lang="sk-SK" dirty="0" smtClean="0"/>
              <a:t>Respondentov:  443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26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k-SK" dirty="0" smtClean="0"/>
              <a:t>Reprezentatívnosť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23528" y="1750720"/>
            <a:ext cx="7331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Reprezentatívnosť podľa priestoru (kraje NUTS 3)</a:t>
            </a:r>
            <a:endParaRPr lang="sk-SK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2348880"/>
            <a:ext cx="4127500" cy="391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29" y="2420887"/>
            <a:ext cx="2669001" cy="384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k-SK" dirty="0"/>
              <a:t>Reprezentatívnosť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23528" y="175072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Reprezentatívnosť podľa počtu členov domácností</a:t>
            </a:r>
            <a:endParaRPr lang="sk-SK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83990"/>
            <a:ext cx="3941142" cy="274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654" y="2571079"/>
            <a:ext cx="4843834" cy="2931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6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k-SK" dirty="0" smtClean="0"/>
              <a:t>Reprezentatívnosť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23528" y="1750720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Reprezentatívnosť podľa</a:t>
            </a:r>
          </a:p>
          <a:p>
            <a:r>
              <a:rPr lang="sk-SK" sz="2800" dirty="0" smtClean="0"/>
              <a:t>pohlavia</a:t>
            </a:r>
            <a:endParaRPr lang="sk-SK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208" y="1505992"/>
            <a:ext cx="420884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1117"/>
            <a:ext cx="5184576" cy="303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k-SK" dirty="0" smtClean="0"/>
              <a:t>Reprezentatívnosť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23528" y="1750720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Reprezentatívnosť podľa</a:t>
            </a:r>
          </a:p>
          <a:p>
            <a:r>
              <a:rPr lang="sk-SK" sz="2800" dirty="0" smtClean="0"/>
              <a:t>veku</a:t>
            </a:r>
            <a:endParaRPr lang="sk-SK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47451"/>
            <a:ext cx="4032448" cy="214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87576"/>
            <a:ext cx="5099176" cy="31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7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k-SK" dirty="0" smtClean="0"/>
              <a:t>Reprezentatívnosť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29.6.2012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39B0-5AFE-45C8-9B84-935230B44C88}" type="slidenum">
              <a:rPr lang="sk-SK" smtClean="0"/>
              <a:pPr/>
              <a:t>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AK, GN</a:t>
            </a:r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23528" y="1750720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Reprezentatívnosť podľa</a:t>
            </a:r>
          </a:p>
          <a:p>
            <a:r>
              <a:rPr lang="sk-SK" sz="2800" dirty="0" smtClean="0"/>
              <a:t>vzdelania</a:t>
            </a:r>
            <a:endParaRPr lang="sk-SK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364" y="1050305"/>
            <a:ext cx="4326952" cy="301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68960"/>
            <a:ext cx="4605860" cy="2787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7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568</Words>
  <Application>Microsoft Office PowerPoint</Application>
  <PresentationFormat>Prezentácia na obrazovke (4:3)</PresentationFormat>
  <Paragraphs>178</Paragraphs>
  <Slides>23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5" baseType="lpstr">
      <vt:lpstr>Motív Office</vt:lpstr>
      <vt:lpstr>Equation</vt:lpstr>
      <vt:lpstr>VEGA 1/1141/11</vt:lpstr>
      <vt:lpstr>Chyby</vt:lpstr>
      <vt:lpstr>Stupne vzdelania podľa SODB</vt:lpstr>
      <vt:lpstr>Charakteristika výberu</vt:lpstr>
      <vt:lpstr>Reprezentatívnosť</vt:lpstr>
      <vt:lpstr>Reprezentatívnosť</vt:lpstr>
      <vt:lpstr>Reprezentatívnosť</vt:lpstr>
      <vt:lpstr>Reprezentatívnosť</vt:lpstr>
      <vt:lpstr>Reprezentatívnosť</vt:lpstr>
      <vt:lpstr>Reprezentatívnosť</vt:lpstr>
      <vt:lpstr>Prezentácia programu PowerPoint</vt:lpstr>
      <vt:lpstr>Prezentácia programu PowerPoint</vt:lpstr>
      <vt:lpstr>Hypotézy neekonomického charakteru</vt:lpstr>
      <vt:lpstr>Hypotézy ekonomického charakteru</vt:lpstr>
      <vt:lpstr>H1: predpokladáme, že v rámci skúmaného regiónu venujú ľudia (respondenti )v priemere týždenne viac ako 20 hodín neplatenej práci</vt:lpstr>
      <vt:lpstr>Prezentácia programu PowerPoint</vt:lpstr>
      <vt:lpstr>H2: predpokladáme, že neplatenej práci sa v priemere týždenne venujú viac ženy ako muži</vt:lpstr>
      <vt:lpstr>H3: predpokladáme, že najväčší rozsah neplatenej práce bude v domácnostiach, kde sú deti do 15 rokov</vt:lpstr>
      <vt:lpstr>Prístupy k ohodnoteniu  neplatenej práce</vt:lpstr>
      <vt:lpstr>Prezentácia programu PowerPoint</vt:lpstr>
      <vt:lpstr>Prezentácia programu PowerPoint</vt:lpstr>
      <vt:lpstr>Výsledok výskumu</vt:lpstr>
      <vt:lpstr>Ďakujeme za pozornosť</vt:lpstr>
    </vt:vector>
  </TitlesOfParts>
  <Company>KHI, EF-UMB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Alena Kaščáková, Ing.</dc:creator>
  <cp:lastModifiedBy>Alena Kascakova</cp:lastModifiedBy>
  <cp:revision>31</cp:revision>
  <cp:lastPrinted>2012-06-28T12:13:50Z</cp:lastPrinted>
  <dcterms:created xsi:type="dcterms:W3CDTF">2012-01-23T15:53:09Z</dcterms:created>
  <dcterms:modified xsi:type="dcterms:W3CDTF">2012-06-29T05:56:16Z</dcterms:modified>
</cp:coreProperties>
</file>