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09" r:id="rId3"/>
    <p:sldId id="310" r:id="rId4"/>
    <p:sldId id="311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85" r:id="rId32"/>
    <p:sldId id="286" r:id="rId33"/>
    <p:sldId id="287" r:id="rId34"/>
    <p:sldId id="297" r:id="rId35"/>
    <p:sldId id="288" r:id="rId36"/>
    <p:sldId id="289" r:id="rId37"/>
    <p:sldId id="306" r:id="rId38"/>
    <p:sldId id="290" r:id="rId39"/>
    <p:sldId id="299" r:id="rId40"/>
    <p:sldId id="300" r:id="rId41"/>
    <p:sldId id="301" r:id="rId42"/>
    <p:sldId id="302" r:id="rId43"/>
    <p:sldId id="303" r:id="rId44"/>
    <p:sldId id="304" r:id="rId45"/>
    <p:sldId id="291" r:id="rId46"/>
    <p:sldId id="292" r:id="rId47"/>
    <p:sldId id="293" r:id="rId48"/>
    <p:sldId id="294" r:id="rId49"/>
    <p:sldId id="295" r:id="rId50"/>
    <p:sldId id="296" r:id="rId51"/>
    <p:sldId id="307" r:id="rId52"/>
    <p:sldId id="308" r:id="rId53"/>
  </p:sldIdLst>
  <p:sldSz cx="12192000" cy="6858000"/>
  <p:notesSz cx="6858000" cy="99472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redný štý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356" autoAdjust="0"/>
  </p:normalViewPr>
  <p:slideViewPr>
    <p:cSldViewPr snapToGrid="0">
      <p:cViewPr varScale="1">
        <p:scale>
          <a:sx n="64" d="100"/>
          <a:sy n="64" d="100"/>
        </p:scale>
        <p:origin x="7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9F54A-9E31-496F-976B-1CED83FF207C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204EB-0C8F-4B95-8361-42CD48CDAEB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093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04EB-0C8F-4B95-8361-42CD48CDAEB8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0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49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81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89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260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881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838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14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91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89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2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45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EEEA0-2490-4E54-893B-ECF2BCB3F10A}" type="datetimeFigureOut">
              <a:rPr lang="sk-SK" smtClean="0"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8ECB-B2A6-4EE0-9ABB-29BC159533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98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image" Target="../media/image6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81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image" Target="../media/image83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image" Target="../media/image8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6338" y="1363902"/>
            <a:ext cx="9144000" cy="3912433"/>
          </a:xfrm>
        </p:spPr>
        <p:txBody>
          <a:bodyPr>
            <a:normAutofit/>
          </a:bodyPr>
          <a:lstStyle/>
          <a:p>
            <a:r>
              <a:rPr lang="en-US" dirty="0" smtClean="0"/>
              <a:t>VEGA 2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hlavný výskum 2014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818238" y="4814670"/>
            <a:ext cx="4934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Alena Kaščáková, Gabriela Nedelová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8537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487377"/>
              </p:ext>
            </p:extLst>
          </p:nvPr>
        </p:nvGraphicFramePr>
        <p:xfrm>
          <a:off x="280087" y="470459"/>
          <a:ext cx="3859427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219171"/>
                <a:gridCol w="1640256"/>
              </a:tblGrid>
              <a:tr h="46672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Dovoz a príprava </a:t>
                      </a:r>
                      <a:r>
                        <a:rPr lang="sk-SK" sz="2000" u="none" strike="noStrike" dirty="0" smtClean="0">
                          <a:effectLst/>
                        </a:rPr>
                        <a:t>paliva</a:t>
                      </a: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 Využívanie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14,24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34,687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049" y="336721"/>
            <a:ext cx="4566956" cy="6372997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19" y="2743199"/>
            <a:ext cx="6230226" cy="388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96134"/>
              </p:ext>
            </p:extLst>
          </p:nvPr>
        </p:nvGraphicFramePr>
        <p:xfrm>
          <a:off x="358345" y="443813"/>
          <a:ext cx="5062741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939764"/>
                <a:gridCol w="2122977"/>
              </a:tblGrid>
              <a:tr h="4953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Ošetrenie rastlín v záhrade, zber úrody a pod. </a:t>
                      </a:r>
                      <a:endParaRPr lang="sk-SK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Využívanie - počet </a:t>
                      </a:r>
                      <a:r>
                        <a:rPr lang="sk-SK" sz="2000" u="none" strike="noStrike" dirty="0">
                          <a:effectLst/>
                        </a:rPr>
                        <a:t>hodín ročne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16,31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Median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26,276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102" y="485002"/>
            <a:ext cx="4038390" cy="6175289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96" y="2827176"/>
            <a:ext cx="7107302" cy="392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0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36615"/>
              </p:ext>
            </p:extLst>
          </p:nvPr>
        </p:nvGraphicFramePr>
        <p:xfrm>
          <a:off x="354225" y="299804"/>
          <a:ext cx="6242517" cy="238159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589447"/>
                <a:gridCol w="2653070"/>
              </a:tblGrid>
              <a:tr h="60628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Oprava </a:t>
                      </a:r>
                      <a:r>
                        <a:rPr lang="sk-SK" sz="2000" u="none" strike="noStrike" dirty="0" smtClean="0">
                          <a:effectLst/>
                        </a:rPr>
                        <a:t>obydlia</a:t>
                      </a: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 Využívanie - 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6638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44,21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1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15,00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38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92,782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38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Minimum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38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041" y="111968"/>
            <a:ext cx="5187382" cy="6680718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89" y="2696548"/>
            <a:ext cx="6360854" cy="400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0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20712"/>
              </p:ext>
            </p:extLst>
          </p:nvPr>
        </p:nvGraphicFramePr>
        <p:xfrm>
          <a:off x="615315" y="369884"/>
          <a:ext cx="5580211" cy="219619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097754"/>
                <a:gridCol w="2482457"/>
              </a:tblGrid>
              <a:tr h="62456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Oprava zariadenia domácnosti</a:t>
                      </a:r>
                      <a:r>
                        <a:rPr lang="sk-SK" sz="2000" u="none" strike="noStrike" dirty="0" smtClean="0">
                          <a:effectLst/>
                        </a:rPr>
                        <a:t>, nábytku </a:t>
                      </a:r>
                      <a:r>
                        <a:rPr lang="sk-SK" sz="2000" u="none" strike="noStrike" dirty="0">
                          <a:effectLst/>
                        </a:rPr>
                        <a:t>a pod. </a:t>
                      </a:r>
                      <a:endParaRPr lang="sk-SK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Využívanie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03097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8,52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97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97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14,122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97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97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160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770" y="247133"/>
            <a:ext cx="4273421" cy="6376089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784" y="2649894"/>
            <a:ext cx="6743408" cy="397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46758"/>
              </p:ext>
            </p:extLst>
          </p:nvPr>
        </p:nvGraphicFramePr>
        <p:xfrm>
          <a:off x="407772" y="599560"/>
          <a:ext cx="6114326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487337"/>
                <a:gridCol w="2626989"/>
              </a:tblGrid>
              <a:tr h="59114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Údržba automobilu a domácich </a:t>
                      </a:r>
                      <a:r>
                        <a:rPr lang="sk-SK" sz="2000" u="none" strike="noStrike" dirty="0" smtClean="0">
                          <a:effectLst/>
                        </a:rPr>
                        <a:t>mechanizmov</a:t>
                      </a: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Využívanie - 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9557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14,56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7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7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24,363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7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7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339" y="251928"/>
            <a:ext cx="5029200" cy="6507218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155" y="2939143"/>
            <a:ext cx="6370184" cy="372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2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898844"/>
              </p:ext>
            </p:extLst>
          </p:nvPr>
        </p:nvGraphicFramePr>
        <p:xfrm>
          <a:off x="490151" y="271848"/>
          <a:ext cx="6162576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543481"/>
                <a:gridCol w="2619095"/>
              </a:tblGrid>
              <a:tr h="58240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Nákup potravín alebo iného spotrebného tovaru </a:t>
                      </a:r>
                      <a:endParaRPr lang="sk-SK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Využívanie - 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956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81,03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Median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24,00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Std</a:t>
                      </a:r>
                      <a:r>
                        <a:rPr lang="sk-SK" sz="2000" u="none" strike="noStrike" dirty="0">
                          <a:effectLst/>
                        </a:rPr>
                        <a:t>. </a:t>
                      </a:r>
                      <a:r>
                        <a:rPr lang="sk-SK" sz="2000" u="none" strike="noStrike" dirty="0" err="1">
                          <a:effectLst/>
                        </a:rPr>
                        <a:t>Deviation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125,827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Minimum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624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86" y="271848"/>
            <a:ext cx="5054483" cy="6351373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96" y="2687216"/>
            <a:ext cx="6342192" cy="393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636948"/>
              </p:ext>
            </p:extLst>
          </p:nvPr>
        </p:nvGraphicFramePr>
        <p:xfrm>
          <a:off x="424584" y="324364"/>
          <a:ext cx="6284126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613373"/>
                <a:gridCol w="2670753"/>
              </a:tblGrid>
              <a:tr h="57019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Starostlivosť o </a:t>
                      </a:r>
                      <a:r>
                        <a:rPr lang="sk-SK" sz="2000" u="none" strike="noStrike" dirty="0" smtClean="0">
                          <a:effectLst/>
                        </a:rPr>
                        <a:t>dieťa</a:t>
                      </a: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 Využívanie - 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8948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640,98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400,00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636,381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8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408" y="324364"/>
            <a:ext cx="4142792" cy="6372997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21" y="2752531"/>
            <a:ext cx="6874038" cy="394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59291"/>
              </p:ext>
            </p:extLst>
          </p:nvPr>
        </p:nvGraphicFramePr>
        <p:xfrm>
          <a:off x="349434" y="302994"/>
          <a:ext cx="7077733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4069697"/>
                <a:gridCol w="3008036"/>
              </a:tblGrid>
              <a:tr h="59205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Starostlivosť o dospelého, chorého, </a:t>
                      </a:r>
                      <a:r>
                        <a:rPr lang="sk-SK" sz="2000" u="none" strike="noStrike" dirty="0" smtClean="0">
                          <a:effectLst/>
                        </a:rPr>
                        <a:t>invalidného</a:t>
                      </a: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 Využívanie - 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0058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983,10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Median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360,00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Std</a:t>
                      </a:r>
                      <a:r>
                        <a:rPr lang="sk-SK" sz="2000" u="none" strike="noStrike" dirty="0">
                          <a:effectLst/>
                        </a:rPr>
                        <a:t>. </a:t>
                      </a:r>
                      <a:r>
                        <a:rPr lang="sk-SK" sz="2000" u="none" strike="noStrike" dirty="0" err="1">
                          <a:effectLst/>
                        </a:rPr>
                        <a:t>Deviation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2267,238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Minimum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8640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13" y="361436"/>
            <a:ext cx="4040155" cy="6200002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72" y="2528597"/>
            <a:ext cx="7331237" cy="419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6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702574"/>
              </p:ext>
            </p:extLst>
          </p:nvPr>
        </p:nvGraphicFramePr>
        <p:xfrm>
          <a:off x="342041" y="362980"/>
          <a:ext cx="4971363" cy="24955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209495"/>
                <a:gridCol w="2761868"/>
              </a:tblGrid>
              <a:tr h="5334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Príprava a dovoz hotového jedla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326,25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120,00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727,980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18000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1127" y="407774"/>
            <a:ext cx="4693730" cy="6289589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45" y="2929812"/>
            <a:ext cx="6439064" cy="376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69323"/>
              </p:ext>
            </p:extLst>
          </p:nvPr>
        </p:nvGraphicFramePr>
        <p:xfrm>
          <a:off x="1157588" y="395415"/>
          <a:ext cx="5908230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625880"/>
                <a:gridCol w="3282350"/>
              </a:tblGrid>
              <a:tr h="50482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Upratovanie </a:t>
                      </a:r>
                      <a:r>
                        <a:rPr lang="sk-SK" sz="2000" u="none" strike="noStrike" dirty="0" smtClean="0">
                          <a:effectLst/>
                        </a:rPr>
                        <a:t>domácnosti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 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ročne Všetci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87,41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410,590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4800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55" y="395415"/>
            <a:ext cx="4475018" cy="6337893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14" y="2618509"/>
            <a:ext cx="689473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03" y="260532"/>
            <a:ext cx="5692393" cy="360693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896" y="3180335"/>
            <a:ext cx="5594610" cy="2719960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8816201" y="260532"/>
            <a:ext cx="2278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I. Modul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25686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4911"/>
              </p:ext>
            </p:extLst>
          </p:nvPr>
        </p:nvGraphicFramePr>
        <p:xfrm>
          <a:off x="771158" y="485963"/>
          <a:ext cx="5324841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366596"/>
                <a:gridCol w="2958245"/>
              </a:tblGrid>
              <a:tr h="51435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Pranie a </a:t>
                      </a:r>
                      <a:r>
                        <a:rPr lang="sk-SK" sz="2000" u="none" strike="noStrike" dirty="0" smtClean="0">
                          <a:effectLst/>
                        </a:rPr>
                        <a:t>žehlenie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 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ročne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20,18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Median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120,903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1440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345" y="304799"/>
            <a:ext cx="5264728" cy="6179127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55" y="2715490"/>
            <a:ext cx="6068290" cy="390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6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06279"/>
              </p:ext>
            </p:extLst>
          </p:nvPr>
        </p:nvGraphicFramePr>
        <p:xfrm>
          <a:off x="581891" y="382381"/>
          <a:ext cx="6112885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716839"/>
                <a:gridCol w="3396046"/>
              </a:tblGrid>
              <a:tr h="32385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Dovoz a príprava </a:t>
                      </a:r>
                      <a:r>
                        <a:rPr lang="sk-SK" sz="2000" u="none" strike="noStrike" dirty="0" smtClean="0">
                          <a:effectLst/>
                        </a:rPr>
                        <a:t>paliva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dirty="0" smtClean="0">
                          <a:effectLst/>
                        </a:rPr>
                        <a:t> Uvažuje</a:t>
                      </a:r>
                      <a:r>
                        <a:rPr lang="en-US" sz="2000" u="none" strike="noStrike" dirty="0" smtClean="0">
                          <a:effectLst/>
                        </a:rPr>
                        <a:t> –</a:t>
                      </a:r>
                      <a:r>
                        <a:rPr lang="sk-SK" sz="2000" u="none" strike="noStrike" dirty="0" smtClean="0">
                          <a:effectLst/>
                        </a:rPr>
                        <a:t> </a:t>
                      </a:r>
                      <a:r>
                        <a:rPr lang="sk-SK" sz="2000" u="none" strike="noStrike" dirty="0">
                          <a:effectLst/>
                        </a:rPr>
                        <a:t>finančné 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en-US" sz="2000" u="none" strike="noStrike" dirty="0" smtClean="0">
                        <a:effectLst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102,69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276,369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582" y="277091"/>
            <a:ext cx="5140036" cy="6397336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73" y="2798618"/>
            <a:ext cx="6320703" cy="387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67604"/>
              </p:ext>
            </p:extLst>
          </p:nvPr>
        </p:nvGraphicFramePr>
        <p:xfrm>
          <a:off x="457201" y="445944"/>
          <a:ext cx="6248400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815231"/>
                <a:gridCol w="3433169"/>
              </a:tblGrid>
              <a:tr h="55245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Ošetrenie rastlín v záhrade, zber úrody a pod.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42,675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4" y="2770908"/>
            <a:ext cx="6705599" cy="368531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963" y="235527"/>
            <a:ext cx="4807527" cy="622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41366"/>
              </p:ext>
            </p:extLst>
          </p:nvPr>
        </p:nvGraphicFramePr>
        <p:xfrm>
          <a:off x="567458" y="559810"/>
          <a:ext cx="6664615" cy="19240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962051"/>
                <a:gridCol w="3702564"/>
              </a:tblGrid>
              <a:tr h="35242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>
                          <a:effectLst/>
                        </a:rPr>
                        <a:t>Oprava </a:t>
                      </a:r>
                      <a:r>
                        <a:rPr lang="sk-SK" sz="2000" u="none" strike="noStrike" smtClean="0">
                          <a:effectLst/>
                        </a:rPr>
                        <a:t>obydlia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1403,08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9327,552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120000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36" y="2576945"/>
            <a:ext cx="7135091" cy="4042064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327" y="252844"/>
            <a:ext cx="4571999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004680"/>
              </p:ext>
            </p:extLst>
          </p:nvPr>
        </p:nvGraphicFramePr>
        <p:xfrm>
          <a:off x="442768" y="464993"/>
          <a:ext cx="6165850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740378"/>
                <a:gridCol w="3425472"/>
              </a:tblGrid>
              <a:tr h="51435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Údržba automobilu a domácich </a:t>
                      </a:r>
                      <a:r>
                        <a:rPr lang="sk-SK" sz="2000" u="none" strike="noStrike" dirty="0" smtClean="0">
                          <a:effectLst/>
                        </a:rPr>
                        <a:t>mechanizmov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 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626,36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240,00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1528,911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30000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23" y="2826326"/>
            <a:ext cx="7138122" cy="3792681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3745" y="263235"/>
            <a:ext cx="4419600" cy="635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426634"/>
              </p:ext>
            </p:extLst>
          </p:nvPr>
        </p:nvGraphicFramePr>
        <p:xfrm>
          <a:off x="636732" y="500929"/>
          <a:ext cx="6221268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765008"/>
                <a:gridCol w="3456260"/>
              </a:tblGrid>
              <a:tr h="58102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Oprava zariadenia </a:t>
                      </a:r>
                      <a:r>
                        <a:rPr lang="sk-SK" sz="2000" u="none" strike="noStrike" dirty="0" smtClean="0">
                          <a:effectLst/>
                        </a:rPr>
                        <a:t>domácnosti, nábytku </a:t>
                      </a:r>
                      <a:r>
                        <a:rPr lang="sk-SK" sz="2000" u="none" strike="noStrike" dirty="0">
                          <a:effectLst/>
                        </a:rPr>
                        <a:t>a pod.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Uvažuje</a:t>
                      </a:r>
                      <a:r>
                        <a:rPr lang="en-US" sz="2000" u="none" strike="noStrike" smtClean="0">
                          <a:effectLst/>
                        </a:rPr>
                        <a:t> -</a:t>
                      </a:r>
                      <a:r>
                        <a:rPr lang="sk-SK" sz="2000" u="none" strike="noStrike" smtClean="0">
                          <a:effectLst/>
                        </a:rPr>
                        <a:t> 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72,69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280,188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83" y="2840182"/>
            <a:ext cx="6677890" cy="3820389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672" y="225136"/>
            <a:ext cx="4765964" cy="643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72801"/>
              </p:ext>
            </p:extLst>
          </p:nvPr>
        </p:nvGraphicFramePr>
        <p:xfrm>
          <a:off x="747568" y="639907"/>
          <a:ext cx="5999596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666487"/>
                <a:gridCol w="3333109"/>
              </a:tblGrid>
              <a:tr h="55245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Nákup potravín alebo iného spotrebného </a:t>
                      </a:r>
                      <a:r>
                        <a:rPr lang="sk-SK" sz="2000" u="none" strike="noStrike" dirty="0" smtClean="0">
                          <a:effectLst/>
                        </a:rPr>
                        <a:t>tovaru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 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299,43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1054,661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8400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41" y="2951018"/>
            <a:ext cx="6223723" cy="3782291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164" y="166254"/>
            <a:ext cx="5004521" cy="669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5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704044"/>
              </p:ext>
            </p:extLst>
          </p:nvPr>
        </p:nvGraphicFramePr>
        <p:xfrm>
          <a:off x="775276" y="374506"/>
          <a:ext cx="7118421" cy="19621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163743"/>
                <a:gridCol w="3954678"/>
              </a:tblGrid>
              <a:tr h="39052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Starostlivosť </a:t>
                      </a:r>
                      <a:r>
                        <a:rPr lang="sk-SK" sz="2000" u="none" strike="noStrike">
                          <a:effectLst/>
                        </a:rPr>
                        <a:t>o </a:t>
                      </a:r>
                      <a:r>
                        <a:rPr lang="sk-SK" sz="2000" u="none" strike="noStrike" smtClean="0">
                          <a:effectLst/>
                        </a:rPr>
                        <a:t>dieťa</a:t>
                      </a:r>
                      <a:r>
                        <a:rPr lang="en-US" sz="2000" u="none" strike="noStrike" smtClean="0">
                          <a:effectLst/>
                        </a:rPr>
                        <a:t> -</a:t>
                      </a:r>
                      <a:r>
                        <a:rPr lang="sk-SK" sz="2000" u="none" strike="noStrike" smtClean="0">
                          <a:effectLst/>
                        </a:rPr>
                        <a:t> 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104,25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666,726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06" y="2584580"/>
            <a:ext cx="7838766" cy="3937448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8971" y="251927"/>
            <a:ext cx="3778897" cy="63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77044"/>
              </p:ext>
            </p:extLst>
          </p:nvPr>
        </p:nvGraphicFramePr>
        <p:xfrm>
          <a:off x="581315" y="429492"/>
          <a:ext cx="6442939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863528"/>
                <a:gridCol w="3579411"/>
              </a:tblGrid>
              <a:tr h="61080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Starostlivosť o dospelého, chorého, </a:t>
                      </a:r>
                      <a:r>
                        <a:rPr lang="sk-SK" sz="2000" u="none" strike="noStrike" dirty="0" smtClean="0">
                          <a:effectLst/>
                        </a:rPr>
                        <a:t>invalidného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Uvažuje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finančné </a:t>
                      </a:r>
                      <a:r>
                        <a:rPr lang="sk-SK" sz="2000" u="none" strike="noStrike" dirty="0">
                          <a:effectLst/>
                        </a:rPr>
                        <a:t>prostriedky </a:t>
                      </a:r>
                      <a:r>
                        <a:rPr lang="sk-SK" sz="2000" u="none" strike="noStrike" dirty="0" smtClean="0">
                          <a:effectLst/>
                        </a:rPr>
                        <a:t>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101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143,87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2431,161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54000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69" y="2673927"/>
            <a:ext cx="7138121" cy="3879273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926" y="207818"/>
            <a:ext cx="3311237" cy="64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8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Úprava databázy – odstránenie </a:t>
            </a:r>
            <a:r>
              <a:rPr lang="sk-SK" dirty="0" err="1" smtClean="0"/>
              <a:t>outlierov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Jedlo (krát ročne) – od 100</a:t>
            </a:r>
            <a:endParaRPr lang="sk-SK" dirty="0"/>
          </a:p>
          <a:p>
            <a:r>
              <a:rPr lang="sk-SK" dirty="0" smtClean="0"/>
              <a:t>Upratovanie (hodín ročne) – od 50</a:t>
            </a:r>
            <a:endParaRPr lang="sk-SK" dirty="0"/>
          </a:p>
          <a:p>
            <a:r>
              <a:rPr lang="sk-SK" dirty="0" smtClean="0"/>
              <a:t>Pranie </a:t>
            </a:r>
            <a:endParaRPr lang="sk-SK" dirty="0"/>
          </a:p>
          <a:p>
            <a:r>
              <a:rPr lang="sk-SK" dirty="0" smtClean="0"/>
              <a:t>Palivo - 40</a:t>
            </a:r>
          </a:p>
          <a:p>
            <a:r>
              <a:rPr lang="sk-SK" dirty="0" smtClean="0"/>
              <a:t>Záhrada - od  51</a:t>
            </a:r>
          </a:p>
          <a:p>
            <a:r>
              <a:rPr lang="sk-SK" dirty="0" err="1" smtClean="0"/>
              <a:t>Oprava_obydlia</a:t>
            </a:r>
            <a:r>
              <a:rPr lang="sk-SK" dirty="0" smtClean="0"/>
              <a:t> - od  101</a:t>
            </a:r>
          </a:p>
          <a:p>
            <a:r>
              <a:rPr lang="sk-SK" dirty="0" err="1" smtClean="0"/>
              <a:t>Oprava_v_domácnosti</a:t>
            </a:r>
            <a:r>
              <a:rPr lang="sk-SK" dirty="0" smtClean="0"/>
              <a:t> - od  100</a:t>
            </a:r>
          </a:p>
          <a:p>
            <a:r>
              <a:rPr lang="sk-SK" dirty="0" err="1" smtClean="0"/>
              <a:t>Údržba_automobilu</a:t>
            </a:r>
            <a:r>
              <a:rPr lang="sk-SK" dirty="0" smtClean="0"/>
              <a:t> - od  51</a:t>
            </a:r>
          </a:p>
          <a:p>
            <a:r>
              <a:rPr lang="sk-SK" dirty="0" smtClean="0"/>
              <a:t>Nákup - od  300</a:t>
            </a:r>
          </a:p>
          <a:p>
            <a:r>
              <a:rPr lang="sk-SK" dirty="0" err="1" smtClean="0"/>
              <a:t>Starostlivosť_dieťa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Starostlivosť_dospelý</a:t>
            </a:r>
            <a:r>
              <a:rPr lang="sk-SK" dirty="0" smtClean="0"/>
              <a:t> - od  2000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24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95" y="775194"/>
            <a:ext cx="6391232" cy="3107258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032" y="3882452"/>
            <a:ext cx="5752437" cy="251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28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854" y="1096433"/>
            <a:ext cx="5991225" cy="4800600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72" y="351938"/>
            <a:ext cx="4313895" cy="5780611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620889" y="6132549"/>
            <a:ext cx="421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Bez odstránenia </a:t>
            </a:r>
            <a:r>
              <a:rPr lang="sk-SK" dirty="0" err="1" smtClean="0"/>
              <a:t>outlierov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801556" y="6127986"/>
            <a:ext cx="421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Po odstránení </a:t>
            </a:r>
            <a:r>
              <a:rPr lang="sk-SK" dirty="0" err="1" smtClean="0"/>
              <a:t>outlierov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9218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Využívanie - dôvody</a:t>
            </a:r>
            <a:endParaRPr lang="sk-SK" dirty="0"/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98" y="1690688"/>
            <a:ext cx="5748623" cy="3696494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244" y="1690688"/>
            <a:ext cx="5748624" cy="369649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99803" y="179882"/>
            <a:ext cx="2278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III. Modul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636773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Využívanie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22" y="1690688"/>
            <a:ext cx="5949591" cy="382572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8477" y="1690688"/>
            <a:ext cx="5949590" cy="38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123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Využívanie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58" y="1498600"/>
            <a:ext cx="5889298" cy="378695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855" y="1498600"/>
            <a:ext cx="5834287" cy="375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81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926" y="1830196"/>
            <a:ext cx="6004145" cy="3860800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838199" y="64531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dirty="0" smtClean="0"/>
              <a:t>Využívanie - dôvody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1164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Využívanie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43" y="1531397"/>
            <a:ext cx="5758671" cy="3678593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785" y="1511342"/>
            <a:ext cx="5751972" cy="369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073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Využívanie - dôvody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41" y="1589035"/>
            <a:ext cx="5798864" cy="37288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869" y="1589035"/>
            <a:ext cx="5798864" cy="37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432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52" y="2012950"/>
            <a:ext cx="11792496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91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Nevyužívanie - dôvody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31" y="1315803"/>
            <a:ext cx="5102888" cy="482600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088" y="1315803"/>
            <a:ext cx="5280601" cy="48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622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Nevyužívanie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71" y="1360773"/>
            <a:ext cx="5102888" cy="4826001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199" y="1360773"/>
            <a:ext cx="5280601" cy="48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9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63" y="415351"/>
            <a:ext cx="5725022" cy="3691953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569" y="530277"/>
            <a:ext cx="5445646" cy="2107992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3473" y="4108008"/>
            <a:ext cx="6813451" cy="230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826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Nevyužívanie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92" y="1330793"/>
            <a:ext cx="5102888" cy="4826001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199" y="1330792"/>
            <a:ext cx="5280601" cy="48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26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Nevyužívanie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72" y="1420734"/>
            <a:ext cx="5102888" cy="4826001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20733"/>
            <a:ext cx="5280601" cy="48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300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Nevyužívanie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601" y="1480695"/>
            <a:ext cx="5280601" cy="48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9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Nevyužívanie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53" y="1405743"/>
            <a:ext cx="5102888" cy="4826001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05743"/>
            <a:ext cx="5102888" cy="48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9099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61" y="1035049"/>
            <a:ext cx="11627477" cy="47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370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Potenciálny dopyt - dôvody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8939"/>
            <a:ext cx="5242520" cy="38608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665" y="1568939"/>
            <a:ext cx="5242520" cy="386080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299803" y="179882"/>
            <a:ext cx="2278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IV. Modul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663685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Potenciálny dopyt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96" y="1578987"/>
            <a:ext cx="5242520" cy="38608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683" y="1578987"/>
            <a:ext cx="524252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988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Potenciálny dopyt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83" y="1690688"/>
            <a:ext cx="5242520" cy="386080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877" y="1690688"/>
            <a:ext cx="524252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00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Potenciálny dopyt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79" y="1619180"/>
            <a:ext cx="5242520" cy="386080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720" y="1631880"/>
            <a:ext cx="524252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402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Potenciálny dopyt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41" y="1619180"/>
            <a:ext cx="5242520" cy="3860800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920" y="1619180"/>
            <a:ext cx="524252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6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Reprezentatívnosť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3356"/>
              </p:ext>
            </p:extLst>
          </p:nvPr>
        </p:nvGraphicFramePr>
        <p:xfrm>
          <a:off x="2704323" y="1690688"/>
          <a:ext cx="6822990" cy="451338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64598"/>
                <a:gridCol w="1364598"/>
                <a:gridCol w="1364598"/>
                <a:gridCol w="1364598"/>
                <a:gridCol w="1364598"/>
              </a:tblGrid>
              <a:tr h="42313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Domácnosti podľa počtu členov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636" marR="2463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231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nevážené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vážené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2313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podiel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podiel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365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32,0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293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25,7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248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21,7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19,3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19,4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257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22,5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214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18,7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7 a viac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 smtClean="0">
                          <a:effectLst/>
                        </a:rPr>
                        <a:t>0</a:t>
                      </a:r>
                      <a:r>
                        <a:rPr lang="sk-SK" sz="2000" u="none" strike="noStrike" dirty="0" smtClean="0">
                          <a:effectLst/>
                        </a:rPr>
                        <a:t>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 smtClean="0">
                          <a:effectLst/>
                        </a:rPr>
                        <a:t>0</a:t>
                      </a:r>
                      <a:r>
                        <a:rPr lang="sk-SK" sz="2000" u="none" strike="noStrike" dirty="0" smtClean="0">
                          <a:effectLst/>
                        </a:rPr>
                        <a:t>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13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1142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1142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636" marR="24636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4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Potenciálny dopyt - dôvody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40" y="1498600"/>
            <a:ext cx="524252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2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52" y="1783830"/>
            <a:ext cx="11792496" cy="304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152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99803" y="179882"/>
            <a:ext cx="2278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V. Modul</a:t>
            </a:r>
            <a:endParaRPr lang="sk-SK" sz="36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03" y="1319030"/>
            <a:ext cx="11528502" cy="4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70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061874"/>
              </p:ext>
            </p:extLst>
          </p:nvPr>
        </p:nvGraphicFramePr>
        <p:xfrm>
          <a:off x="1840964" y="1032053"/>
          <a:ext cx="7884811" cy="4844629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535399"/>
                <a:gridCol w="1337353"/>
                <a:gridCol w="1337353"/>
                <a:gridCol w="1337353"/>
                <a:gridCol w="1337353"/>
              </a:tblGrid>
              <a:tr h="40110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Domácnosti podľa krajov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01102">
                <a:tc>
                  <a:txBody>
                    <a:bodyPr/>
                    <a:lstStyle/>
                    <a:p>
                      <a:pPr algn="l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nevážené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>
                          <a:effectLst/>
                        </a:rPr>
                        <a:t>vážené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0110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počet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podiel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počet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>
                          <a:effectLst/>
                        </a:rPr>
                        <a:t>podiel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Bratislavský kraj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46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4,0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152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13,3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Trnavský kraj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10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 smtClean="0">
                          <a:effectLst/>
                        </a:rPr>
                        <a:t>0,9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118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10,3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Trenčiansky kraj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92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8,1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129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11,3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Nitriansky kraj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68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6,0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153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13,4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Žilinský kraj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210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18,4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135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11,8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507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Banskobystrický kraj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422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37,0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148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13,0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Prešovský kraj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215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18,8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146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12,8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Košický kraj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79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6,9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161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14,1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t"/>
                      <a:r>
                        <a:rPr lang="sk-SK" sz="2400" u="none" strike="noStrike">
                          <a:effectLst/>
                        </a:rPr>
                        <a:t>spolu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1142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100,0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>
                          <a:effectLst/>
                        </a:rPr>
                        <a:t>1142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400" u="none" strike="noStrike" dirty="0">
                          <a:effectLst/>
                        </a:rPr>
                        <a:t>100,0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77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461" y="259491"/>
            <a:ext cx="4689263" cy="6388443"/>
          </a:xfrm>
          <a:prstGeom prst="rect">
            <a:avLst/>
          </a:prstGeom>
        </p:spPr>
      </p:pic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938172"/>
              </p:ext>
            </p:extLst>
          </p:nvPr>
        </p:nvGraphicFramePr>
        <p:xfrm>
          <a:off x="354870" y="259879"/>
          <a:ext cx="3413942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963016"/>
                <a:gridCol w="1450926"/>
              </a:tblGrid>
              <a:tr h="5524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Príprava a dovoz hotového </a:t>
                      </a:r>
                      <a:r>
                        <a:rPr lang="sk-SK" sz="2000" u="none" strike="noStrike">
                          <a:effectLst/>
                        </a:rPr>
                        <a:t>jedla </a:t>
                      </a:r>
                      <a:r>
                        <a:rPr lang="sk-SK" sz="2000" u="none" strike="noStrike" smtClean="0">
                          <a:effectLst/>
                        </a:rPr>
                        <a:t>Využívanie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sk-SK" sz="2000" u="none" strike="noStrike" smtClean="0">
                          <a:effectLst/>
                        </a:rPr>
                        <a:t>krát </a:t>
                      </a:r>
                      <a:r>
                        <a:rPr lang="sk-SK" sz="2000" u="none" strike="noStrike" dirty="0">
                          <a:effectLst/>
                        </a:rPr>
                        <a:t>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34,33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15,00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57,936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730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62" y="2584580"/>
            <a:ext cx="5857000" cy="427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714603"/>
              </p:ext>
            </p:extLst>
          </p:nvPr>
        </p:nvGraphicFramePr>
        <p:xfrm>
          <a:off x="251383" y="251426"/>
          <a:ext cx="3962272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278306"/>
                <a:gridCol w="1683966"/>
              </a:tblGrid>
              <a:tr h="48577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Upratovanie domácnosti </a:t>
                      </a:r>
                      <a:endParaRPr lang="sk-SK" sz="20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sk-SK" sz="2000" u="none" strike="noStrike" smtClean="0">
                          <a:effectLst/>
                        </a:rPr>
                        <a:t>Využívanie </a:t>
                      </a:r>
                      <a:r>
                        <a:rPr lang="en-US" sz="2000" u="none" strike="noStrike" smtClean="0">
                          <a:effectLst/>
                        </a:rPr>
                        <a:t>- </a:t>
                      </a:r>
                      <a:r>
                        <a:rPr lang="en-US" sz="2000" u="none" strike="noStrike" baseline="0" smtClean="0">
                          <a:effectLst/>
                        </a:rPr>
                        <a:t> </a:t>
                      </a:r>
                      <a:r>
                        <a:rPr lang="sk-SK" sz="2000" u="none" strike="noStrike" dirty="0" smtClean="0">
                          <a:effectLst/>
                        </a:rPr>
                        <a:t>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69,29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Median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48,00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64,341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384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098" y="247136"/>
            <a:ext cx="5043826" cy="6487297"/>
          </a:xfrm>
          <a:prstGeom prst="rect">
            <a:avLst/>
          </a:prstGeom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36" y="2593909"/>
            <a:ext cx="5991225" cy="414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0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24985"/>
              </p:ext>
            </p:extLst>
          </p:nvPr>
        </p:nvGraphicFramePr>
        <p:xfrm>
          <a:off x="568411" y="425923"/>
          <a:ext cx="4065373" cy="21907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337589"/>
                <a:gridCol w="1727784"/>
              </a:tblGrid>
              <a:tr h="333375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</a:rPr>
                        <a:t>Pranie a </a:t>
                      </a:r>
                      <a:r>
                        <a:rPr lang="sk-SK" sz="2000" u="none" strike="noStrike" dirty="0" smtClean="0">
                          <a:effectLst/>
                        </a:rPr>
                        <a:t>žehlenie</a:t>
                      </a:r>
                    </a:p>
                    <a:p>
                      <a:pPr algn="ctr" fontAlgn="t"/>
                      <a:r>
                        <a:rPr lang="sk-SK" sz="2000" u="none" strike="noStrike" dirty="0" smtClean="0">
                          <a:effectLst/>
                        </a:rPr>
                        <a:t> </a:t>
                      </a:r>
                      <a:r>
                        <a:rPr lang="sk-SK" sz="2000" u="none" strike="noStrike" dirty="0">
                          <a:effectLst/>
                        </a:rPr>
                        <a:t>Využívanie </a:t>
                      </a:r>
                      <a:r>
                        <a:rPr lang="en-US" sz="2000" u="none" strike="noStrike" dirty="0" smtClean="0">
                          <a:effectLst/>
                        </a:rPr>
                        <a:t>– </a:t>
                      </a:r>
                      <a:r>
                        <a:rPr lang="sk-SK" sz="2000" u="none" strike="noStrike" dirty="0" smtClean="0">
                          <a:effectLst/>
                        </a:rPr>
                        <a:t>počet </a:t>
                      </a:r>
                      <a:r>
                        <a:rPr lang="sk-SK" sz="2000" u="none" strike="noStrike" dirty="0">
                          <a:effectLst/>
                        </a:rPr>
                        <a:t>hodín ročne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42,50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 err="1">
                          <a:effectLst/>
                        </a:rPr>
                        <a:t>Median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Std. Deviation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52,865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192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9" y="345989"/>
            <a:ext cx="5239265" cy="6351373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04" y="2771192"/>
            <a:ext cx="6099595" cy="379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758</Words>
  <Application>Microsoft Office PowerPoint</Application>
  <PresentationFormat>Širokouhlá</PresentationFormat>
  <Paragraphs>404</Paragraphs>
  <Slides>52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Motív Office</vt:lpstr>
      <vt:lpstr>VEGA 2  hlavný výskum 2014 </vt:lpstr>
      <vt:lpstr>Prezentácia programu PowerPoint</vt:lpstr>
      <vt:lpstr>Prezentácia programu PowerPoint</vt:lpstr>
      <vt:lpstr>Prezentácia programu PowerPoint</vt:lpstr>
      <vt:lpstr>Reprezentatívnosť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Úprava databázy – odstránenie outlierov</vt:lpstr>
      <vt:lpstr>Prezentácia programu PowerPoint</vt:lpstr>
      <vt:lpstr>Využívanie - dôvody</vt:lpstr>
      <vt:lpstr>Využívanie - dôvody</vt:lpstr>
      <vt:lpstr>Využívanie - dôvody</vt:lpstr>
      <vt:lpstr>Prezentácia programu PowerPoint</vt:lpstr>
      <vt:lpstr>Využívanie - dôvody</vt:lpstr>
      <vt:lpstr>Využívanie - dôvody</vt:lpstr>
      <vt:lpstr>Prezentácia programu PowerPoint</vt:lpstr>
      <vt:lpstr>Nevyužívanie - dôvody</vt:lpstr>
      <vt:lpstr>Nevyužívanie - dôvody</vt:lpstr>
      <vt:lpstr>Nevyužívanie - dôvody</vt:lpstr>
      <vt:lpstr>Nevyužívanie - dôvody</vt:lpstr>
      <vt:lpstr>Nevyužívanie - dôvody</vt:lpstr>
      <vt:lpstr>Nevyužívanie - dôvody</vt:lpstr>
      <vt:lpstr>Prezentácia programu PowerPoint</vt:lpstr>
      <vt:lpstr>Potenciálny dopyt - dôvody</vt:lpstr>
      <vt:lpstr>Potenciálny dopyt - dôvody</vt:lpstr>
      <vt:lpstr>Potenciálny dopyt - dôvody</vt:lpstr>
      <vt:lpstr>Potenciálny dopyt - dôvody</vt:lpstr>
      <vt:lpstr>Potenciálny dopyt - dôvody</vt:lpstr>
      <vt:lpstr>Potenciálny dopyt - dôvody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 2 – hlavný výskum</dc:title>
  <dc:creator>Nedelova Gabriela</dc:creator>
  <cp:lastModifiedBy>Kascakova Alena</cp:lastModifiedBy>
  <cp:revision>96</cp:revision>
  <cp:lastPrinted>2015-02-03T13:24:22Z</cp:lastPrinted>
  <dcterms:created xsi:type="dcterms:W3CDTF">2014-11-10T13:27:40Z</dcterms:created>
  <dcterms:modified xsi:type="dcterms:W3CDTF">2015-02-05T08:51:22Z</dcterms:modified>
</cp:coreProperties>
</file>