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318" r:id="rId6"/>
    <p:sldId id="320" r:id="rId7"/>
    <p:sldId id="321" r:id="rId8"/>
    <p:sldId id="322" r:id="rId9"/>
    <p:sldId id="331" r:id="rId10"/>
    <p:sldId id="328" r:id="rId11"/>
    <p:sldId id="332" r:id="rId12"/>
    <p:sldId id="333" r:id="rId13"/>
    <p:sldId id="329" r:id="rId14"/>
    <p:sldId id="330" r:id="rId15"/>
    <p:sldId id="261" r:id="rId16"/>
    <p:sldId id="290" r:id="rId17"/>
    <p:sldId id="316" r:id="rId18"/>
    <p:sldId id="260" r:id="rId19"/>
    <p:sldId id="315" r:id="rId20"/>
    <p:sldId id="317" r:id="rId21"/>
    <p:sldId id="334" r:id="rId22"/>
    <p:sldId id="335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289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1" r:id="rId45"/>
    <p:sldId id="299" r:id="rId46"/>
    <p:sldId id="287" r:id="rId47"/>
  </p:sldIdLst>
  <p:sldSz cx="9144000" cy="6858000" type="screen4x3"/>
  <p:notesSz cx="7099300" cy="102235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1" autoAdjust="0"/>
    <p:restoredTop sz="94660"/>
  </p:normalViewPr>
  <p:slideViewPr>
    <p:cSldViewPr>
      <p:cViewPr varScale="1">
        <p:scale>
          <a:sx n="93" d="100"/>
          <a:sy n="93" d="100"/>
        </p:scale>
        <p:origin x="9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B0B31-2387-4336-9B96-F2D3246DC108}" type="datetimeFigureOut">
              <a:rPr lang="sk-SK" smtClean="0"/>
              <a:t>19. 11. 2015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9613" y="4919663"/>
            <a:ext cx="5680075" cy="4025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710738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021138" y="9710738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BC59C-CD19-48DD-9273-0C9E14826C3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6905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BC59C-CD19-48DD-9273-0C9E14826C33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566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54E3-A03B-499E-9476-36B688421680}" type="datetime1">
              <a:rPr lang="sk-SK" smtClean="0"/>
              <a:t>19. 11. 2015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565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5C9D-1997-49C7-B059-D66B2B7F12D6}" type="datetime1">
              <a:rPr lang="sk-SK" smtClean="0"/>
              <a:t>19. 11. 2015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000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9F8-CD24-4027-8581-7C15342743E8}" type="datetime1">
              <a:rPr lang="sk-SK" smtClean="0"/>
              <a:t>19. 11. 2015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4B86-7EDC-4E78-BA34-CAB3BD72D1A4}" type="datetime1">
              <a:rPr lang="sk-SK" smtClean="0"/>
              <a:t>19. 11. 2015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194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6C2F-C383-4BFD-9A57-ED75862C3CA4}" type="datetime1">
              <a:rPr lang="sk-SK" smtClean="0"/>
              <a:t>19. 11. 2015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286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15FA-D1C5-4B03-B147-09B44F0787AE}" type="datetime1">
              <a:rPr lang="sk-SK" smtClean="0"/>
              <a:t>19. 11. 2015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21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38F6-0D56-4498-B36C-5985E544663B}" type="datetime1">
              <a:rPr lang="sk-SK" smtClean="0"/>
              <a:t>19. 11. 2015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040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0F-5829-4948-A07A-84B11117E909}" type="datetime1">
              <a:rPr lang="sk-SK" smtClean="0"/>
              <a:t>19. 11. 2015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862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7B9-49AB-4A60-B851-03554AA09A31}" type="datetime1">
              <a:rPr lang="sk-SK" smtClean="0"/>
              <a:t>19. 11. 2015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488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3233-BBB7-46EC-9972-1767263CCA75}" type="datetime1">
              <a:rPr lang="sk-SK" smtClean="0"/>
              <a:t>19. 11. 2015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211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A183-D4F9-479E-AF1D-EBDF82542E22}" type="datetime1">
              <a:rPr lang="sk-SK" smtClean="0"/>
              <a:t>19. 11. 2015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036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73E6F-9A87-46FA-8537-F550301F04E7}" type="datetime1">
              <a:rPr lang="sk-SK" smtClean="0"/>
              <a:t>19. 11. 2015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Kaščáková, Nedelová     20.11.2015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D9635-C2BD-492D-B20F-ED978B68A7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741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VEGA 1/0935/13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Vyhodnotenie výsledkov prieskumu 2015</a:t>
            </a:r>
          </a:p>
          <a:p>
            <a:endParaRPr lang="sk-SK" dirty="0" smtClean="0"/>
          </a:p>
          <a:p>
            <a:r>
              <a:rPr lang="sk-SK" dirty="0" smtClean="0"/>
              <a:t>Alena </a:t>
            </a:r>
            <a:r>
              <a:rPr lang="sk-SK" dirty="0"/>
              <a:t>K</a:t>
            </a:r>
            <a:r>
              <a:rPr lang="sk-SK" dirty="0" smtClean="0"/>
              <a:t>aščáková, Gabriela Nedelová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247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79512" y="18864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Modul  III.</a:t>
            </a:r>
            <a:endParaRPr lang="sk-SK" sz="2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2307264" y="243232"/>
            <a:ext cx="579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ďalšie moduly len pre respondentov od 15 rokov (n = 4219)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2736"/>
            <a:ext cx="7654333" cy="20955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3356992"/>
            <a:ext cx="6930789" cy="2095500"/>
          </a:xfrm>
          <a:prstGeom prst="rect">
            <a:avLst/>
          </a:prstGeom>
        </p:spPr>
      </p:pic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6397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79512" y="18864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Prieskum 2013</a:t>
            </a:r>
            <a:endParaRPr lang="sk-SK" sz="2400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0" y="1334206"/>
            <a:ext cx="8928992" cy="193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25" y="3665704"/>
            <a:ext cx="8860767" cy="187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04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Podľa pohlavia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980728"/>
            <a:ext cx="7026885" cy="2466884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488185"/>
            <a:ext cx="6895930" cy="2827592"/>
          </a:xfrm>
          <a:prstGeom prst="rect">
            <a:avLst/>
          </a:prstGeom>
        </p:spPr>
      </p:pic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446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07" y="768109"/>
            <a:ext cx="8712968" cy="233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84719" y="428198"/>
            <a:ext cx="946448" cy="47097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1800" dirty="0" smtClean="0"/>
              <a:t>2013</a:t>
            </a:r>
            <a:endParaRPr lang="sk-SK" sz="1800" dirty="0"/>
          </a:p>
        </p:txBody>
      </p:sp>
      <p:sp>
        <p:nvSpPr>
          <p:cNvPr id="2" name="BlokTextu 1"/>
          <p:cNvSpPr txBox="1"/>
          <p:nvPr/>
        </p:nvSpPr>
        <p:spPr>
          <a:xfrm>
            <a:off x="279901" y="3439490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2012</a:t>
            </a:r>
            <a:endParaRPr lang="sk-SK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04" y="3439490"/>
            <a:ext cx="8064896" cy="312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98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45" y="764704"/>
            <a:ext cx="8712969" cy="248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179512" y="369132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2012</a:t>
            </a:r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3573016"/>
            <a:ext cx="7381825" cy="286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79512" y="287424"/>
            <a:ext cx="946448" cy="47097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1800" dirty="0" smtClean="0"/>
              <a:t>2013</a:t>
            </a:r>
            <a:endParaRPr lang="sk-SK" sz="1800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678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Databáza „domácnosti“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Vybrané výsledky</a:t>
            </a:r>
          </a:p>
          <a:p>
            <a:endParaRPr lang="sk-SK" dirty="0" smtClean="0"/>
          </a:p>
          <a:p>
            <a:r>
              <a:rPr lang="sk-SK" dirty="0"/>
              <a:t>D</a:t>
            </a:r>
            <a:r>
              <a:rPr lang="sk-SK" dirty="0" smtClean="0"/>
              <a:t>eskriptívna štatistika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8777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Ref</a:t>
            </a:r>
            <a:r>
              <a:rPr lang="sk-SK" dirty="0" smtClean="0"/>
              <a:t>. </a:t>
            </a:r>
            <a:r>
              <a:rPr lang="sk-SK" dirty="0"/>
              <a:t>o</a:t>
            </a:r>
            <a:r>
              <a:rPr lang="sk-SK" dirty="0" smtClean="0"/>
              <a:t>soba v domácnosti podľa pohlavia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44824"/>
            <a:ext cx="8173462" cy="2448272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2841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Podľa počtu členov domácností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3645024"/>
            <a:ext cx="5990774" cy="2707824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1124744"/>
            <a:ext cx="4781922" cy="2324851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323528" y="38610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Po prevážení</a:t>
            </a:r>
            <a:endParaRPr lang="sk-SK" sz="2400" b="1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9125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7392"/>
            <a:ext cx="5138298" cy="2959849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323528" y="38610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Po prevážení</a:t>
            </a:r>
            <a:endParaRPr lang="sk-SK" sz="2400" b="1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496" y="3153487"/>
            <a:ext cx="5472608" cy="3202863"/>
          </a:xfrm>
          <a:prstGeom prst="rect">
            <a:avLst/>
          </a:prstGeom>
        </p:spPr>
      </p:pic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0631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778098"/>
          </a:xfrm>
        </p:spPr>
        <p:txBody>
          <a:bodyPr/>
          <a:lstStyle/>
          <a:p>
            <a:r>
              <a:rPr lang="sk-SK" dirty="0" smtClean="0"/>
              <a:t>Modul 2 - domácnosti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80728"/>
            <a:ext cx="7603558" cy="1752600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996952"/>
            <a:ext cx="8441345" cy="1955800"/>
          </a:xfrm>
          <a:prstGeom prst="rect">
            <a:avLst/>
          </a:prstGeom>
        </p:spPr>
      </p:pic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889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Etapy </a:t>
            </a:r>
            <a:r>
              <a:rPr lang="sk-SK" dirty="0" err="1" smtClean="0"/>
              <a:t>predprieskumu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Príprava dotazníka </a:t>
            </a:r>
          </a:p>
          <a:p>
            <a:pPr lvl="1"/>
            <a:r>
              <a:rPr lang="sk-SK" dirty="0" smtClean="0"/>
              <a:t>1.stretnutie 4.2., 1.verzia dotazníka 23.2.2015</a:t>
            </a:r>
          </a:p>
          <a:p>
            <a:pPr lvl="1"/>
            <a:r>
              <a:rPr lang="sk-SK" dirty="0" smtClean="0"/>
              <a:t>verzie 1 až n, n=9? + konečný 27.3.2015</a:t>
            </a:r>
          </a:p>
          <a:p>
            <a:r>
              <a:rPr lang="sk-SK" dirty="0" smtClean="0"/>
              <a:t>Školenie anketárov 30.3.2015</a:t>
            </a:r>
          </a:p>
          <a:p>
            <a:r>
              <a:rPr lang="sk-SK" dirty="0" smtClean="0"/>
              <a:t>Elektronický zber údajov (apríl – máj 2015)</a:t>
            </a:r>
          </a:p>
          <a:p>
            <a:r>
              <a:rPr lang="sk-SK" dirty="0" smtClean="0"/>
              <a:t>Tvorba databáz </a:t>
            </a:r>
          </a:p>
          <a:p>
            <a:pPr marL="0" indent="0">
              <a:buNone/>
            </a:pPr>
            <a:r>
              <a:rPr lang="sk-SK" dirty="0" smtClean="0"/>
              <a:t>    (</a:t>
            </a:r>
            <a:r>
              <a:rPr lang="sk-SK" dirty="0"/>
              <a:t>základná databáza </a:t>
            </a:r>
            <a:r>
              <a:rPr lang="sk-SK" dirty="0" smtClean="0"/>
              <a:t>669 </a:t>
            </a:r>
            <a:r>
              <a:rPr lang="sk-SK" dirty="0"/>
              <a:t>stĺpcov</a:t>
            </a:r>
            <a:r>
              <a:rPr lang="sk-SK" dirty="0" smtClean="0"/>
              <a:t>)</a:t>
            </a:r>
            <a:endParaRPr lang="sk-SK" dirty="0"/>
          </a:p>
          <a:p>
            <a:r>
              <a:rPr lang="sk-SK" dirty="0" smtClean="0"/>
              <a:t>Očistenie údajov a práca s databázami </a:t>
            </a:r>
          </a:p>
          <a:p>
            <a:pPr lvl="1"/>
            <a:r>
              <a:rPr lang="sk-SK" dirty="0" smtClean="0"/>
              <a:t>Odstránenie NULL a duplicít, oprava názvov obcí, priradenie krajov, </a:t>
            </a:r>
            <a:r>
              <a:rPr lang="sk-SK" dirty="0" err="1" smtClean="0"/>
              <a:t>veľk.skupiny</a:t>
            </a:r>
            <a:r>
              <a:rPr lang="sk-SK" dirty="0" smtClean="0"/>
              <a:t> obce, súčtové stĺpce...</a:t>
            </a:r>
          </a:p>
          <a:p>
            <a:r>
              <a:rPr lang="sk-SK" dirty="0"/>
              <a:t>Tvorba váh – </a:t>
            </a:r>
            <a:r>
              <a:rPr lang="sk-SK" dirty="0" smtClean="0"/>
              <a:t>reprezentatívnosť </a:t>
            </a:r>
          </a:p>
          <a:p>
            <a:pPr lvl="1"/>
            <a:r>
              <a:rPr lang="sk-SK" dirty="0" smtClean="0"/>
              <a:t>Váhy od 0,316 do 3,115</a:t>
            </a:r>
            <a:endParaRPr lang="sk-SK" dirty="0"/>
          </a:p>
          <a:p>
            <a:r>
              <a:rPr lang="sk-SK" dirty="0" smtClean="0"/>
              <a:t>Analýza údajov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2080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Predprieskum</a:t>
            </a:r>
            <a:r>
              <a:rPr lang="sk-SK" dirty="0" smtClean="0"/>
              <a:t> 2013</a:t>
            </a:r>
            <a:endParaRPr lang="sk-SK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5"/>
            <a:ext cx="8712968" cy="203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66" y="4005063"/>
            <a:ext cx="8703214" cy="232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625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Modul 3 podľa typu činnosti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72816"/>
            <a:ext cx="7603558" cy="14351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789040"/>
            <a:ext cx="7146582" cy="1435100"/>
          </a:xfrm>
          <a:prstGeom prst="rect">
            <a:avLst/>
          </a:prstGeom>
        </p:spPr>
      </p:pic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9826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Modul 3 podľa „nositeľa“ pomoci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36" y="1772816"/>
            <a:ext cx="7746327" cy="1440160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4596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51" y="1124743"/>
            <a:ext cx="6874853" cy="5258285"/>
          </a:xfrm>
          <a:prstGeom prst="rect">
            <a:avLst/>
          </a:prstGeom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4165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24744"/>
            <a:ext cx="6912768" cy="5077368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2468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6751"/>
            <a:ext cx="6768752" cy="5046727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3938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96751"/>
            <a:ext cx="7272808" cy="5212473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6669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68759"/>
            <a:ext cx="7704856" cy="5341071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6417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268759"/>
            <a:ext cx="6912768" cy="5233195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175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96752"/>
            <a:ext cx="6840760" cy="5126240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051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Databázy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„respondenti“</a:t>
            </a:r>
          </a:p>
          <a:p>
            <a:pPr lvl="1"/>
            <a:r>
              <a:rPr lang="sk-SK" b="1" dirty="0" smtClean="0"/>
              <a:t>5120</a:t>
            </a:r>
            <a:r>
              <a:rPr lang="sk-SK" dirty="0" smtClean="0"/>
              <a:t> respondentov</a:t>
            </a:r>
          </a:p>
          <a:p>
            <a:pPr marL="457200" lvl="1" indent="0">
              <a:buNone/>
            </a:pPr>
            <a:r>
              <a:rPr lang="sk-SK" dirty="0" smtClean="0"/>
              <a:t>(rok 2012: 4233 osôb, rok 2013: 2247 osôb)</a:t>
            </a:r>
          </a:p>
          <a:p>
            <a:r>
              <a:rPr lang="sk-SK" dirty="0" smtClean="0"/>
              <a:t>„domácnosti“</a:t>
            </a:r>
          </a:p>
          <a:p>
            <a:pPr lvl="1"/>
            <a:r>
              <a:rPr lang="sk-SK" b="1" dirty="0" smtClean="0"/>
              <a:t>1854</a:t>
            </a:r>
            <a:r>
              <a:rPr lang="sk-SK" dirty="0" smtClean="0"/>
              <a:t> domácností</a:t>
            </a:r>
          </a:p>
          <a:p>
            <a:pPr marL="457200" lvl="1" indent="0">
              <a:buNone/>
            </a:pPr>
            <a:r>
              <a:rPr lang="sk-SK" dirty="0" smtClean="0"/>
              <a:t>(rok 2012: 1362 domácností, rok 2013: 861 domácností)</a:t>
            </a:r>
          </a:p>
          <a:p>
            <a:endParaRPr lang="sk-SK" dirty="0"/>
          </a:p>
          <a:p>
            <a:r>
              <a:rPr lang="sk-SK" u="sng" dirty="0" smtClean="0"/>
              <a:t>V súčasnej dobe</a:t>
            </a:r>
            <a:r>
              <a:rPr lang="sk-SK" dirty="0" smtClean="0"/>
              <a:t>:</a:t>
            </a:r>
          </a:p>
          <a:p>
            <a:pPr lvl="1"/>
            <a:r>
              <a:rPr lang="sk-SK" dirty="0"/>
              <a:t>k</a:t>
            </a:r>
            <a:r>
              <a:rPr lang="sk-SK" dirty="0" smtClean="0"/>
              <a:t>ompletná databáza 865 stĺpcov (Excel)</a:t>
            </a:r>
          </a:p>
          <a:p>
            <a:pPr lvl="1"/>
            <a:r>
              <a:rPr lang="sk-SK" dirty="0"/>
              <a:t>d</a:t>
            </a:r>
            <a:r>
              <a:rPr lang="sk-SK" dirty="0" smtClean="0"/>
              <a:t>atabáza domácností: 460 stĺpcov (premenných)</a:t>
            </a:r>
          </a:p>
          <a:p>
            <a:pPr lvl="1"/>
            <a:r>
              <a:rPr lang="sk-SK" dirty="0"/>
              <a:t>d</a:t>
            </a:r>
            <a:r>
              <a:rPr lang="sk-SK" dirty="0" smtClean="0"/>
              <a:t>atabáza jednotlivcov: 472 stĺpcov</a:t>
            </a:r>
          </a:p>
          <a:p>
            <a:pPr marL="457200" lvl="1" indent="0">
              <a:buNone/>
            </a:pPr>
            <a:endParaRPr lang="sk-SK" dirty="0" smtClean="0"/>
          </a:p>
          <a:p>
            <a:pPr lvl="1"/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4549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268760"/>
            <a:ext cx="6984776" cy="5006038"/>
          </a:xfrm>
          <a:prstGeom prst="rect">
            <a:avLst/>
          </a:prstGeom>
        </p:spPr>
      </p:pic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6402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96752"/>
            <a:ext cx="7272808" cy="5041572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9906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96752"/>
            <a:ext cx="6649793" cy="5112568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2885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6752"/>
            <a:ext cx="6840760" cy="4950770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160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4</a:t>
            </a:r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96751"/>
            <a:ext cx="6984776" cy="5054997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3592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778098"/>
          </a:xfrm>
        </p:spPr>
        <p:txBody>
          <a:bodyPr/>
          <a:lstStyle/>
          <a:p>
            <a:r>
              <a:rPr lang="sk-SK" dirty="0" smtClean="0"/>
              <a:t>Modul 5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908720"/>
            <a:ext cx="6696744" cy="5707963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10634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2386608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Modul 6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340768"/>
            <a:ext cx="8576153" cy="2592288"/>
          </a:xfrm>
          <a:prstGeom prst="rect">
            <a:avLst/>
          </a:prstGeom>
        </p:spPr>
      </p:pic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9314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2386608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Modul 6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196752"/>
            <a:ext cx="8814379" cy="2664296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7020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2386608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Modul 6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84784"/>
            <a:ext cx="8814379" cy="2664296"/>
          </a:xfrm>
          <a:prstGeom prst="rect">
            <a:avLst/>
          </a:prstGeom>
        </p:spPr>
      </p:pic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66806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2386608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Modul 6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412776"/>
            <a:ext cx="8576153" cy="2592288"/>
          </a:xfrm>
          <a:prstGeom prst="rect">
            <a:avLst/>
          </a:prstGeom>
        </p:spPr>
      </p:pic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883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Reprezentatívnosť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sk-SK" dirty="0" smtClean="0"/>
              <a:t>nastavenie váh pre dodržanie reprezentatívnosti, program R</a:t>
            </a:r>
          </a:p>
          <a:p>
            <a:pPr lvl="1"/>
            <a:r>
              <a:rPr lang="sk-SK" dirty="0" smtClean="0"/>
              <a:t>opora výberu: údaje zo sčítania 2011</a:t>
            </a:r>
          </a:p>
          <a:p>
            <a:r>
              <a:rPr lang="sk-SK" dirty="0" smtClean="0"/>
              <a:t>domácnosti – podľa počtu členov domácnosti a krajov</a:t>
            </a:r>
          </a:p>
          <a:p>
            <a:r>
              <a:rPr lang="sk-SK" dirty="0"/>
              <a:t>r</a:t>
            </a:r>
            <a:r>
              <a:rPr lang="sk-SK" dirty="0" smtClean="0"/>
              <a:t>espondenti – podľa pohlavia a vekovej kategórie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59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2386608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Modul 6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268760"/>
            <a:ext cx="8576153" cy="2592288"/>
          </a:xfrm>
          <a:prstGeom prst="rect">
            <a:avLst/>
          </a:prstGeom>
        </p:spPr>
      </p:pic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26072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48" y="1700808"/>
            <a:ext cx="8229486" cy="345638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2386608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Modul 7</a:t>
            </a: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7364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2386608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Modul 8</a:t>
            </a: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48922"/>
            <a:ext cx="6912768" cy="5637597"/>
          </a:xfrm>
          <a:prstGeom prst="rect">
            <a:avLst/>
          </a:prstGeom>
        </p:spPr>
      </p:pic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13370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2386608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Modul 9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84784"/>
            <a:ext cx="8781877" cy="3168352"/>
          </a:xfrm>
          <a:prstGeom prst="rect">
            <a:avLst/>
          </a:prstGeom>
        </p:spPr>
      </p:pic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02935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2386608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Modul 10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44824"/>
            <a:ext cx="8374424" cy="1152128"/>
          </a:xfrm>
          <a:prstGeom prst="rect">
            <a:avLst/>
          </a:prstGeom>
        </p:spPr>
      </p:pic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90916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2386608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Modul 11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45" y="1268760"/>
            <a:ext cx="8464940" cy="4320480"/>
          </a:xfrm>
          <a:prstGeom prst="rect">
            <a:avLst/>
          </a:prstGeom>
        </p:spPr>
      </p:pic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91224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Ďakujeme za pozornosť</a:t>
            </a:r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959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Databáza „respondenti“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Vybrané výsledky</a:t>
            </a:r>
          </a:p>
          <a:p>
            <a:endParaRPr lang="sk-SK" dirty="0" smtClean="0"/>
          </a:p>
          <a:p>
            <a:r>
              <a:rPr lang="sk-SK" dirty="0"/>
              <a:t>D</a:t>
            </a:r>
            <a:r>
              <a:rPr lang="sk-SK" dirty="0" smtClean="0"/>
              <a:t>eskriptívna štatistika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283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Podľa pohlavia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79512" y="18864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Modul  I.</a:t>
            </a:r>
            <a:endParaRPr lang="sk-SK" sz="2400" b="1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240" y="3973706"/>
            <a:ext cx="5743229" cy="230425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417638"/>
            <a:ext cx="5700783" cy="208656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23528" y="37890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 prevážení</a:t>
            </a:r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385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Štruktúra podľa ďalších premenných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819453"/>
            <a:ext cx="5653657" cy="253689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44" y="908720"/>
            <a:ext cx="4771044" cy="3125724"/>
          </a:xfrm>
          <a:prstGeom prst="rect">
            <a:avLst/>
          </a:prstGeom>
        </p:spPr>
      </p:pic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723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0"/>
            <a:ext cx="5210175" cy="356235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3497263"/>
            <a:ext cx="5324475" cy="2924175"/>
          </a:xfrm>
          <a:prstGeom prst="rect">
            <a:avLst/>
          </a:prstGeom>
        </p:spPr>
      </p:pic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0165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536623"/>
            <a:ext cx="6768752" cy="356591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6632"/>
            <a:ext cx="6135172" cy="2232248"/>
          </a:xfrm>
          <a:prstGeom prst="rect">
            <a:avLst/>
          </a:prstGeom>
        </p:spPr>
      </p:pic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Kaščáková, Nedelová     20.11.2015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489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497</Words>
  <Application>Microsoft Office PowerPoint</Application>
  <PresentationFormat>Prezentácia na obrazovke (4:3)</PresentationFormat>
  <Paragraphs>133</Paragraphs>
  <Slides>46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46</vt:i4>
      </vt:variant>
    </vt:vector>
  </HeadingPairs>
  <TitlesOfParts>
    <vt:vector size="49" baseType="lpstr">
      <vt:lpstr>Arial</vt:lpstr>
      <vt:lpstr>Calibri</vt:lpstr>
      <vt:lpstr>Motív Office</vt:lpstr>
      <vt:lpstr>VEGA 1/0935/13</vt:lpstr>
      <vt:lpstr>Etapy predprieskumu</vt:lpstr>
      <vt:lpstr>Databázy</vt:lpstr>
      <vt:lpstr>Reprezentatívnosť</vt:lpstr>
      <vt:lpstr>Databáza „respondenti“</vt:lpstr>
      <vt:lpstr>Podľa pohlavia</vt:lpstr>
      <vt:lpstr>Štruktúra podľa ďalších premenných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Databáza „domácnosti“</vt:lpstr>
      <vt:lpstr>Ref. osoba v domácnosti podľa pohlavia</vt:lpstr>
      <vt:lpstr>Podľa počtu členov domácností</vt:lpstr>
      <vt:lpstr>Prezentácia programu PowerPoint</vt:lpstr>
      <vt:lpstr>Modul 2 - domácnosti</vt:lpstr>
      <vt:lpstr>Predprieskum 2013</vt:lpstr>
      <vt:lpstr>Modul 3 podľa typu činnosti</vt:lpstr>
      <vt:lpstr>Modul 3 podľa „nositeľa“ pomoci</vt:lpstr>
      <vt:lpstr>Modul 4</vt:lpstr>
      <vt:lpstr>Modul 4</vt:lpstr>
      <vt:lpstr>Modul 4</vt:lpstr>
      <vt:lpstr>Modul 4</vt:lpstr>
      <vt:lpstr>Modul 4</vt:lpstr>
      <vt:lpstr>Modul 4</vt:lpstr>
      <vt:lpstr>Modul 4</vt:lpstr>
      <vt:lpstr>Modul 4</vt:lpstr>
      <vt:lpstr>Modul 4</vt:lpstr>
      <vt:lpstr>Modul 4</vt:lpstr>
      <vt:lpstr>Modul 4</vt:lpstr>
      <vt:lpstr>Modul 4</vt:lpstr>
      <vt:lpstr>Modul 5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Ďakujeme za pozornosť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VEGA 1/0935/13</dc:title>
  <dc:creator>Alena Kascakova</dc:creator>
  <cp:lastModifiedBy>Kascakova Alena</cp:lastModifiedBy>
  <cp:revision>42</cp:revision>
  <cp:lastPrinted>2013-10-07T12:22:43Z</cp:lastPrinted>
  <dcterms:created xsi:type="dcterms:W3CDTF">2013-09-10T06:48:51Z</dcterms:created>
  <dcterms:modified xsi:type="dcterms:W3CDTF">2015-11-19T17:58:35Z</dcterms:modified>
</cp:coreProperties>
</file>