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76" r:id="rId4"/>
    <p:sldId id="256" r:id="rId5"/>
    <p:sldId id="257" r:id="rId6"/>
    <p:sldId id="258" r:id="rId7"/>
    <p:sldId id="259" r:id="rId8"/>
    <p:sldId id="260" r:id="rId9"/>
    <p:sldId id="268" r:id="rId10"/>
    <p:sldId id="269" r:id="rId11"/>
    <p:sldId id="270" r:id="rId12"/>
    <p:sldId id="261" r:id="rId13"/>
    <p:sldId id="262" r:id="rId14"/>
    <p:sldId id="265" r:id="rId15"/>
    <p:sldId id="266" r:id="rId16"/>
    <p:sldId id="267" r:id="rId17"/>
    <p:sldId id="278" r:id="rId18"/>
    <p:sldId id="271" r:id="rId19"/>
    <p:sldId id="272" r:id="rId20"/>
    <p:sldId id="277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12089-3CF7-4E02-9882-C7D1A6246F52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BD317-E7C0-43CE-92B7-1E3EF87F73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31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oznámo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16388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B454F74-FFF9-420A-8D16-81B36444E79B}" type="slidenum">
              <a:rPr altLang="sk-SK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sk-SK" altLang="sk-SK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518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>
                <a:solidFill>
                  <a:schemeClr val="tx1"/>
                </a:solidFill>
              </a:rPr>
              <a:t>1909 </a:t>
            </a:r>
            <a:r>
              <a:rPr lang="sk-SK" dirty="0" err="1" smtClean="0">
                <a:solidFill>
                  <a:schemeClr val="tx1"/>
                </a:solidFill>
              </a:rPr>
              <a:t>trénovacie</a:t>
            </a:r>
            <a:r>
              <a:rPr lang="sk-SK" dirty="0" smtClean="0">
                <a:solidFill>
                  <a:schemeClr val="tx1"/>
                </a:solidFill>
              </a:rPr>
              <a:t> zariadenie pre lietadlá </a:t>
            </a:r>
            <a:r>
              <a:rPr lang="sk-SK" dirty="0" err="1" smtClean="0">
                <a:solidFill>
                  <a:schemeClr val="tx1"/>
                </a:solidFill>
              </a:rPr>
              <a:t>Antoinette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BD317-E7C0-43CE-92B7-1E3EF87F7315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8451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1943 zariadenie používané pre tréning pilotov počas WWII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BD317-E7C0-43CE-92B7-1E3EF87F7315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1570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BD317-E7C0-43CE-92B7-1E3EF87F7315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163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BFE5-0A9C-466D-B09C-65A0B4878142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2306-77B5-4D77-BD8B-6521B6D870D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9849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21D6-A07F-408B-B11B-DE0C33DB3442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BE5F-9AFF-4331-87A2-4DD753779E4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01317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0F651-2449-4937-9D9F-94141889A4AB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29370-2B55-4061-A197-F784E969585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13366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C958F-69C1-4525-A1B6-63FBA2D9302E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B7899-7E21-4485-85BA-24FAEE47E13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35111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C035-504D-4F90-AEEA-F21424D38D60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BB82D-1D96-41E3-9084-DB42843AF49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87922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BB5C-6E9C-4EC4-9D52-61BC6B15A0CB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CD523-0603-42FD-A1E6-930A67EE97C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45028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FA1BC-7924-44C1-8B90-0F8007B48ACA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50EE-3B9D-49C9-9416-B0AD5CF4CCD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03512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E922F-AFD9-407B-982F-749C8780BAF5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B114-96EA-433E-B97A-D2696687FEC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3393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3641B-FDFE-4048-A857-52BDD6A542FD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672BE-95C1-43C0-9E75-6F004B0485F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57809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9992B-18F9-4FBC-8B02-D6968303F70B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E28F-5202-45EF-AE97-6C605D8B254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54289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2F937-3993-4D8F-A84B-99FBF5D32E0A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5B7C5-2BF4-4847-9339-0E7C0045BC9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15888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FEA8D-3731-479D-A63F-004F764B320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14930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1732A-A80B-46BD-836B-EF12CC4F6BA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23254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B2F7F-DB3F-48D3-AA82-C14EF6915E4A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FEF0D-A2B7-4F79-BEDB-3EA69C99349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13054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9B352-3A98-4996-ABF2-35691F86B62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D0206-7AED-4B19-97C4-D050D68D91A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89524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30B68-6885-4BA2-A234-5BAE545D5F5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2F208-A22B-4236-901D-D6A460F0975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53811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321E7-7E32-4481-8366-F24B726555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73FD1-163F-448C-B28D-A93E226B84B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41593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AEC2E-6FA7-4EFB-B2CB-9FB51720EC5B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DA8BE-551C-47B3-B635-CAC3000520A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1944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D1E81-434F-4806-97A3-37490CED5DCA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B722B-5AF2-4E09-9C40-F36C7515072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58838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9B67E-77AB-4448-86DF-004137BC3DC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D579F-2254-4630-BB15-0059DF16333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164822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1AEB-58B6-49A0-9196-10C7A79C7A0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9A832-1506-4F03-8833-819D34F981B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25481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CACB-4071-4029-ACC7-6348DE3E227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A914B-0249-499D-AB87-3833B7887B8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8851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2051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4E65EF4-FC22-4400-B3AE-1C4F039CC180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7BF54D-2171-4F51-94D3-73E2067B63C6}" type="slidenum">
              <a:rPr lang="sk-SK" altLang="sk-S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8201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A49B4D-BD50-48C0-9BFF-B130954CE10A}" type="slidenum">
              <a:rPr lang="sk-SK" altLang="sk-SK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298038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dĺžnik 2"/>
          <p:cNvSpPr>
            <a:spLocks noChangeArrowheads="1"/>
          </p:cNvSpPr>
          <p:nvPr/>
        </p:nvSpPr>
        <p:spPr bwMode="auto">
          <a:xfrm>
            <a:off x="0" y="6199188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sk-SK" altLang="sk-SK" sz="1400" b="1">
                <a:solidFill>
                  <a:srgbClr val="000000"/>
                </a:solidFill>
              </a:rPr>
              <a:t>Moderné vzdelávanie pre vedomostnú spoločnosť/Projekt je spolufinancovaný zo zdrojov EÚ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600200" y="2521818"/>
            <a:ext cx="5715000" cy="2202581"/>
          </a:xfrm>
        </p:spPr>
        <p:txBody>
          <a:bodyPr rtlCol="0">
            <a:normAutofit fontScale="925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pt-BR" sz="3900" b="1" dirty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Virtuálna realita, simulátory a simulácie </a:t>
            </a:r>
            <a:r>
              <a:rPr lang="sk-SK" sz="3900" b="1" dirty="0" smtClean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vo vzdelávaní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sk-SK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sz="1800" b="1" dirty="0" smtClean="0">
                <a:solidFill>
                  <a:schemeClr val="accent2">
                    <a:lumMod val="75000"/>
                  </a:schemeClr>
                </a:solidFill>
              </a:rPr>
              <a:t>Ing</a:t>
            </a:r>
            <a:r>
              <a:rPr lang="sk-SK" sz="1800" b="1" dirty="0">
                <a:solidFill>
                  <a:schemeClr val="accent2">
                    <a:lumMod val="75000"/>
                  </a:schemeClr>
                </a:solidFill>
              </a:rPr>
              <a:t>. Dana Horváthová, PhD.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k-SK" sz="44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+mj-ea"/>
              <a:cs typeface="+mj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k-SK" sz="3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4398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Rozvoj inovatívnych foriem vzdelávania</a:t>
            </a:r>
            <a:b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 Univerzite Mateja Bela v Banskej Bystrici</a:t>
            </a:r>
            <a:r>
              <a:rPr lang="sk-SK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sk-SK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ITMS 26110230077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r="3203"/>
          <a:stretch>
            <a:fillRect/>
          </a:stretch>
        </p:blipFill>
        <p:spPr bwMode="auto">
          <a:xfrm>
            <a:off x="3003550" y="5056188"/>
            <a:ext cx="313848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D:\lihan_work\dokumenty_umb\Projekty_UMB\OPV_Zvýšenie kvality riadenia a  vysokoškolského vzdelávania v podmienkach  UMB\logotyp_opv\Europsky socialny fond\EU-ESF-VERTICAL-COL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921250"/>
            <a:ext cx="1249363" cy="115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1472"/>
          <a:stretch>
            <a:fillRect/>
          </a:stretch>
        </p:blipFill>
        <p:spPr bwMode="auto">
          <a:xfrm>
            <a:off x="6732588" y="4921250"/>
            <a:ext cx="10255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5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52400" y="3657600"/>
            <a:ext cx="8991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>
                <a:solidFill>
                  <a:srgbClr val="FFC000"/>
                </a:solidFill>
              </a:rPr>
              <a:t>Železničná doprava</a:t>
            </a:r>
          </a:p>
          <a:p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vysoké školiace náklady</a:t>
            </a:r>
          </a:p>
          <a:p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zložitosť signalizačných systémov a predpisov</a:t>
            </a:r>
          </a:p>
          <a:p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bezpečnosť pri tréningu</a:t>
            </a:r>
          </a:p>
          <a:p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5" name="Obrázok 4" descr="F:\Txk_NickName\School !\UMB\II. stupeň Magisterské štúdium 2014 - 2016\1. ročník\1. semester (z)\Informačné Systémy vo vzdelávaní\podklady\Rail\2_1_2_full_slide10_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6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52400" y="3657600"/>
            <a:ext cx="8991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>
                <a:solidFill>
                  <a:srgbClr val="FFC000"/>
                </a:solidFill>
              </a:rPr>
              <a:t>Železničná doprava</a:t>
            </a:r>
          </a:p>
          <a:p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vlak </a:t>
            </a:r>
            <a:r>
              <a:rPr lang="sk-SK" sz="2400" dirty="0" err="1" smtClean="0">
                <a:solidFill>
                  <a:schemeClr val="bg1"/>
                </a:solidFill>
              </a:rPr>
              <a:t>vs</a:t>
            </a:r>
            <a:r>
              <a:rPr lang="sk-SK" sz="2400" dirty="0" smtClean="0">
                <a:solidFill>
                  <a:schemeClr val="bg1"/>
                </a:solidFill>
              </a:rPr>
              <a:t> električka </a:t>
            </a:r>
          </a:p>
          <a:p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180° vizualizácia</a:t>
            </a:r>
          </a:p>
          <a:p>
            <a:pPr>
              <a:buFontTx/>
              <a:buChar char="-"/>
            </a:pPr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prispôsobené prostredie</a:t>
            </a:r>
          </a:p>
          <a:p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5" name="Obrázok 4" descr="http://www.landersimulation.com/uploads/tx_templavoila/2_1_3_formacion_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8600"/>
            <a:ext cx="5638800" cy="320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52400" y="3657600"/>
            <a:ext cx="8991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>
                <a:solidFill>
                  <a:srgbClr val="FFC000"/>
                </a:solidFill>
              </a:rPr>
              <a:t>Cestná doprava</a:t>
            </a:r>
          </a:p>
          <a:p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nižšie školiace náklady</a:t>
            </a:r>
          </a:p>
          <a:p>
            <a:pPr>
              <a:buFontTx/>
              <a:buChar char="-"/>
            </a:pPr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nehodovosť</a:t>
            </a:r>
          </a:p>
          <a:p>
            <a:pPr>
              <a:buFontTx/>
              <a:buChar char="-"/>
            </a:pPr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mimoriadne situácie</a:t>
            </a:r>
          </a:p>
          <a:p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5" name="Obrázok 4" descr="http://www.landersimulation.com/uploads/tx_templavoila/2_2_1_simbio_slide12_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52400" y="3657600"/>
            <a:ext cx="8991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>
                <a:solidFill>
                  <a:srgbClr val="FFC000"/>
                </a:solidFill>
              </a:rPr>
              <a:t>Cestná doprava</a:t>
            </a:r>
          </a:p>
          <a:p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správne reakcie</a:t>
            </a:r>
          </a:p>
          <a:p>
            <a:pPr>
              <a:buFontTx/>
              <a:buChar char="-"/>
            </a:pPr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počasie a premávka</a:t>
            </a:r>
          </a:p>
          <a:p>
            <a:pPr>
              <a:buFontTx/>
              <a:buChar char="-"/>
            </a:pPr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rôzne typy vozidiel</a:t>
            </a:r>
          </a:p>
          <a:p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Simulador Móvel Contai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648200"/>
            <a:ext cx="1905000" cy="819151"/>
          </a:xfrm>
          <a:prstGeom prst="rect">
            <a:avLst/>
          </a:prstGeom>
          <a:noFill/>
        </p:spPr>
      </p:pic>
      <p:pic>
        <p:nvPicPr>
          <p:cNvPr id="17412" name="Picture 4" descr="Simulador Móvil B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3657600"/>
            <a:ext cx="1905000" cy="819151"/>
          </a:xfrm>
          <a:prstGeom prst="rect">
            <a:avLst/>
          </a:prstGeom>
          <a:noFill/>
        </p:spPr>
      </p:pic>
      <p:pic>
        <p:nvPicPr>
          <p:cNvPr id="17414" name="Picture 6" descr="Simulador Móvil Remolq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648200"/>
            <a:ext cx="1905000" cy="819151"/>
          </a:xfrm>
          <a:prstGeom prst="rect">
            <a:avLst/>
          </a:prstGeom>
          <a:noFill/>
        </p:spPr>
      </p:pic>
      <p:pic>
        <p:nvPicPr>
          <p:cNvPr id="17416" name="Picture 8" descr="Simulador Móvil Furgone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657600"/>
            <a:ext cx="1905000" cy="819151"/>
          </a:xfrm>
          <a:prstGeom prst="rect">
            <a:avLst/>
          </a:prstGeom>
          <a:noFill/>
        </p:spPr>
      </p:pic>
      <p:pic>
        <p:nvPicPr>
          <p:cNvPr id="17418" name="Picture 10" descr="http://www.landersimulation.com/uploads/tx_templavoila/2_2_2_tutor_slide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3477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52400" y="3657600"/>
            <a:ext cx="8991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>
                <a:solidFill>
                  <a:srgbClr val="FFC000"/>
                </a:solidFill>
              </a:rPr>
              <a:t>Cestná doprava</a:t>
            </a:r>
          </a:p>
          <a:p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hydraulická plošina</a:t>
            </a:r>
          </a:p>
          <a:p>
            <a:pPr>
              <a:buFontTx/>
              <a:buChar char="-"/>
            </a:pPr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3 stupne voľnosti</a:t>
            </a:r>
          </a:p>
          <a:p>
            <a:pPr>
              <a:buFontTx/>
              <a:buChar char="-"/>
            </a:pPr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akcelerácia a brzdenie</a:t>
            </a:r>
          </a:p>
          <a:p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8" name="Obrázok 7" descr="http://www.landersimulation.com/uploads/tx_templavoila/2_2_4_slide_moto_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77" y="0"/>
            <a:ext cx="901902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ĺžnik 8"/>
          <p:cNvSpPr/>
          <p:nvPr/>
        </p:nvSpPr>
        <p:spPr>
          <a:xfrm rot="19770848">
            <a:off x="4826590" y="1933695"/>
            <a:ext cx="476847" cy="232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900" dirty="0" smtClean="0"/>
              <a:t>Zidan</a:t>
            </a:r>
            <a:endParaRPr lang="sk-SK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52400" y="3657600"/>
            <a:ext cx="8991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>
                <a:solidFill>
                  <a:srgbClr val="FFC000"/>
                </a:solidFill>
              </a:rPr>
              <a:t>Letecká </a:t>
            </a:r>
            <a:r>
              <a:rPr lang="sk-SK" sz="2400" dirty="0" smtClean="0">
                <a:solidFill>
                  <a:srgbClr val="FFC000"/>
                </a:solidFill>
              </a:rPr>
              <a:t>doprava</a:t>
            </a:r>
          </a:p>
          <a:p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simulácia poveternostných podmienok</a:t>
            </a:r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simulácia krízových situácií</a:t>
            </a:r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lacné letové hodiny</a:t>
            </a:r>
            <a:endParaRPr lang="sk-SK" sz="2400" dirty="0" smtClean="0">
              <a:solidFill>
                <a:schemeClr val="bg1"/>
              </a:solidFill>
            </a:endParaRPr>
          </a:p>
          <a:p>
            <a:endParaRPr lang="sk-SK" sz="2400" dirty="0">
              <a:solidFill>
                <a:schemeClr val="bg1"/>
              </a:solidFill>
            </a:endParaRPr>
          </a:p>
        </p:txBody>
      </p:sp>
      <p:sp>
        <p:nvSpPr>
          <p:cNvPr id="9" name="Obdĺžnik 8"/>
          <p:cNvSpPr/>
          <p:nvPr/>
        </p:nvSpPr>
        <p:spPr>
          <a:xfrm rot="19770848">
            <a:off x="4826590" y="1933695"/>
            <a:ext cx="476847" cy="232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900" dirty="0" smtClean="0"/>
              <a:t>Zidan</a:t>
            </a:r>
            <a:endParaRPr lang="sk-SK" sz="900" dirty="0"/>
          </a:p>
        </p:txBody>
      </p:sp>
      <p:pic>
        <p:nvPicPr>
          <p:cNvPr id="5" name="Picture 6" descr="flight_sim_in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38" y="1970"/>
            <a:ext cx="4247362" cy="334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trainning_jet_tak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"/>
            <a:ext cx="4968676" cy="333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902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52400" y="3657600"/>
            <a:ext cx="8991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>
                <a:solidFill>
                  <a:srgbClr val="FFC000"/>
                </a:solidFill>
              </a:rPr>
              <a:t>Inštrukčné centrum</a:t>
            </a:r>
          </a:p>
          <a:p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potreby inštruktora</a:t>
            </a:r>
          </a:p>
          <a:p>
            <a:pPr>
              <a:buFontTx/>
              <a:buChar char="-"/>
            </a:pPr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vytváranie a editácia</a:t>
            </a:r>
          </a:p>
          <a:p>
            <a:pPr>
              <a:buFontTx/>
              <a:buChar char="-"/>
            </a:pPr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analýza a záloha dát</a:t>
            </a:r>
          </a:p>
          <a:p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5" name="Obrázok 4" descr="http://www.landersimulation.com/uploads/tx_templavoila/2_2_2_tutor_slide2_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348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52400" y="3072348"/>
            <a:ext cx="8991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>
                <a:solidFill>
                  <a:srgbClr val="FFC000"/>
                </a:solidFill>
              </a:rPr>
              <a:t>Inštrukčné centrum</a:t>
            </a:r>
          </a:p>
          <a:p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rozloženie a sledovanie kontroliek</a:t>
            </a:r>
          </a:p>
          <a:p>
            <a:pPr>
              <a:buFontTx/>
              <a:buChar char="-"/>
            </a:pPr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zobrazenie scenáru a simulácie</a:t>
            </a:r>
          </a:p>
          <a:p>
            <a:pPr>
              <a:buFontTx/>
              <a:buChar char="-"/>
            </a:pPr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riadenie a kontrola systému</a:t>
            </a:r>
          </a:p>
          <a:p>
            <a:pPr>
              <a:buFontTx/>
              <a:buChar char="-"/>
            </a:pPr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komunikačný systém</a:t>
            </a:r>
          </a:p>
          <a:p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6" name="Obrázok 5" descr="http://www.landersimulation.com/uploads/tx_templavoila/2_1_2_full_instruccion_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52400"/>
            <a:ext cx="4991736" cy="2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Convenience and comfo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3539873" cy="2851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lms2.umb.sk/pluginfile.php/20536/mod_label/intro/Info%20o%20projekte.jpg"/>
          <p:cNvSpPr>
            <a:spLocks noChangeAspect="1" noChangeArrowheads="1"/>
          </p:cNvSpPr>
          <p:nvPr/>
        </p:nvSpPr>
        <p:spPr bwMode="auto">
          <a:xfrm>
            <a:off x="155575" y="-1309688"/>
            <a:ext cx="4391025" cy="27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 altLang="sk-SK" smtClean="0">
              <a:solidFill>
                <a:prstClr val="black"/>
              </a:solidFill>
            </a:endParaRPr>
          </a:p>
        </p:txBody>
      </p:sp>
      <p:sp>
        <p:nvSpPr>
          <p:cNvPr id="4099" name="AutoShape 4" descr="https://lms2.umb.sk/pluginfile.php/20536/mod_label/intro/Info%20o%20projekte.jpg"/>
          <p:cNvSpPr>
            <a:spLocks noChangeAspect="1" noChangeArrowheads="1"/>
          </p:cNvSpPr>
          <p:nvPr/>
        </p:nvSpPr>
        <p:spPr bwMode="auto">
          <a:xfrm>
            <a:off x="155575" y="-1309688"/>
            <a:ext cx="4391025" cy="27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 altLang="sk-SK" smtClean="0">
              <a:solidFill>
                <a:prstClr val="black"/>
              </a:solidFill>
            </a:endParaRPr>
          </a:p>
        </p:txBody>
      </p:sp>
      <p:pic>
        <p:nvPicPr>
          <p:cNvPr id="4100" name="Zástupný symbol obsahu 11" descr="Info o projek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6488" y="2497138"/>
            <a:ext cx="4391025" cy="2733675"/>
          </a:xfrm>
        </p:spPr>
      </p:pic>
    </p:spTree>
    <p:extLst>
      <p:ext uri="{BB962C8B-B14F-4D97-AF65-F5344CB8AC3E}">
        <p14:creationId xmlns:p14="http://schemas.microsoft.com/office/powerpoint/2010/main" val="17286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d/d6/Antoinette_sim_19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67026"/>
          </a:xfrm>
          <a:prstGeom prst="rect">
            <a:avLst/>
          </a:prstGeom>
          <a:noFill/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5562600"/>
            <a:ext cx="6400800" cy="1295400"/>
          </a:xfrm>
        </p:spPr>
        <p:txBody>
          <a:bodyPr/>
          <a:lstStyle/>
          <a:p>
            <a:pPr algn="l"/>
            <a:r>
              <a:rPr lang="sk-SK" dirty="0" smtClean="0">
                <a:solidFill>
                  <a:schemeClr val="tx1"/>
                </a:solidFill>
              </a:rPr>
              <a:t>1909 tréningové zariadenie pre lietadlá </a:t>
            </a:r>
            <a:r>
              <a:rPr lang="sk-SK" dirty="0" err="1" smtClean="0">
                <a:solidFill>
                  <a:schemeClr val="tx1"/>
                </a:solidFill>
              </a:rPr>
              <a:t>Antoinette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sk-SK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commons/a/ac/Link-trainer-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2133600" y="2667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/>
              <a:t>1943 WWII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http://www.landersimulation.com/uploads/tx_templavoila/1_3_donde_sl1_0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152400" y="3657600"/>
            <a:ext cx="8991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>
                <a:solidFill>
                  <a:srgbClr val="FFC000"/>
                </a:solidFill>
              </a:rPr>
              <a:t>Súčasnosť</a:t>
            </a:r>
          </a:p>
          <a:p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technologický pokrok, vývoj simulácie, zobrazovacie techniky</a:t>
            </a:r>
          </a:p>
          <a:p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výborná úroveň spoľahlivosti a vnorenia</a:t>
            </a:r>
          </a:p>
          <a:p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stále viac používané ako tréningový nástroj</a:t>
            </a:r>
          </a:p>
          <a:p>
            <a:endParaRPr lang="sk-SK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52400" y="3657600"/>
            <a:ext cx="8991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>
                <a:solidFill>
                  <a:srgbClr val="FFC000"/>
                </a:solidFill>
              </a:rPr>
              <a:t>Prečo trénovať na simulátoroch</a:t>
            </a:r>
          </a:p>
          <a:p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použitie v mnohých oblastiach </a:t>
            </a:r>
          </a:p>
          <a:p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bezpečnosť, trénovanie reflexov</a:t>
            </a:r>
          </a:p>
          <a:p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prispôsobenie potrebám študenta</a:t>
            </a:r>
          </a:p>
          <a:p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8" name="Obrázok 7" descr="http://www.landersimulation.com/uploads/tx_templavoila/1_3_donde_sl10_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7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52400" y="3124200"/>
            <a:ext cx="899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>
                <a:solidFill>
                  <a:srgbClr val="FFC000"/>
                </a:solidFill>
              </a:rPr>
              <a:t>Výhody a nevýhody</a:t>
            </a:r>
          </a:p>
          <a:p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vysoké obstarávacie náklady</a:t>
            </a:r>
          </a:p>
          <a:p>
            <a:pPr>
              <a:buFontTx/>
              <a:buChar char="-"/>
            </a:pPr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znižovanie výrobných nákladov</a:t>
            </a:r>
          </a:p>
          <a:p>
            <a:pPr>
              <a:buFontTx/>
              <a:buChar char="-"/>
            </a:pPr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nevyžadujú špeciálny priestor</a:t>
            </a:r>
          </a:p>
          <a:p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nižšie prevádzkové náklady</a:t>
            </a:r>
          </a:p>
        </p:txBody>
      </p:sp>
      <p:pic>
        <p:nvPicPr>
          <p:cNvPr id="7" name="Obrázok 6" descr="http://www.landersimulation.com/uploads/tx_templavoila/2_2_3_puestos_slide_03_5_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199" y="228600"/>
            <a:ext cx="574466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52400" y="3657600"/>
            <a:ext cx="8991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err="1" smtClean="0">
                <a:solidFill>
                  <a:srgbClr val="FFC000"/>
                </a:solidFill>
              </a:rPr>
              <a:t>Full-Mission</a:t>
            </a:r>
            <a:r>
              <a:rPr lang="sk-SK" sz="2400" dirty="0" smtClean="0">
                <a:solidFill>
                  <a:srgbClr val="FFC000"/>
                </a:solidFill>
              </a:rPr>
              <a:t> simulátory</a:t>
            </a:r>
          </a:p>
          <a:p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prenos fyzických prvkov </a:t>
            </a:r>
          </a:p>
          <a:p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mierka 1:1</a:t>
            </a:r>
          </a:p>
          <a:p>
            <a:pPr>
              <a:buFontTx/>
              <a:buChar char="-"/>
            </a:pPr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použité konštrukčné materiály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 </a:t>
            </a:r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5" name="Obrázok 4" descr="F:\Txk_NickName\School !\UMB\II. stupeň Magisterské štúdium 2014 - 2016\1. ročník\1. semester (z)\Informačné Systémy vo vzdelávaní\podklady\Rail\2_1_2_full_sl2_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5431440" cy="312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F:\Txk_NickName\School !\UMB\II. stupeň Magisterské štúdium 2014 - 2016\1. ročník\1. semester (z)\Informačné Systémy vo vzdelávaní\podklady\Rail\2_1_2_full_slide11_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0592" y="0"/>
            <a:ext cx="370340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52400" y="3657600"/>
            <a:ext cx="8991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err="1" smtClean="0">
                <a:solidFill>
                  <a:srgbClr val="FFC000"/>
                </a:solidFill>
              </a:rPr>
              <a:t>Full-Mission</a:t>
            </a:r>
            <a:r>
              <a:rPr lang="sk-SK" sz="2400" dirty="0" smtClean="0">
                <a:solidFill>
                  <a:srgbClr val="FFC000"/>
                </a:solidFill>
              </a:rPr>
              <a:t> simulátory</a:t>
            </a:r>
          </a:p>
          <a:p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reálne ovládacie prvky</a:t>
            </a:r>
          </a:p>
          <a:p>
            <a:pPr>
              <a:buFontTx/>
              <a:buChar char="-"/>
            </a:pPr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činnosť mimo vozidla</a:t>
            </a:r>
          </a:p>
          <a:p>
            <a:pPr>
              <a:buFontTx/>
              <a:buChar char="-"/>
            </a:pPr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zlepšenie vnorenia</a:t>
            </a:r>
          </a:p>
          <a:p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28674" name="Picture 2" descr="http://www.landersimulation.com/uploads/tx_templavoila/2_1_2_full_sl1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77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52400" y="3657600"/>
            <a:ext cx="8991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>
                <a:solidFill>
                  <a:srgbClr val="FFC000"/>
                </a:solidFill>
              </a:rPr>
              <a:t>Mobilné simulátory</a:t>
            </a:r>
          </a:p>
          <a:p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dostupnosť tréningu</a:t>
            </a:r>
          </a:p>
          <a:p>
            <a:pPr>
              <a:buFontTx/>
              <a:buChar char="-"/>
            </a:pPr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obstarávacie náklady</a:t>
            </a:r>
          </a:p>
          <a:p>
            <a:pPr>
              <a:buFontTx/>
              <a:buChar char="-"/>
            </a:pPr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 obmedzené možnosti</a:t>
            </a:r>
          </a:p>
          <a:p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31746" name="Picture 2" descr="http://www.landersimulation.com/uploads/tx_templavoila/2_3_0_aula_movil_slide01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77847"/>
          </a:xfrm>
          <a:prstGeom prst="rect">
            <a:avLst/>
          </a:prstGeom>
          <a:noFill/>
        </p:spPr>
      </p:pic>
      <p:pic>
        <p:nvPicPr>
          <p:cNvPr id="31748" name="Picture 4" descr="Mobil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657600"/>
            <a:ext cx="2105025" cy="1695451"/>
          </a:xfrm>
          <a:prstGeom prst="rect">
            <a:avLst/>
          </a:prstGeom>
          <a:noFill/>
        </p:spPr>
      </p:pic>
      <p:pic>
        <p:nvPicPr>
          <p:cNvPr id="31750" name="Picture 6" descr="Fixed componen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657600"/>
            <a:ext cx="2105025" cy="1695451"/>
          </a:xfrm>
          <a:prstGeom prst="rect">
            <a:avLst/>
          </a:prstGeom>
          <a:noFill/>
        </p:spPr>
      </p:pic>
      <p:pic>
        <p:nvPicPr>
          <p:cNvPr id="31752" name="Picture 8" descr="http://www.landersimulation.com/uploads/tx_templavoila/2_3_0_aula_movil_slide02_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5410200"/>
            <a:ext cx="3429000" cy="1304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269</Words>
  <Application>Microsoft Office PowerPoint</Application>
  <PresentationFormat>Prezentácia na obrazovke (4:3)</PresentationFormat>
  <Paragraphs>118</Paragraphs>
  <Slides>18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Motív Office</vt:lpstr>
      <vt:lpstr>1_Motív Office</vt:lpstr>
      <vt:lpstr>2_Motív Office</vt:lpstr>
      <vt:lpstr>Rozvoj inovatívnych foriem vzdelávania na Univerzite Mateja Bela v Banskej Bystrici ITMS 26110230077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panNickolas</dc:creator>
  <cp:lastModifiedBy>Horvathova Dana</cp:lastModifiedBy>
  <cp:revision>33</cp:revision>
  <dcterms:created xsi:type="dcterms:W3CDTF">2014-11-05T19:48:33Z</dcterms:created>
  <dcterms:modified xsi:type="dcterms:W3CDTF">2015-04-24T17:23:27Z</dcterms:modified>
</cp:coreProperties>
</file>