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7" r:id="rId10"/>
    <p:sldId id="268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389E1-78F6-49DC-B377-1F9ABE6BBCA5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A15EA-9031-426E-8B10-6A0701117E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198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9406F6-6A3C-4740-A565-47A1A53FA2E4}" type="slidenum">
              <a:rPr lang="sk-SK"/>
              <a:pPr/>
              <a:t>3</a:t>
            </a:fld>
            <a:endParaRPr lang="sk-SK"/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99B6A-04AD-4E8C-B81A-484757C519EF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F54E6-0C44-48E6-9800-D2CAB5542BE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Racionálne očakávania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Prípad racionálnych očakávaní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Phillipsova</a:t>
            </a:r>
            <a:r>
              <a:rPr lang="sk-SK" dirty="0" smtClean="0"/>
              <a:t> krivka „prechádza bodom“ prirodzenej miery nezamestnanosti</a:t>
            </a:r>
          </a:p>
          <a:p>
            <a:r>
              <a:rPr lang="sk-SK" dirty="0" smtClean="0"/>
              <a:t>Krátkodobé PC krivky „absentujú“</a:t>
            </a:r>
          </a:p>
          <a:p>
            <a:r>
              <a:rPr lang="sk-SK" dirty="0" smtClean="0"/>
              <a:t>Expanzívnu politiku ekonomické subjekty hneď zabudujú do svojich rozhodnutí – odhalia rast inflácie </a:t>
            </a:r>
          </a:p>
          <a:p>
            <a:r>
              <a:rPr lang="sk-SK" dirty="0" smtClean="0"/>
              <a:t>PC krivka - horizontálna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7" name="Line 3"/>
          <p:cNvSpPr>
            <a:spLocks noChangeShapeType="1"/>
          </p:cNvSpPr>
          <p:nvPr/>
        </p:nvSpPr>
        <p:spPr bwMode="auto">
          <a:xfrm>
            <a:off x="1547813" y="2060575"/>
            <a:ext cx="11112" cy="4306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48" name="Line 4"/>
          <p:cNvSpPr>
            <a:spLocks noChangeShapeType="1"/>
          </p:cNvSpPr>
          <p:nvPr/>
        </p:nvSpPr>
        <p:spPr bwMode="auto">
          <a:xfrm>
            <a:off x="1547813" y="6216650"/>
            <a:ext cx="5883275" cy="28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49" name="Line 5"/>
          <p:cNvSpPr>
            <a:spLocks noChangeShapeType="1"/>
          </p:cNvSpPr>
          <p:nvPr/>
        </p:nvSpPr>
        <p:spPr bwMode="auto">
          <a:xfrm flipH="1" flipV="1">
            <a:off x="4140200" y="376872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50" name="Text Box 6"/>
          <p:cNvSpPr txBox="1">
            <a:spLocks noChangeArrowheads="1"/>
          </p:cNvSpPr>
          <p:nvPr/>
        </p:nvSpPr>
        <p:spPr bwMode="auto">
          <a:xfrm>
            <a:off x="539750" y="1700213"/>
            <a:ext cx="908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sk-SK" sz="1800">
                <a:latin typeface="Arial" charset="0"/>
              </a:rPr>
              <a:t>Inflácia</a:t>
            </a:r>
          </a:p>
          <a:p>
            <a:pPr algn="ctr" eaLnBrk="1" hangingPunct="1"/>
            <a:r>
              <a:rPr lang="sk-SK" sz="1800">
                <a:latin typeface="Arial" charset="0"/>
              </a:rPr>
              <a:t>(%)</a:t>
            </a:r>
            <a:endParaRPr lang="en-US" sz="1800">
              <a:latin typeface="Arial" charset="0"/>
            </a:endParaRPr>
          </a:p>
        </p:txBody>
      </p:sp>
      <p:sp>
        <p:nvSpPr>
          <p:cNvPr id="287751" name="Line 7"/>
          <p:cNvSpPr>
            <a:spLocks noChangeShapeType="1"/>
          </p:cNvSpPr>
          <p:nvPr/>
        </p:nvSpPr>
        <p:spPr bwMode="auto">
          <a:xfrm>
            <a:off x="1547813" y="4992688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52" name="Line 8"/>
          <p:cNvSpPr>
            <a:spLocks noChangeShapeType="1"/>
          </p:cNvSpPr>
          <p:nvPr/>
        </p:nvSpPr>
        <p:spPr bwMode="auto">
          <a:xfrm>
            <a:off x="4211638" y="2112963"/>
            <a:ext cx="0" cy="41036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53" name="Text Box 9"/>
          <p:cNvSpPr txBox="1">
            <a:spLocks noChangeArrowheads="1"/>
          </p:cNvSpPr>
          <p:nvPr/>
        </p:nvSpPr>
        <p:spPr bwMode="auto">
          <a:xfrm>
            <a:off x="4067175" y="6216650"/>
            <a:ext cx="865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u</a:t>
            </a:r>
            <a:r>
              <a:rPr lang="en-US" sz="1800">
                <a:latin typeface="Arial" charset="0"/>
              </a:rPr>
              <a:t>*</a:t>
            </a:r>
            <a:r>
              <a:rPr lang="sk-SK" sz="1800">
                <a:latin typeface="Arial" charset="0"/>
              </a:rPr>
              <a:t>=6</a:t>
            </a:r>
            <a:endParaRPr lang="en-US" sz="1800">
              <a:latin typeface="Arial" charset="0"/>
            </a:endParaRPr>
          </a:p>
        </p:txBody>
      </p:sp>
      <p:sp>
        <p:nvSpPr>
          <p:cNvPr id="287754" name="Text Box 10"/>
          <p:cNvSpPr txBox="1">
            <a:spLocks noChangeArrowheads="1"/>
          </p:cNvSpPr>
          <p:nvPr/>
        </p:nvSpPr>
        <p:spPr bwMode="auto">
          <a:xfrm>
            <a:off x="5724525" y="6216650"/>
            <a:ext cx="2168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sk-SK" sz="1800">
                <a:latin typeface="Arial" charset="0"/>
              </a:rPr>
              <a:t>Nezamestnanosť </a:t>
            </a:r>
          </a:p>
          <a:p>
            <a:pPr algn="ctr" eaLnBrk="1" hangingPunct="1"/>
            <a:r>
              <a:rPr lang="sk-SK" sz="1800">
                <a:latin typeface="Arial" charset="0"/>
              </a:rPr>
              <a:t>(%)</a:t>
            </a:r>
            <a:endParaRPr lang="en-US" sz="1800">
              <a:latin typeface="Arial" charset="0"/>
            </a:endParaRPr>
          </a:p>
        </p:txBody>
      </p:sp>
      <p:sp>
        <p:nvSpPr>
          <p:cNvPr id="287755" name="Text Box 11"/>
          <p:cNvSpPr txBox="1">
            <a:spLocks noChangeArrowheads="1"/>
          </p:cNvSpPr>
          <p:nvPr/>
        </p:nvSpPr>
        <p:spPr bwMode="auto">
          <a:xfrm>
            <a:off x="4500563" y="5784850"/>
            <a:ext cx="820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(</a:t>
            </a:r>
            <a:r>
              <a:rPr lang="el-GR" sz="1800">
                <a:cs typeface="Times New Roman" pitchFamily="18" charset="0"/>
              </a:rPr>
              <a:t>π</a:t>
            </a:r>
            <a:r>
              <a:rPr lang="sk-SK" sz="1800" baseline="-25000">
                <a:cs typeface="Times New Roman" pitchFamily="18" charset="0"/>
              </a:rPr>
              <a:t>e</a:t>
            </a:r>
            <a:r>
              <a:rPr lang="sk-SK" sz="1800">
                <a:cs typeface="Times New Roman" pitchFamily="18" charset="0"/>
              </a:rPr>
              <a:t>= 0)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87756" name="Line 12"/>
          <p:cNvSpPr>
            <a:spLocks noChangeShapeType="1"/>
          </p:cNvSpPr>
          <p:nvPr/>
        </p:nvSpPr>
        <p:spPr bwMode="auto">
          <a:xfrm>
            <a:off x="1547813" y="3552825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57" name="Oval 13"/>
          <p:cNvSpPr>
            <a:spLocks noChangeArrowheads="1"/>
          </p:cNvSpPr>
          <p:nvPr/>
        </p:nvSpPr>
        <p:spPr bwMode="auto">
          <a:xfrm flipV="1">
            <a:off x="4140200" y="347980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758" name="Oval 14"/>
          <p:cNvSpPr>
            <a:spLocks noChangeArrowheads="1"/>
          </p:cNvSpPr>
          <p:nvPr/>
        </p:nvSpPr>
        <p:spPr bwMode="auto">
          <a:xfrm flipV="1">
            <a:off x="4140200" y="492125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759" name="Oval 15"/>
          <p:cNvSpPr>
            <a:spLocks noChangeArrowheads="1"/>
          </p:cNvSpPr>
          <p:nvPr/>
        </p:nvSpPr>
        <p:spPr bwMode="auto">
          <a:xfrm flipV="1">
            <a:off x="4140200" y="614521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760" name="Text Box 16"/>
          <p:cNvSpPr txBox="1">
            <a:spLocks noChangeArrowheads="1"/>
          </p:cNvSpPr>
          <p:nvPr/>
        </p:nvSpPr>
        <p:spPr bwMode="auto">
          <a:xfrm>
            <a:off x="4427538" y="4632325"/>
            <a:ext cx="820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(</a:t>
            </a:r>
            <a:r>
              <a:rPr lang="el-GR" sz="1800">
                <a:cs typeface="Times New Roman" pitchFamily="18" charset="0"/>
              </a:rPr>
              <a:t>π</a:t>
            </a:r>
            <a:r>
              <a:rPr lang="sk-SK" sz="1800" baseline="-25000">
                <a:cs typeface="Times New Roman" pitchFamily="18" charset="0"/>
              </a:rPr>
              <a:t>e</a:t>
            </a:r>
            <a:r>
              <a:rPr lang="sk-SK" sz="1800">
                <a:cs typeface="Times New Roman" pitchFamily="18" charset="0"/>
              </a:rPr>
              <a:t>= 3)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87761" name="Text Box 17"/>
          <p:cNvSpPr txBox="1">
            <a:spLocks noChangeArrowheads="1"/>
          </p:cNvSpPr>
          <p:nvPr/>
        </p:nvSpPr>
        <p:spPr bwMode="auto">
          <a:xfrm>
            <a:off x="4500563" y="3336925"/>
            <a:ext cx="820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(</a:t>
            </a:r>
            <a:r>
              <a:rPr lang="el-GR" sz="1800">
                <a:cs typeface="Times New Roman" pitchFamily="18" charset="0"/>
              </a:rPr>
              <a:t>π</a:t>
            </a:r>
            <a:r>
              <a:rPr lang="sk-SK" sz="1800" baseline="-25000">
                <a:cs typeface="Times New Roman" pitchFamily="18" charset="0"/>
              </a:rPr>
              <a:t>e</a:t>
            </a:r>
            <a:r>
              <a:rPr lang="sk-SK" sz="1800">
                <a:cs typeface="Times New Roman" pitchFamily="18" charset="0"/>
              </a:rPr>
              <a:t>= 7)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87762" name="Text Box 18"/>
          <p:cNvSpPr txBox="1">
            <a:spLocks noChangeArrowheads="1"/>
          </p:cNvSpPr>
          <p:nvPr/>
        </p:nvSpPr>
        <p:spPr bwMode="auto">
          <a:xfrm>
            <a:off x="4284663" y="333692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E</a:t>
            </a:r>
            <a:endParaRPr lang="en-US" sz="1800">
              <a:latin typeface="Arial" charset="0"/>
            </a:endParaRPr>
          </a:p>
        </p:txBody>
      </p:sp>
      <p:sp>
        <p:nvSpPr>
          <p:cNvPr id="287763" name="Text Box 19"/>
          <p:cNvSpPr txBox="1">
            <a:spLocks noChangeArrowheads="1"/>
          </p:cNvSpPr>
          <p:nvPr/>
        </p:nvSpPr>
        <p:spPr bwMode="auto">
          <a:xfrm>
            <a:off x="4211638" y="46323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C</a:t>
            </a:r>
            <a:endParaRPr lang="en-US" sz="1800">
              <a:latin typeface="Arial" charset="0"/>
            </a:endParaRPr>
          </a:p>
        </p:txBody>
      </p:sp>
      <p:sp>
        <p:nvSpPr>
          <p:cNvPr id="287764" name="Text Box 20"/>
          <p:cNvSpPr txBox="1">
            <a:spLocks noChangeArrowheads="1"/>
          </p:cNvSpPr>
          <p:nvPr/>
        </p:nvSpPr>
        <p:spPr bwMode="auto">
          <a:xfrm>
            <a:off x="1258888" y="6072188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0</a:t>
            </a:r>
            <a:endParaRPr lang="en-US" sz="1800">
              <a:latin typeface="Arial" charset="0"/>
            </a:endParaRPr>
          </a:p>
        </p:txBody>
      </p:sp>
      <p:sp>
        <p:nvSpPr>
          <p:cNvPr id="287765" name="Text Box 21"/>
          <p:cNvSpPr txBox="1">
            <a:spLocks noChangeArrowheads="1"/>
          </p:cNvSpPr>
          <p:nvPr/>
        </p:nvSpPr>
        <p:spPr bwMode="auto">
          <a:xfrm>
            <a:off x="1258888" y="3408363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7</a:t>
            </a:r>
            <a:endParaRPr lang="en-US" sz="1800">
              <a:latin typeface="Arial" charset="0"/>
            </a:endParaRPr>
          </a:p>
        </p:txBody>
      </p:sp>
      <p:sp>
        <p:nvSpPr>
          <p:cNvPr id="287766" name="Line 22"/>
          <p:cNvSpPr>
            <a:spLocks noChangeShapeType="1"/>
          </p:cNvSpPr>
          <p:nvPr/>
        </p:nvSpPr>
        <p:spPr bwMode="auto">
          <a:xfrm flipV="1">
            <a:off x="1476375" y="513715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67" name="Line 23"/>
          <p:cNvSpPr>
            <a:spLocks noChangeShapeType="1"/>
          </p:cNvSpPr>
          <p:nvPr/>
        </p:nvSpPr>
        <p:spPr bwMode="auto">
          <a:xfrm flipV="1">
            <a:off x="1476375" y="376872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68" name="Text Box 24"/>
          <p:cNvSpPr txBox="1">
            <a:spLocks noChangeArrowheads="1"/>
          </p:cNvSpPr>
          <p:nvPr/>
        </p:nvSpPr>
        <p:spPr bwMode="auto">
          <a:xfrm>
            <a:off x="1258888" y="4776788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3</a:t>
            </a:r>
            <a:endParaRPr lang="en-US" sz="1800">
              <a:latin typeface="Arial" charset="0"/>
            </a:endParaRPr>
          </a:p>
        </p:txBody>
      </p:sp>
      <p:sp>
        <p:nvSpPr>
          <p:cNvPr id="287769" name="Line 25"/>
          <p:cNvSpPr>
            <a:spLocks noChangeShapeType="1"/>
          </p:cNvSpPr>
          <p:nvPr/>
        </p:nvSpPr>
        <p:spPr bwMode="auto">
          <a:xfrm flipH="1" flipV="1">
            <a:off x="4140200" y="5137150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770" name="Text Box 26"/>
          <p:cNvSpPr txBox="1">
            <a:spLocks noChangeArrowheads="1"/>
          </p:cNvSpPr>
          <p:nvPr/>
        </p:nvSpPr>
        <p:spPr bwMode="auto">
          <a:xfrm>
            <a:off x="4264025" y="58039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A</a:t>
            </a:r>
            <a:endParaRPr lang="en-US" sz="1800">
              <a:latin typeface="Arial" charset="0"/>
            </a:endParaRPr>
          </a:p>
        </p:txBody>
      </p:sp>
      <p:sp>
        <p:nvSpPr>
          <p:cNvPr id="287771" name="Rectangle 2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4000" b="1"/>
              <a:t>Rast inflácie pri racionálnych očakávaniach</a:t>
            </a:r>
            <a:r>
              <a:rPr lang="en-US" sz="4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Rovnica PC krivky – racionálne očakávania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err="1" smtClean="0"/>
              <a:t>U</a:t>
            </a:r>
            <a:r>
              <a:rPr lang="sk-SK" baseline="-25000" dirty="0" err="1" smtClean="0"/>
              <a:t>t</a:t>
            </a:r>
            <a:r>
              <a:rPr lang="sk-SK" baseline="-25000" dirty="0" smtClean="0"/>
              <a:t>  </a:t>
            </a:r>
            <a:r>
              <a:rPr lang="sk-SK" dirty="0" smtClean="0"/>
              <a:t>=  U*  -  B(</a:t>
            </a:r>
            <a:r>
              <a:rPr lang="sk-SK" dirty="0" err="1" smtClean="0"/>
              <a:t>P</a:t>
            </a:r>
            <a:r>
              <a:rPr lang="sk-SK" baseline="-25000" dirty="0" err="1" smtClean="0"/>
              <a:t>t</a:t>
            </a:r>
            <a:r>
              <a:rPr lang="sk-SK" dirty="0" smtClean="0"/>
              <a:t>  -  </a:t>
            </a:r>
            <a:r>
              <a:rPr lang="sk-SK" baseline="-25000" dirty="0" smtClean="0"/>
              <a:t>t-1</a:t>
            </a:r>
            <a:r>
              <a:rPr lang="sk-SK" dirty="0" smtClean="0"/>
              <a:t>P</a:t>
            </a:r>
            <a:r>
              <a:rPr lang="sk-SK" baseline="30000" dirty="0" smtClean="0"/>
              <a:t>e</a:t>
            </a:r>
            <a:r>
              <a:rPr lang="sk-SK" baseline="-25000" dirty="0" smtClean="0"/>
              <a:t>t</a:t>
            </a:r>
            <a:r>
              <a:rPr lang="sk-SK" dirty="0" smtClean="0"/>
              <a:t>)  +  E</a:t>
            </a:r>
            <a:r>
              <a:rPr lang="sk-SK" baseline="-25000" dirty="0" smtClean="0"/>
              <a:t> t</a:t>
            </a:r>
          </a:p>
          <a:p>
            <a:pPr>
              <a:buNone/>
            </a:pPr>
            <a:endParaRPr lang="sk-SK" baseline="-25000" dirty="0"/>
          </a:p>
          <a:p>
            <a:pPr>
              <a:buNone/>
            </a:pPr>
            <a:r>
              <a:rPr lang="sk-SK" dirty="0" smtClean="0"/>
              <a:t>E</a:t>
            </a:r>
            <a:r>
              <a:rPr lang="sk-SK" baseline="-25000" dirty="0" smtClean="0"/>
              <a:t> t   </a:t>
            </a:r>
            <a:r>
              <a:rPr lang="sk-SK" dirty="0" smtClean="0"/>
              <a:t>chyba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aseline="-25000" dirty="0" smtClean="0"/>
              <a:t> </a:t>
            </a:r>
            <a:r>
              <a:rPr lang="sk-SK" dirty="0" err="1" smtClean="0"/>
              <a:t>U</a:t>
            </a:r>
            <a:r>
              <a:rPr lang="sk-SK" baseline="-25000" dirty="0" err="1" smtClean="0"/>
              <a:t>t</a:t>
            </a:r>
            <a:r>
              <a:rPr lang="sk-SK" dirty="0" smtClean="0"/>
              <a:t> závisí od U*, od chyby odhadu odchýlky medzi  </a:t>
            </a:r>
            <a:r>
              <a:rPr lang="sk-SK" dirty="0" err="1" smtClean="0"/>
              <a:t>P</a:t>
            </a:r>
            <a:r>
              <a:rPr lang="sk-SK" baseline="-25000" dirty="0" err="1" smtClean="0"/>
              <a:t>t</a:t>
            </a:r>
            <a:r>
              <a:rPr lang="sk-SK" dirty="0" smtClean="0"/>
              <a:t>  -  </a:t>
            </a:r>
            <a:r>
              <a:rPr lang="sk-SK" baseline="-25000" dirty="0" smtClean="0"/>
              <a:t>t-1</a:t>
            </a:r>
            <a:r>
              <a:rPr lang="sk-SK" dirty="0" smtClean="0"/>
              <a:t>P</a:t>
            </a:r>
            <a:r>
              <a:rPr lang="sk-SK" baseline="30000" dirty="0" smtClean="0"/>
              <a:t>e</a:t>
            </a:r>
            <a:r>
              <a:rPr lang="sk-SK" baseline="-25000" dirty="0" smtClean="0"/>
              <a:t>t  </a:t>
            </a:r>
            <a:r>
              <a:rPr lang="sk-SK" dirty="0" smtClean="0"/>
              <a:t>....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Rovnica PC krivky – racionálne očakávania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Zo strany vlády by nemalo dochádzať k systematickému zvyšovaniu rozdielu medzi 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</a:t>
            </a:r>
            <a:r>
              <a:rPr lang="sk-SK" dirty="0" err="1" smtClean="0"/>
              <a:t>P</a:t>
            </a:r>
            <a:r>
              <a:rPr lang="sk-SK" baseline="-25000" dirty="0" err="1" smtClean="0"/>
              <a:t>t</a:t>
            </a:r>
            <a:r>
              <a:rPr lang="sk-SK" dirty="0" smtClean="0"/>
              <a:t>  -  </a:t>
            </a:r>
            <a:r>
              <a:rPr lang="sk-SK" baseline="-25000" dirty="0" smtClean="0"/>
              <a:t>t-1</a:t>
            </a:r>
            <a:r>
              <a:rPr lang="sk-SK" dirty="0" smtClean="0"/>
              <a:t>P</a:t>
            </a:r>
            <a:r>
              <a:rPr lang="sk-SK" baseline="30000" dirty="0" smtClean="0"/>
              <a:t>e</a:t>
            </a:r>
            <a:r>
              <a:rPr lang="sk-SK" baseline="-25000" dirty="0" smtClean="0"/>
              <a:t>t   ..... </a:t>
            </a:r>
            <a:r>
              <a:rPr lang="sk-SK" dirty="0" smtClean="0"/>
              <a:t> Teda k zvyšovaniu chyby odhadu o aktuálnej a očakávanej v súčasnosti cenovej hladine na základe predchádzajúceho obdobia (t – 1) </a:t>
            </a:r>
          </a:p>
          <a:p>
            <a:r>
              <a:rPr lang="sk-SK" dirty="0" smtClean="0"/>
              <a:t>Ak je chyba odhadu malá, </a:t>
            </a:r>
            <a:r>
              <a:rPr lang="sk-SK" dirty="0" err="1" smtClean="0"/>
              <a:t>U</a:t>
            </a:r>
            <a:r>
              <a:rPr lang="sk-SK" baseline="-25000" dirty="0" err="1" smtClean="0"/>
              <a:t>t</a:t>
            </a:r>
            <a:r>
              <a:rPr lang="sk-SK" dirty="0" smtClean="0"/>
              <a:t> sa iba mierne odlišuje od U*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 </a:t>
            </a:r>
            <a:r>
              <a:rPr lang="cs-CZ" smtClean="0"/>
              <a:t>diskusiu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Sú naozaj v realite ekonomické subjekty racionálne?</a:t>
            </a:r>
          </a:p>
          <a:p>
            <a:r>
              <a:rPr lang="sk-SK" dirty="0" smtClean="0"/>
              <a:t>Ide o ideálny systém, podľa ktorého možno posudzovať reálne výsledky?</a:t>
            </a:r>
          </a:p>
          <a:p>
            <a:r>
              <a:rPr lang="sk-SK" dirty="0" smtClean="0"/>
              <a:t>Ak subjekty nie sú vždy racionálne, ale politici prijímajú opatrenia, ako keby takými boli (kríza a špekulatívne bubliny) – vzniká </a:t>
            </a:r>
            <a:r>
              <a:rPr lang="sk-SK" dirty="0" err="1" smtClean="0"/>
              <a:t>nebezpečie</a:t>
            </a:r>
            <a:r>
              <a:rPr lang="sk-SK" smtClean="0"/>
              <a:t> ....</a:t>
            </a:r>
            <a:endParaRPr lang="sk-SK" dirty="0" smtClean="0"/>
          </a:p>
          <a:p>
            <a:r>
              <a:rPr lang="sk-SK" dirty="0" smtClean="0"/>
              <a:t>Sú nutné </a:t>
            </a:r>
            <a:r>
              <a:rPr lang="sk-SK" dirty="0" err="1" smtClean="0"/>
              <a:t>protikrízové</a:t>
            </a:r>
            <a:r>
              <a:rPr lang="sk-SK" dirty="0" smtClean="0"/>
              <a:t> opatrenia, ak sú subjekty racionálne? ... Aké sú dôsledky týchto opatrení?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 S N O V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Základná charakteristika prístupu teórie racionálnych očakávaní</a:t>
            </a:r>
          </a:p>
          <a:p>
            <a:endParaRPr lang="sk-SK" dirty="0" smtClean="0"/>
          </a:p>
          <a:p>
            <a:r>
              <a:rPr lang="sk-SK" dirty="0" smtClean="0"/>
              <a:t>Výhrady – obmedzenia racionálnych očakávaní</a:t>
            </a:r>
          </a:p>
          <a:p>
            <a:endParaRPr lang="sk-SK" dirty="0" smtClean="0"/>
          </a:p>
          <a:p>
            <a:r>
              <a:rPr lang="sk-SK" dirty="0" smtClean="0"/>
              <a:t>Racionálne očakávania a </a:t>
            </a:r>
            <a:r>
              <a:rPr lang="sk-SK" dirty="0" err="1" smtClean="0"/>
              <a:t>Phillipsova</a:t>
            </a:r>
            <a:r>
              <a:rPr lang="sk-SK" dirty="0" smtClean="0"/>
              <a:t> krivka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ChangeArrowheads="1"/>
          </p:cNvSpPr>
          <p:nvPr/>
        </p:nvSpPr>
        <p:spPr bwMode="auto">
          <a:xfrm>
            <a:off x="827088" y="0"/>
            <a:ext cx="777240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5000"/>
              </a:lnSpc>
            </a:pPr>
            <a:endParaRPr lang="sk-SK" sz="4400" dirty="0" smtClean="0"/>
          </a:p>
          <a:p>
            <a:pPr algn="ctr">
              <a:lnSpc>
                <a:spcPct val="85000"/>
              </a:lnSpc>
            </a:pPr>
            <a:r>
              <a:rPr lang="sk-SK" sz="4400" dirty="0" smtClean="0"/>
              <a:t>Základná charakteristika prístupu</a:t>
            </a:r>
            <a:endParaRPr lang="sk-SK" sz="4400" b="1" dirty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387075" name="Rectangle 3"/>
          <p:cNvSpPr>
            <a:spLocks noChangeArrowheads="1"/>
          </p:cNvSpPr>
          <p:nvPr/>
        </p:nvSpPr>
        <p:spPr bwMode="auto">
          <a:xfrm>
            <a:off x="990600" y="1981200"/>
            <a:ext cx="5791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/>
            <a:r>
              <a:rPr lang="cs-CZ" sz="2000" b="1" dirty="0" err="1" smtClean="0">
                <a:solidFill>
                  <a:srgbClr val="00CC00"/>
                </a:solidFill>
                <a:latin typeface="Arial" charset="0"/>
                <a:cs typeface="Arial" charset="0"/>
              </a:rPr>
              <a:t>Teória</a:t>
            </a:r>
            <a:r>
              <a:rPr lang="cs-CZ" sz="2000" b="1" dirty="0" smtClean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b="1" dirty="0" err="1">
                <a:solidFill>
                  <a:srgbClr val="00CC00"/>
                </a:solidFill>
                <a:latin typeface="Arial" charset="0"/>
                <a:cs typeface="Arial" charset="0"/>
              </a:rPr>
              <a:t>racionálnych</a:t>
            </a:r>
            <a:r>
              <a:rPr lang="cs-CZ" sz="2000" b="1" dirty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b="1" dirty="0" err="1">
                <a:solidFill>
                  <a:srgbClr val="00CC00"/>
                </a:solidFill>
                <a:latin typeface="Arial" charset="0"/>
                <a:cs typeface="Arial" charset="0"/>
              </a:rPr>
              <a:t>očakávaní</a:t>
            </a:r>
            <a:r>
              <a:rPr lang="cs-CZ" sz="2000" b="1" dirty="0">
                <a:solidFill>
                  <a:srgbClr val="00CC00"/>
                </a:solidFill>
                <a:latin typeface="Arial" charset="0"/>
                <a:cs typeface="Arial" charset="0"/>
              </a:rPr>
              <a:t> (</a:t>
            </a:r>
            <a:r>
              <a:rPr lang="cs-CZ" sz="2000" b="1" dirty="0" err="1">
                <a:solidFill>
                  <a:srgbClr val="00CC00"/>
                </a:solidFill>
                <a:latin typeface="Arial" charset="0"/>
                <a:cs typeface="Arial" charset="0"/>
              </a:rPr>
              <a:t>niekedy</a:t>
            </a:r>
            <a:r>
              <a:rPr lang="cs-CZ" sz="2000" b="1" dirty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b="1" dirty="0" err="1">
                <a:solidFill>
                  <a:srgbClr val="00CC00"/>
                </a:solidFill>
                <a:latin typeface="Arial" charset="0"/>
                <a:cs typeface="Arial" charset="0"/>
              </a:rPr>
              <a:t>sa</a:t>
            </a:r>
            <a:r>
              <a:rPr lang="cs-CZ" sz="2000" b="1" dirty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b="1" dirty="0" err="1">
                <a:solidFill>
                  <a:srgbClr val="00CC00"/>
                </a:solidFill>
                <a:latin typeface="Arial" charset="0"/>
                <a:cs typeface="Arial" charset="0"/>
              </a:rPr>
              <a:t>používa</a:t>
            </a:r>
            <a:r>
              <a:rPr lang="cs-CZ" sz="2000" b="1" dirty="0">
                <a:solidFill>
                  <a:srgbClr val="00CC00"/>
                </a:solidFill>
                <a:latin typeface="Arial" charset="0"/>
                <a:cs typeface="Arial" charset="0"/>
              </a:rPr>
              <a:t> pojem nová klasická </a:t>
            </a:r>
            <a:r>
              <a:rPr lang="cs-CZ" sz="2000" b="1" dirty="0" err="1">
                <a:solidFill>
                  <a:srgbClr val="00CC00"/>
                </a:solidFill>
                <a:latin typeface="Arial" charset="0"/>
                <a:cs typeface="Arial" charset="0"/>
              </a:rPr>
              <a:t>makroekonómia</a:t>
            </a:r>
            <a:r>
              <a:rPr lang="cs-CZ" sz="2000" b="1" dirty="0">
                <a:solidFill>
                  <a:srgbClr val="00CC00"/>
                </a:solidFill>
                <a:latin typeface="Arial" charset="0"/>
                <a:cs typeface="Arial" charset="0"/>
              </a:rPr>
              <a:t>)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 - </a:t>
            </a:r>
            <a:r>
              <a:rPr lang="cs-CZ" sz="2000" dirty="0" err="1">
                <a:solidFill>
                  <a:srgbClr val="00CC00"/>
                </a:solidFill>
                <a:latin typeface="Arial" charset="0"/>
                <a:cs typeface="Arial" charset="0"/>
              </a:rPr>
              <a:t>Rational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-</a:t>
            </a:r>
            <a:r>
              <a:rPr lang="cs-CZ" sz="2000" dirty="0" err="1">
                <a:solidFill>
                  <a:srgbClr val="00CC00"/>
                </a:solidFill>
                <a:latin typeface="Arial" charset="0"/>
                <a:cs typeface="Arial" charset="0"/>
              </a:rPr>
              <a:t>expectations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solidFill>
                  <a:srgbClr val="00CC00"/>
                </a:solidFill>
                <a:latin typeface="Arial" charset="0"/>
                <a:cs typeface="Arial" charset="0"/>
              </a:rPr>
              <a:t>macroeconomics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 (</a:t>
            </a:r>
            <a:r>
              <a:rPr lang="cs-CZ" sz="2000" dirty="0" err="1">
                <a:solidFill>
                  <a:srgbClr val="00CC00"/>
                </a:solidFill>
                <a:latin typeface="Arial" charset="0"/>
                <a:cs typeface="Arial" charset="0"/>
              </a:rPr>
              <a:t>sometimes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solidFill>
                  <a:srgbClr val="00CC00"/>
                </a:solidFill>
                <a:latin typeface="Arial" charset="0"/>
                <a:cs typeface="Arial" charset="0"/>
              </a:rPr>
              <a:t>new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solidFill>
                  <a:srgbClr val="00CC00"/>
                </a:solidFill>
                <a:latin typeface="Arial" charset="0"/>
                <a:cs typeface="Arial" charset="0"/>
              </a:rPr>
              <a:t>classical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solidFill>
                  <a:srgbClr val="00CC00"/>
                </a:solidFill>
                <a:latin typeface="Arial" charset="0"/>
                <a:cs typeface="Arial" charset="0"/>
              </a:rPr>
              <a:t>macroeconomics</a:t>
            </a:r>
            <a: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  <a:t>) </a:t>
            </a:r>
            <a:br>
              <a:rPr lang="cs-CZ" sz="2000" dirty="0">
                <a:solidFill>
                  <a:srgbClr val="00CC00"/>
                </a:solidFill>
                <a:latin typeface="Arial" charset="0"/>
                <a:cs typeface="Arial" charset="0"/>
              </a:rPr>
            </a:br>
            <a:r>
              <a:rPr lang="cs-CZ" sz="2000" dirty="0" smtClean="0">
                <a:solidFill>
                  <a:srgbClr val="00CC00"/>
                </a:solidFill>
                <a:latin typeface="Arial" charset="0"/>
                <a:cs typeface="Arial" charset="0"/>
              </a:rPr>
              <a:t>H</a:t>
            </a:r>
            <a:r>
              <a:rPr lang="cs-CZ" sz="2000" dirty="0" smtClean="0">
                <a:latin typeface="Arial" charset="0"/>
                <a:cs typeface="Arial" charset="0"/>
              </a:rPr>
              <a:t>lavní </a:t>
            </a:r>
            <a:r>
              <a:rPr lang="cs-CZ" sz="2000" dirty="0" err="1" smtClean="0">
                <a:latin typeface="Arial" charset="0"/>
                <a:cs typeface="Arial" charset="0"/>
              </a:rPr>
              <a:t>predstavitelia</a:t>
            </a:r>
            <a:r>
              <a:rPr lang="cs-CZ" sz="2000" dirty="0" smtClean="0">
                <a:latin typeface="Arial" charset="0"/>
                <a:cs typeface="Arial" charset="0"/>
              </a:rPr>
              <a:t> - Robert </a:t>
            </a:r>
            <a:r>
              <a:rPr lang="cs-CZ" sz="2000" dirty="0" err="1">
                <a:latin typeface="Arial" charset="0"/>
                <a:cs typeface="Arial" charset="0"/>
              </a:rPr>
              <a:t>Lucas</a:t>
            </a:r>
            <a:r>
              <a:rPr lang="cs-CZ" sz="2000" dirty="0">
                <a:latin typeface="Arial" charset="0"/>
                <a:cs typeface="Arial" charset="0"/>
              </a:rPr>
              <a:t> a Thomas </a:t>
            </a:r>
            <a:r>
              <a:rPr lang="cs-CZ" sz="2000" dirty="0" err="1">
                <a:latin typeface="Arial" charset="0"/>
                <a:cs typeface="Arial" charset="0"/>
              </a:rPr>
              <a:t>Sargent</a:t>
            </a:r>
            <a:r>
              <a:rPr lang="cs-CZ" sz="2000" dirty="0">
                <a:latin typeface="Arial" charset="0"/>
                <a:cs typeface="Arial" charset="0"/>
              </a:rPr>
              <a:t>. </a:t>
            </a:r>
            <a:r>
              <a:rPr lang="cs-CZ" sz="2000" dirty="0" smtClean="0">
                <a:latin typeface="Arial" charset="0"/>
                <a:cs typeface="Arial" charset="0"/>
              </a:rPr>
              <a:t> </a:t>
            </a:r>
          </a:p>
          <a:p>
            <a:pPr algn="just" eaLnBrk="1" hangingPunct="1"/>
            <a:r>
              <a:rPr lang="cs-CZ" sz="2000" dirty="0" err="1" smtClean="0">
                <a:latin typeface="Arial" charset="0"/>
                <a:cs typeface="Arial" charset="0"/>
              </a:rPr>
              <a:t>Predpoklad</a:t>
            </a:r>
            <a:r>
              <a:rPr lang="cs-CZ" sz="2000" dirty="0" smtClean="0">
                <a:latin typeface="Arial" charset="0"/>
                <a:cs typeface="Arial" charset="0"/>
              </a:rPr>
              <a:t>, </a:t>
            </a:r>
            <a:r>
              <a:rPr lang="cs-CZ" sz="2000" dirty="0">
                <a:latin typeface="Arial" charset="0"/>
                <a:cs typeface="Arial" charset="0"/>
              </a:rPr>
              <a:t>že trhy </a:t>
            </a:r>
            <a:r>
              <a:rPr lang="cs-CZ" sz="2000" dirty="0" err="1">
                <a:latin typeface="Arial" charset="0"/>
                <a:cs typeface="Arial" charset="0"/>
              </a:rPr>
              <a:t>sa</a:t>
            </a:r>
            <a:r>
              <a:rPr lang="cs-CZ" sz="2000" dirty="0"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latin typeface="Arial" charset="0"/>
                <a:cs typeface="Arial" charset="0"/>
              </a:rPr>
              <a:t>rýchlo</a:t>
            </a:r>
            <a:r>
              <a:rPr lang="cs-CZ" sz="2000" dirty="0"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latin typeface="Arial" charset="0"/>
                <a:cs typeface="Arial" charset="0"/>
              </a:rPr>
              <a:t>čistia</a:t>
            </a:r>
            <a:r>
              <a:rPr lang="cs-CZ" sz="2000" dirty="0">
                <a:latin typeface="Arial" charset="0"/>
                <a:cs typeface="Arial" charset="0"/>
              </a:rPr>
              <a:t> a </a:t>
            </a:r>
            <a:r>
              <a:rPr lang="cs-CZ" sz="2000" dirty="0" err="1" smtClean="0">
                <a:latin typeface="Arial" charset="0"/>
                <a:cs typeface="Arial" charset="0"/>
              </a:rPr>
              <a:t>očakávania</a:t>
            </a:r>
            <a:r>
              <a:rPr lang="cs-CZ" sz="2000" dirty="0" smtClean="0">
                <a:latin typeface="Arial" charset="0"/>
                <a:cs typeface="Arial" charset="0"/>
              </a:rPr>
              <a:t> </a:t>
            </a:r>
            <a:r>
              <a:rPr lang="cs-CZ" sz="2000" dirty="0">
                <a:latin typeface="Arial" charset="0"/>
                <a:cs typeface="Arial" charset="0"/>
              </a:rPr>
              <a:t>ekonomických </a:t>
            </a:r>
            <a:r>
              <a:rPr lang="cs-CZ" sz="2000" dirty="0" err="1">
                <a:latin typeface="Arial" charset="0"/>
                <a:cs typeface="Arial" charset="0"/>
              </a:rPr>
              <a:t>subjektov</a:t>
            </a:r>
            <a:r>
              <a:rPr lang="cs-CZ" sz="2000" dirty="0"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latin typeface="Arial" charset="0"/>
                <a:cs typeface="Arial" charset="0"/>
              </a:rPr>
              <a:t>sú</a:t>
            </a:r>
            <a:r>
              <a:rPr lang="cs-CZ" sz="2000" dirty="0"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latin typeface="Arial" charset="0"/>
                <a:cs typeface="Arial" charset="0"/>
              </a:rPr>
              <a:t>racionálne</a:t>
            </a:r>
            <a:r>
              <a:rPr lang="cs-CZ" sz="2000" dirty="0">
                <a:latin typeface="Arial" charset="0"/>
                <a:cs typeface="Arial" charset="0"/>
              </a:rPr>
              <a:t>. </a:t>
            </a:r>
            <a:endParaRPr lang="cs-CZ" sz="2000" dirty="0" smtClean="0">
              <a:latin typeface="Arial" charset="0"/>
              <a:cs typeface="Arial" charset="0"/>
            </a:endParaRPr>
          </a:p>
          <a:p>
            <a:pPr algn="just" eaLnBrk="1" hangingPunct="1"/>
            <a:r>
              <a:rPr lang="cs-CZ" sz="2000" dirty="0" smtClean="0">
                <a:latin typeface="Arial" charset="0"/>
                <a:cs typeface="Arial" charset="0"/>
              </a:rPr>
              <a:t>Za </a:t>
            </a:r>
            <a:r>
              <a:rPr lang="cs-CZ" sz="2000" dirty="0" err="1">
                <a:latin typeface="Arial" charset="0"/>
                <a:cs typeface="Arial" charset="0"/>
              </a:rPr>
              <a:t>týchto</a:t>
            </a:r>
            <a:r>
              <a:rPr lang="cs-CZ" sz="2000" dirty="0">
                <a:latin typeface="Arial" charset="0"/>
                <a:cs typeface="Arial" charset="0"/>
              </a:rPr>
              <a:t> a </a:t>
            </a:r>
            <a:r>
              <a:rPr lang="cs-CZ" sz="2000" dirty="0" err="1">
                <a:latin typeface="Arial" charset="0"/>
                <a:cs typeface="Arial" charset="0"/>
              </a:rPr>
              <a:t>ďalších</a:t>
            </a:r>
            <a:r>
              <a:rPr lang="cs-CZ" sz="2000" dirty="0">
                <a:latin typeface="Arial" charset="0"/>
                <a:cs typeface="Arial" charset="0"/>
              </a:rPr>
              <a:t> </a:t>
            </a:r>
            <a:r>
              <a:rPr lang="cs-CZ" sz="2000" dirty="0" err="1">
                <a:latin typeface="Arial" charset="0"/>
                <a:cs typeface="Arial" charset="0"/>
              </a:rPr>
              <a:t>predpokladov</a:t>
            </a:r>
            <a:r>
              <a:rPr lang="cs-CZ" sz="2000" dirty="0">
                <a:latin typeface="Arial" charset="0"/>
                <a:cs typeface="Arial" charset="0"/>
              </a:rPr>
              <a:t> možno </a:t>
            </a:r>
            <a:r>
              <a:rPr lang="cs-CZ" sz="2000" dirty="0" err="1">
                <a:latin typeface="Arial" charset="0"/>
                <a:cs typeface="Arial" charset="0"/>
              </a:rPr>
              <a:t>dokázať</a:t>
            </a:r>
            <a:r>
              <a:rPr lang="cs-CZ" sz="2000" dirty="0">
                <a:latin typeface="Arial" charset="0"/>
                <a:cs typeface="Arial" charset="0"/>
              </a:rPr>
              <a:t>, že makroekonomická politika, </a:t>
            </a:r>
            <a:r>
              <a:rPr lang="cs-CZ" sz="2000" dirty="0" err="1">
                <a:latin typeface="Arial" charset="0"/>
                <a:cs typeface="Arial" charset="0"/>
              </a:rPr>
              <a:t>ktorú</a:t>
            </a:r>
            <a:r>
              <a:rPr lang="cs-CZ" sz="2000" dirty="0">
                <a:latin typeface="Arial" charset="0"/>
                <a:cs typeface="Arial" charset="0"/>
              </a:rPr>
              <a:t> možno </a:t>
            </a:r>
            <a:r>
              <a:rPr lang="cs-CZ" sz="2000" dirty="0" err="1">
                <a:latin typeface="Arial" charset="0"/>
                <a:cs typeface="Arial" charset="0"/>
              </a:rPr>
              <a:t>predvídať</a:t>
            </a:r>
            <a:r>
              <a:rPr lang="cs-CZ" sz="2000" dirty="0">
                <a:latin typeface="Arial" charset="0"/>
                <a:cs typeface="Arial" charset="0"/>
              </a:rPr>
              <a:t>, nemá vplyv na reálny produkt a </a:t>
            </a:r>
            <a:r>
              <a:rPr lang="cs-CZ" sz="2000" dirty="0" err="1">
                <a:latin typeface="Arial" charset="0"/>
                <a:cs typeface="Arial" charset="0"/>
              </a:rPr>
              <a:t>nezamestnanosť</a:t>
            </a:r>
            <a:r>
              <a:rPr lang="cs-CZ" sz="2000" dirty="0">
                <a:latin typeface="Arial" charset="0"/>
              </a:rPr>
              <a:t>.</a:t>
            </a:r>
            <a:endParaRPr lang="cs-CZ" sz="2000" dirty="0"/>
          </a:p>
        </p:txBody>
      </p:sp>
      <p:pic>
        <p:nvPicPr>
          <p:cNvPr id="387076" name="Picture 4" descr="Robert 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61238" y="1981200"/>
            <a:ext cx="1325562" cy="1725613"/>
          </a:xfrm>
          <a:prstGeom prst="rect">
            <a:avLst/>
          </a:prstGeom>
          <a:noFill/>
        </p:spPr>
      </p:pic>
      <p:pic>
        <p:nvPicPr>
          <p:cNvPr id="387077" name="Picture 5" descr="Thomas J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69175" y="4267200"/>
            <a:ext cx="1317625" cy="1981200"/>
          </a:xfrm>
          <a:prstGeom prst="rect">
            <a:avLst/>
          </a:prstGeom>
          <a:noFill/>
        </p:spPr>
      </p:pic>
      <p:sp>
        <p:nvSpPr>
          <p:cNvPr id="387078" name="Rectangle 6"/>
          <p:cNvSpPr>
            <a:spLocks noChangeArrowheads="1"/>
          </p:cNvSpPr>
          <p:nvPr/>
        </p:nvSpPr>
        <p:spPr bwMode="auto">
          <a:xfrm>
            <a:off x="6646863" y="3733800"/>
            <a:ext cx="2117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cs-CZ" sz="2000" b="1">
                <a:latin typeface="Arial" charset="0"/>
                <a:cs typeface="Arial" charset="0"/>
              </a:rPr>
              <a:t>Robert </a:t>
            </a:r>
            <a:r>
              <a:rPr lang="cs-CZ" sz="2000" b="1">
                <a:latin typeface="Arial" charset="0"/>
              </a:rPr>
              <a:t>E. </a:t>
            </a:r>
            <a:r>
              <a:rPr lang="cs-CZ" sz="2000" b="1">
                <a:latin typeface="Arial" charset="0"/>
                <a:cs typeface="Arial" charset="0"/>
              </a:rPr>
              <a:t>Lucas</a:t>
            </a:r>
            <a:endParaRPr lang="en-US" sz="2000" b="1">
              <a:latin typeface="Arial" charset="0"/>
              <a:cs typeface="Arial" charset="0"/>
            </a:endParaRPr>
          </a:p>
        </p:txBody>
      </p:sp>
      <p:sp>
        <p:nvSpPr>
          <p:cNvPr id="387079" name="Rectangle 7"/>
          <p:cNvSpPr>
            <a:spLocks noChangeArrowheads="1"/>
          </p:cNvSpPr>
          <p:nvPr/>
        </p:nvSpPr>
        <p:spPr bwMode="auto">
          <a:xfrm>
            <a:off x="6324600" y="6232525"/>
            <a:ext cx="2455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cs-CZ" sz="2000" b="1">
                <a:latin typeface="Arial" charset="0"/>
              </a:rPr>
              <a:t>Thomas J. Sargent</a:t>
            </a:r>
            <a:endParaRPr lang="en-US" sz="2000" b="1">
              <a:latin typeface="Arial" charset="0"/>
            </a:endParaRPr>
          </a:p>
        </p:txBody>
      </p:sp>
      <p:sp>
        <p:nvSpPr>
          <p:cNvPr id="387080" name="Text Box 8"/>
          <p:cNvSpPr txBox="1">
            <a:spLocks noChangeArrowheads="1"/>
          </p:cNvSpPr>
          <p:nvPr/>
        </p:nvSpPr>
        <p:spPr bwMode="auto">
          <a:xfrm>
            <a:off x="6086475" y="1341438"/>
            <a:ext cx="2912720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sk-SK" sz="2800" dirty="0" smtClean="0"/>
              <a:t>Od </a:t>
            </a:r>
            <a:r>
              <a:rPr lang="sk-SK" sz="2800" dirty="0"/>
              <a:t>60. rokov 20 St</a:t>
            </a:r>
            <a:r>
              <a:rPr lang="sk-SK" dirty="0"/>
              <a:t>.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707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707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Základná charakteristika prístupu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Ekonomické subjekty nerobia systematické chyby</a:t>
            </a:r>
          </a:p>
          <a:p>
            <a:r>
              <a:rPr lang="sk-SK" dirty="0" smtClean="0"/>
              <a:t>Možné náhodné chyby/omyly, ale hneď po ich odhalení ich ekonomické subjekty zahrnú do svojich rozhodnutí v nasledujúcom období</a:t>
            </a:r>
          </a:p>
          <a:p>
            <a:r>
              <a:rPr lang="sk-SK" dirty="0" smtClean="0"/>
              <a:t>Systematická </a:t>
            </a:r>
            <a:r>
              <a:rPr lang="sk-SK" b="1" dirty="0" smtClean="0"/>
              <a:t>menová politika </a:t>
            </a:r>
            <a:r>
              <a:rPr lang="sk-SK" dirty="0" smtClean="0"/>
              <a:t>nemá vplyv na reálne premenné v krátkom období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Základná charakteristika prístupu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Systematická </a:t>
            </a:r>
            <a:r>
              <a:rPr lang="sk-SK" b="1" dirty="0"/>
              <a:t>fiškálna politika </a:t>
            </a:r>
            <a:r>
              <a:rPr lang="sk-SK" dirty="0"/>
              <a:t>v dlhom období spôsobuje zmeny v miere inflácie </a:t>
            </a:r>
            <a:endParaRPr lang="cs-CZ" dirty="0"/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Nesystematické politické zásahy zvyšujú neistotu a vyvolávajú výkyvy</a:t>
            </a:r>
          </a:p>
          <a:p>
            <a:endParaRPr lang="sk-SK" dirty="0" smtClean="0"/>
          </a:p>
          <a:p>
            <a:r>
              <a:rPr lang="sk-SK" dirty="0" smtClean="0"/>
              <a:t>.......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Výhrady – obmedzenia racionálnych očakávaní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Vyčíslenie očakávaní je zložité</a:t>
            </a:r>
          </a:p>
          <a:p>
            <a:r>
              <a:rPr lang="sk-SK" dirty="0" smtClean="0"/>
              <a:t>Nemusí existovať jediné riešenie</a:t>
            </a:r>
          </a:p>
          <a:p>
            <a:r>
              <a:rPr lang="sk-SK" dirty="0" smtClean="0"/>
              <a:t>Často môže ísť o špekulatívne očakávania (bubliny)</a:t>
            </a:r>
          </a:p>
          <a:p>
            <a:r>
              <a:rPr lang="sk-SK" dirty="0" smtClean="0"/>
              <a:t>Ak sa politika mení, môžu očakávania aj zaostávať – čas na prispôsobenie</a:t>
            </a:r>
          </a:p>
          <a:p>
            <a:r>
              <a:rPr lang="sk-SK" dirty="0" smtClean="0"/>
              <a:t>Nie vždy je racionálne získať všetky informácie</a:t>
            </a:r>
          </a:p>
          <a:p>
            <a:r>
              <a:rPr lang="sk-SK" dirty="0" smtClean="0"/>
              <a:t>......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Racionálne očakávania a </a:t>
            </a:r>
            <a:r>
              <a:rPr lang="sk-SK" dirty="0" err="1" smtClean="0"/>
              <a:t>Phillipsova</a:t>
            </a:r>
            <a:r>
              <a:rPr lang="sk-SK" dirty="0" smtClean="0"/>
              <a:t> krivka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Pôvodný argument M. </a:t>
            </a:r>
            <a:r>
              <a:rPr lang="sk-SK" dirty="0" err="1" smtClean="0"/>
              <a:t>Friedmana</a:t>
            </a:r>
            <a:r>
              <a:rPr lang="sk-SK" dirty="0" smtClean="0"/>
              <a:t> o dlhodobej PC krivke založený na adaptívnych očakávaniach</a:t>
            </a:r>
          </a:p>
          <a:p>
            <a:r>
              <a:rPr lang="sk-SK" dirty="0" smtClean="0"/>
              <a:t>Rast AD vedie k rastu zamestnanosti</a:t>
            </a:r>
          </a:p>
          <a:p>
            <a:r>
              <a:rPr lang="sk-SK" dirty="0" smtClean="0"/>
              <a:t>Podniky najprv neočakávajú rast miezd, ani cien a teda očakávajú rast svojich ziskov</a:t>
            </a:r>
          </a:p>
          <a:p>
            <a:r>
              <a:rPr lang="sk-SK" dirty="0" smtClean="0"/>
              <a:t>Až neskôr sa ich očakávania prispôsobia skutočnej inflácii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Racionálne očakávania a </a:t>
            </a:r>
            <a:r>
              <a:rPr lang="sk-SK" dirty="0" err="1" smtClean="0"/>
              <a:t>Phillipsova</a:t>
            </a:r>
            <a:r>
              <a:rPr lang="sk-SK" dirty="0" smtClean="0"/>
              <a:t> krivka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Tak, ako sa zvyšujú náklady podnikov (vrátane mzdových) ... klesá </a:t>
            </a:r>
            <a:r>
              <a:rPr lang="sk-SK" dirty="0" err="1" smtClean="0"/>
              <a:t>output</a:t>
            </a:r>
            <a:r>
              <a:rPr lang="sk-SK" dirty="0" smtClean="0"/>
              <a:t> a dopyt po práci</a:t>
            </a:r>
          </a:p>
          <a:p>
            <a:endParaRPr lang="sk-SK" dirty="0" smtClean="0"/>
          </a:p>
          <a:p>
            <a:r>
              <a:rPr lang="sk-SK" dirty="0" err="1" smtClean="0"/>
              <a:t>Phillipsova</a:t>
            </a:r>
            <a:r>
              <a:rPr lang="sk-SK" dirty="0" smtClean="0"/>
              <a:t> krivka sa „vracia späť“, ale pri vyššej inflácii a možno predpokladať, že inflácia bude i naďalej rásť </a:t>
            </a:r>
          </a:p>
          <a:p>
            <a:endParaRPr lang="sk-SK" dirty="0"/>
          </a:p>
          <a:p>
            <a:r>
              <a:rPr lang="sk-SK" dirty="0" smtClean="0"/>
              <a:t>graf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3" name="Freeform 3"/>
          <p:cNvSpPr>
            <a:spLocks/>
          </p:cNvSpPr>
          <p:nvPr/>
        </p:nvSpPr>
        <p:spPr bwMode="auto">
          <a:xfrm>
            <a:off x="3421063" y="1960563"/>
            <a:ext cx="3024187" cy="3600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4" y="1088"/>
              </a:cxn>
              <a:cxn ang="0">
                <a:pos x="908" y="1406"/>
              </a:cxn>
            </a:cxnLst>
            <a:rect l="0" t="0" r="r" b="b"/>
            <a:pathLst>
              <a:path w="908" h="1406">
                <a:moveTo>
                  <a:pt x="0" y="0"/>
                </a:moveTo>
                <a:cubicBezTo>
                  <a:pt x="151" y="427"/>
                  <a:pt x="303" y="854"/>
                  <a:pt x="454" y="1088"/>
                </a:cubicBezTo>
                <a:cubicBezTo>
                  <a:pt x="605" y="1322"/>
                  <a:pt x="756" y="1364"/>
                  <a:pt x="908" y="140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24" name="Freeform 4"/>
          <p:cNvSpPr>
            <a:spLocks/>
          </p:cNvSpPr>
          <p:nvPr/>
        </p:nvSpPr>
        <p:spPr bwMode="auto">
          <a:xfrm>
            <a:off x="2916238" y="2536825"/>
            <a:ext cx="3024187" cy="3600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4" y="1088"/>
              </a:cxn>
              <a:cxn ang="0">
                <a:pos x="908" y="1406"/>
              </a:cxn>
            </a:cxnLst>
            <a:rect l="0" t="0" r="r" b="b"/>
            <a:pathLst>
              <a:path w="908" h="1406">
                <a:moveTo>
                  <a:pt x="0" y="0"/>
                </a:moveTo>
                <a:cubicBezTo>
                  <a:pt x="151" y="427"/>
                  <a:pt x="303" y="854"/>
                  <a:pt x="454" y="1088"/>
                </a:cubicBezTo>
                <a:cubicBezTo>
                  <a:pt x="605" y="1322"/>
                  <a:pt x="756" y="1364"/>
                  <a:pt x="908" y="140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25" name="Line 5"/>
          <p:cNvSpPr>
            <a:spLocks noChangeShapeType="1"/>
          </p:cNvSpPr>
          <p:nvPr/>
        </p:nvSpPr>
        <p:spPr bwMode="auto">
          <a:xfrm>
            <a:off x="3348038" y="3544888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26" name="Line 6"/>
          <p:cNvSpPr>
            <a:spLocks noChangeShapeType="1"/>
          </p:cNvSpPr>
          <p:nvPr/>
        </p:nvSpPr>
        <p:spPr bwMode="auto">
          <a:xfrm>
            <a:off x="1487488" y="1476375"/>
            <a:ext cx="0" cy="4811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27" name="Line 7"/>
          <p:cNvSpPr>
            <a:spLocks noChangeShapeType="1"/>
          </p:cNvSpPr>
          <p:nvPr/>
        </p:nvSpPr>
        <p:spPr bwMode="auto">
          <a:xfrm>
            <a:off x="1476375" y="6137275"/>
            <a:ext cx="5883275" cy="28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28" name="Line 8"/>
          <p:cNvSpPr>
            <a:spLocks noChangeShapeType="1"/>
          </p:cNvSpPr>
          <p:nvPr/>
        </p:nvSpPr>
        <p:spPr bwMode="auto">
          <a:xfrm flipH="1" flipV="1">
            <a:off x="3492500" y="3544888"/>
            <a:ext cx="576263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29" name="Text Box 9"/>
          <p:cNvSpPr txBox="1">
            <a:spLocks noChangeArrowheads="1"/>
          </p:cNvSpPr>
          <p:nvPr/>
        </p:nvSpPr>
        <p:spPr bwMode="auto">
          <a:xfrm>
            <a:off x="468313" y="1628775"/>
            <a:ext cx="908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sk-SK" sz="1800">
                <a:latin typeface="Arial" charset="0"/>
              </a:rPr>
              <a:t>Inflácia</a:t>
            </a:r>
          </a:p>
          <a:p>
            <a:pPr algn="ctr" eaLnBrk="1" hangingPunct="1"/>
            <a:r>
              <a:rPr lang="sk-SK" sz="1800">
                <a:latin typeface="Arial" charset="0"/>
              </a:rPr>
              <a:t>(%)</a:t>
            </a:r>
            <a:endParaRPr lang="en-US" sz="1800">
              <a:latin typeface="Arial" charset="0"/>
            </a:endParaRPr>
          </a:p>
        </p:txBody>
      </p:sp>
      <p:sp>
        <p:nvSpPr>
          <p:cNvPr id="286730" name="Freeform 10"/>
          <p:cNvSpPr>
            <a:spLocks/>
          </p:cNvSpPr>
          <p:nvPr/>
        </p:nvSpPr>
        <p:spPr bwMode="auto">
          <a:xfrm>
            <a:off x="2555875" y="3257550"/>
            <a:ext cx="3024188" cy="3600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4" y="1088"/>
              </a:cxn>
              <a:cxn ang="0">
                <a:pos x="908" y="1406"/>
              </a:cxn>
            </a:cxnLst>
            <a:rect l="0" t="0" r="r" b="b"/>
            <a:pathLst>
              <a:path w="908" h="1406">
                <a:moveTo>
                  <a:pt x="0" y="0"/>
                </a:moveTo>
                <a:cubicBezTo>
                  <a:pt x="151" y="427"/>
                  <a:pt x="303" y="854"/>
                  <a:pt x="454" y="1088"/>
                </a:cubicBezTo>
                <a:cubicBezTo>
                  <a:pt x="605" y="1322"/>
                  <a:pt x="756" y="1364"/>
                  <a:pt x="908" y="140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31" name="Line 11"/>
          <p:cNvSpPr>
            <a:spLocks noChangeShapeType="1"/>
          </p:cNvSpPr>
          <p:nvPr/>
        </p:nvSpPr>
        <p:spPr bwMode="auto">
          <a:xfrm>
            <a:off x="1476375" y="4913313"/>
            <a:ext cx="18335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32" name="Line 12"/>
          <p:cNvSpPr>
            <a:spLocks noChangeShapeType="1"/>
          </p:cNvSpPr>
          <p:nvPr/>
        </p:nvSpPr>
        <p:spPr bwMode="auto">
          <a:xfrm>
            <a:off x="4140200" y="3544888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33" name="Text Box 13"/>
          <p:cNvSpPr txBox="1">
            <a:spLocks noChangeArrowheads="1"/>
          </p:cNvSpPr>
          <p:nvPr/>
        </p:nvSpPr>
        <p:spPr bwMode="auto">
          <a:xfrm>
            <a:off x="3132138" y="613727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4</a:t>
            </a:r>
            <a:endParaRPr lang="en-US" sz="1800">
              <a:latin typeface="Arial" charset="0"/>
            </a:endParaRPr>
          </a:p>
        </p:txBody>
      </p:sp>
      <p:sp>
        <p:nvSpPr>
          <p:cNvPr id="286734" name="Text Box 14"/>
          <p:cNvSpPr txBox="1">
            <a:spLocks noChangeArrowheads="1"/>
          </p:cNvSpPr>
          <p:nvPr/>
        </p:nvSpPr>
        <p:spPr bwMode="auto">
          <a:xfrm>
            <a:off x="4356100" y="6092825"/>
            <a:ext cx="865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u</a:t>
            </a:r>
            <a:r>
              <a:rPr lang="en-US" sz="1800">
                <a:latin typeface="Arial" charset="0"/>
              </a:rPr>
              <a:t>*</a:t>
            </a:r>
            <a:r>
              <a:rPr lang="sk-SK" sz="1800">
                <a:latin typeface="Arial" charset="0"/>
              </a:rPr>
              <a:t>=6</a:t>
            </a:r>
            <a:endParaRPr lang="en-US" sz="1800">
              <a:latin typeface="Arial" charset="0"/>
            </a:endParaRPr>
          </a:p>
        </p:txBody>
      </p:sp>
      <p:sp>
        <p:nvSpPr>
          <p:cNvPr id="286735" name="Line 15"/>
          <p:cNvSpPr>
            <a:spLocks noChangeShapeType="1"/>
          </p:cNvSpPr>
          <p:nvPr/>
        </p:nvSpPr>
        <p:spPr bwMode="auto">
          <a:xfrm flipH="1" flipV="1">
            <a:off x="3421063" y="6281738"/>
            <a:ext cx="863600" cy="2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36" name="Text Box 16"/>
          <p:cNvSpPr txBox="1">
            <a:spLocks noChangeArrowheads="1"/>
          </p:cNvSpPr>
          <p:nvPr/>
        </p:nvSpPr>
        <p:spPr bwMode="auto">
          <a:xfrm>
            <a:off x="5653088" y="6137275"/>
            <a:ext cx="2168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sk-SK" sz="1800">
                <a:latin typeface="Arial" charset="0"/>
              </a:rPr>
              <a:t>Nezamestnanosť </a:t>
            </a:r>
          </a:p>
          <a:p>
            <a:pPr algn="ctr" eaLnBrk="1" hangingPunct="1"/>
            <a:r>
              <a:rPr lang="sk-SK" sz="1800">
                <a:latin typeface="Arial" charset="0"/>
              </a:rPr>
              <a:t>(%)</a:t>
            </a:r>
            <a:endParaRPr lang="en-US" sz="1800">
              <a:latin typeface="Arial" charset="0"/>
            </a:endParaRPr>
          </a:p>
        </p:txBody>
      </p:sp>
      <p:sp>
        <p:nvSpPr>
          <p:cNvPr id="286737" name="Text Box 17"/>
          <p:cNvSpPr txBox="1">
            <a:spLocks noChangeArrowheads="1"/>
          </p:cNvSpPr>
          <p:nvPr/>
        </p:nvSpPr>
        <p:spPr bwMode="auto">
          <a:xfrm>
            <a:off x="1620838" y="2897188"/>
            <a:ext cx="135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PC</a:t>
            </a:r>
            <a:r>
              <a:rPr lang="sk-SK" sz="1800" baseline="-25000">
                <a:latin typeface="Arial" charset="0"/>
              </a:rPr>
              <a:t>1</a:t>
            </a:r>
            <a:r>
              <a:rPr lang="sk-SK" sz="1800">
                <a:latin typeface="Arial" charset="0"/>
              </a:rPr>
              <a:t>=(</a:t>
            </a:r>
            <a:r>
              <a:rPr lang="el-GR" sz="1800">
                <a:cs typeface="Times New Roman" pitchFamily="18" charset="0"/>
              </a:rPr>
              <a:t>π</a:t>
            </a:r>
            <a:r>
              <a:rPr lang="sk-SK" sz="1800" baseline="-25000">
                <a:cs typeface="Times New Roman" pitchFamily="18" charset="0"/>
              </a:rPr>
              <a:t>e</a:t>
            </a:r>
            <a:r>
              <a:rPr lang="sk-SK" sz="1800">
                <a:cs typeface="Times New Roman" pitchFamily="18" charset="0"/>
              </a:rPr>
              <a:t>= 0)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86738" name="Oval 18"/>
          <p:cNvSpPr>
            <a:spLocks noChangeArrowheads="1"/>
          </p:cNvSpPr>
          <p:nvPr/>
        </p:nvSpPr>
        <p:spPr bwMode="auto">
          <a:xfrm flipV="1">
            <a:off x="3276600" y="484187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739" name="Line 19"/>
          <p:cNvSpPr>
            <a:spLocks noChangeShapeType="1"/>
          </p:cNvSpPr>
          <p:nvPr/>
        </p:nvSpPr>
        <p:spPr bwMode="auto">
          <a:xfrm>
            <a:off x="1476375" y="34734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40" name="Oval 20"/>
          <p:cNvSpPr>
            <a:spLocks noChangeArrowheads="1"/>
          </p:cNvSpPr>
          <p:nvPr/>
        </p:nvSpPr>
        <p:spPr bwMode="auto">
          <a:xfrm flipV="1">
            <a:off x="3276600" y="340042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741" name="Oval 21"/>
          <p:cNvSpPr>
            <a:spLocks noChangeArrowheads="1"/>
          </p:cNvSpPr>
          <p:nvPr/>
        </p:nvSpPr>
        <p:spPr bwMode="auto">
          <a:xfrm flipV="1">
            <a:off x="4068763" y="340042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742" name="Oval 22"/>
          <p:cNvSpPr>
            <a:spLocks noChangeArrowheads="1"/>
          </p:cNvSpPr>
          <p:nvPr/>
        </p:nvSpPr>
        <p:spPr bwMode="auto">
          <a:xfrm flipV="1">
            <a:off x="4068763" y="484187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743" name="Line 23"/>
          <p:cNvSpPr>
            <a:spLocks noChangeShapeType="1"/>
          </p:cNvSpPr>
          <p:nvPr/>
        </p:nvSpPr>
        <p:spPr bwMode="auto">
          <a:xfrm>
            <a:off x="3563938" y="6353175"/>
            <a:ext cx="647700" cy="28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44" name="Line 24"/>
          <p:cNvSpPr>
            <a:spLocks noChangeShapeType="1"/>
          </p:cNvSpPr>
          <p:nvPr/>
        </p:nvSpPr>
        <p:spPr bwMode="auto">
          <a:xfrm>
            <a:off x="3421063" y="347345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45" name="Line 25"/>
          <p:cNvSpPr>
            <a:spLocks noChangeShapeType="1"/>
          </p:cNvSpPr>
          <p:nvPr/>
        </p:nvSpPr>
        <p:spPr bwMode="auto">
          <a:xfrm>
            <a:off x="3421063" y="49133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46" name="Oval 26"/>
          <p:cNvSpPr>
            <a:spLocks noChangeArrowheads="1"/>
          </p:cNvSpPr>
          <p:nvPr/>
        </p:nvSpPr>
        <p:spPr bwMode="auto">
          <a:xfrm flipV="1">
            <a:off x="4068763" y="6065838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747" name="Text Box 27"/>
          <p:cNvSpPr txBox="1">
            <a:spLocks noChangeArrowheads="1"/>
          </p:cNvSpPr>
          <p:nvPr/>
        </p:nvSpPr>
        <p:spPr bwMode="auto">
          <a:xfrm>
            <a:off x="1908175" y="2176463"/>
            <a:ext cx="135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PC</a:t>
            </a:r>
            <a:r>
              <a:rPr lang="sk-SK" sz="1800" baseline="-25000">
                <a:latin typeface="Arial" charset="0"/>
              </a:rPr>
              <a:t>2</a:t>
            </a:r>
            <a:r>
              <a:rPr lang="sk-SK" sz="1800">
                <a:latin typeface="Arial" charset="0"/>
              </a:rPr>
              <a:t>=(</a:t>
            </a:r>
            <a:r>
              <a:rPr lang="el-GR" sz="1800">
                <a:cs typeface="Times New Roman" pitchFamily="18" charset="0"/>
              </a:rPr>
              <a:t>π</a:t>
            </a:r>
            <a:r>
              <a:rPr lang="sk-SK" sz="1800" baseline="-25000">
                <a:cs typeface="Times New Roman" pitchFamily="18" charset="0"/>
              </a:rPr>
              <a:t>e</a:t>
            </a:r>
            <a:r>
              <a:rPr lang="sk-SK" sz="1800">
                <a:cs typeface="Times New Roman" pitchFamily="18" charset="0"/>
              </a:rPr>
              <a:t>= 3)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86748" name="Text Box 28"/>
          <p:cNvSpPr txBox="1">
            <a:spLocks noChangeArrowheads="1"/>
          </p:cNvSpPr>
          <p:nvPr/>
        </p:nvSpPr>
        <p:spPr bwMode="auto">
          <a:xfrm>
            <a:off x="2484438" y="1528763"/>
            <a:ext cx="135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PC</a:t>
            </a:r>
            <a:r>
              <a:rPr lang="sk-SK" sz="1800" baseline="-25000">
                <a:latin typeface="Arial" charset="0"/>
              </a:rPr>
              <a:t>3</a:t>
            </a:r>
            <a:r>
              <a:rPr lang="sk-SK" sz="1800">
                <a:latin typeface="Arial" charset="0"/>
              </a:rPr>
              <a:t>=(</a:t>
            </a:r>
            <a:r>
              <a:rPr lang="el-GR" sz="1800">
                <a:cs typeface="Times New Roman" pitchFamily="18" charset="0"/>
              </a:rPr>
              <a:t>π</a:t>
            </a:r>
            <a:r>
              <a:rPr lang="sk-SK" sz="1800" baseline="-25000">
                <a:cs typeface="Times New Roman" pitchFamily="18" charset="0"/>
              </a:rPr>
              <a:t>e</a:t>
            </a:r>
            <a:r>
              <a:rPr lang="sk-SK" sz="1800">
                <a:cs typeface="Times New Roman" pitchFamily="18" charset="0"/>
              </a:rPr>
              <a:t>= 7)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86749" name="Text Box 29"/>
          <p:cNvSpPr txBox="1">
            <a:spLocks noChangeArrowheads="1"/>
          </p:cNvSpPr>
          <p:nvPr/>
        </p:nvSpPr>
        <p:spPr bwMode="auto">
          <a:xfrm>
            <a:off x="3348038" y="304165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D</a:t>
            </a:r>
            <a:endParaRPr lang="en-US" sz="1800">
              <a:latin typeface="Arial" charset="0"/>
            </a:endParaRPr>
          </a:p>
        </p:txBody>
      </p:sp>
      <p:sp>
        <p:nvSpPr>
          <p:cNvPr id="286750" name="Text Box 30"/>
          <p:cNvSpPr txBox="1">
            <a:spLocks noChangeArrowheads="1"/>
          </p:cNvSpPr>
          <p:nvPr/>
        </p:nvSpPr>
        <p:spPr bwMode="auto">
          <a:xfrm>
            <a:off x="4213225" y="30416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E</a:t>
            </a:r>
            <a:endParaRPr lang="en-US" sz="1800">
              <a:latin typeface="Arial" charset="0"/>
            </a:endParaRPr>
          </a:p>
        </p:txBody>
      </p:sp>
      <p:sp>
        <p:nvSpPr>
          <p:cNvPr id="286751" name="Text Box 31"/>
          <p:cNvSpPr txBox="1">
            <a:spLocks noChangeArrowheads="1"/>
          </p:cNvSpPr>
          <p:nvPr/>
        </p:nvSpPr>
        <p:spPr bwMode="auto">
          <a:xfrm>
            <a:off x="4140200" y="455295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C</a:t>
            </a:r>
            <a:endParaRPr lang="en-US" sz="1800">
              <a:latin typeface="Arial" charset="0"/>
            </a:endParaRPr>
          </a:p>
        </p:txBody>
      </p:sp>
      <p:sp>
        <p:nvSpPr>
          <p:cNvPr id="286752" name="Line 32"/>
          <p:cNvSpPr>
            <a:spLocks noChangeShapeType="1"/>
          </p:cNvSpPr>
          <p:nvPr/>
        </p:nvSpPr>
        <p:spPr bwMode="auto">
          <a:xfrm flipH="1" flipV="1">
            <a:off x="3492500" y="4984750"/>
            <a:ext cx="57626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53" name="Line 33"/>
          <p:cNvSpPr>
            <a:spLocks noChangeShapeType="1"/>
          </p:cNvSpPr>
          <p:nvPr/>
        </p:nvSpPr>
        <p:spPr bwMode="auto">
          <a:xfrm>
            <a:off x="3708400" y="498475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54" name="Line 34"/>
          <p:cNvSpPr>
            <a:spLocks noChangeShapeType="1"/>
          </p:cNvSpPr>
          <p:nvPr/>
        </p:nvSpPr>
        <p:spPr bwMode="auto">
          <a:xfrm>
            <a:off x="3636963" y="354488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55" name="Text Box 35"/>
          <p:cNvSpPr txBox="1">
            <a:spLocks noChangeArrowheads="1"/>
          </p:cNvSpPr>
          <p:nvPr/>
        </p:nvSpPr>
        <p:spPr bwMode="auto">
          <a:xfrm>
            <a:off x="3348038" y="45529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B</a:t>
            </a:r>
            <a:endParaRPr lang="en-US" sz="1800">
              <a:latin typeface="Arial" charset="0"/>
            </a:endParaRPr>
          </a:p>
        </p:txBody>
      </p:sp>
      <p:sp>
        <p:nvSpPr>
          <p:cNvPr id="286756" name="Text Box 36"/>
          <p:cNvSpPr txBox="1">
            <a:spLocks noChangeArrowheads="1"/>
          </p:cNvSpPr>
          <p:nvPr/>
        </p:nvSpPr>
        <p:spPr bwMode="auto">
          <a:xfrm>
            <a:off x="1187450" y="5992813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0</a:t>
            </a:r>
            <a:endParaRPr lang="en-US" sz="1800">
              <a:latin typeface="Arial" charset="0"/>
            </a:endParaRPr>
          </a:p>
        </p:txBody>
      </p:sp>
      <p:sp>
        <p:nvSpPr>
          <p:cNvPr id="286757" name="Text Box 37"/>
          <p:cNvSpPr txBox="1">
            <a:spLocks noChangeArrowheads="1"/>
          </p:cNvSpPr>
          <p:nvPr/>
        </p:nvSpPr>
        <p:spPr bwMode="auto">
          <a:xfrm>
            <a:off x="1187450" y="3328988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7</a:t>
            </a:r>
            <a:endParaRPr lang="en-US" sz="1800">
              <a:latin typeface="Arial" charset="0"/>
            </a:endParaRPr>
          </a:p>
        </p:txBody>
      </p:sp>
      <p:sp>
        <p:nvSpPr>
          <p:cNvPr id="286758" name="Line 38"/>
          <p:cNvSpPr>
            <a:spLocks noChangeShapeType="1"/>
          </p:cNvSpPr>
          <p:nvPr/>
        </p:nvSpPr>
        <p:spPr bwMode="auto">
          <a:xfrm flipV="1">
            <a:off x="1404938" y="505777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59" name="Line 39"/>
          <p:cNvSpPr>
            <a:spLocks noChangeShapeType="1"/>
          </p:cNvSpPr>
          <p:nvPr/>
        </p:nvSpPr>
        <p:spPr bwMode="auto">
          <a:xfrm flipV="1">
            <a:off x="1404938" y="368935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6760" name="Text Box 40"/>
          <p:cNvSpPr txBox="1">
            <a:spLocks noChangeArrowheads="1"/>
          </p:cNvSpPr>
          <p:nvPr/>
        </p:nvSpPr>
        <p:spPr bwMode="auto">
          <a:xfrm>
            <a:off x="1187450" y="4697413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k-SK" sz="1800">
                <a:latin typeface="Arial" charset="0"/>
              </a:rPr>
              <a:t>3</a:t>
            </a:r>
            <a:endParaRPr lang="en-US" sz="1800">
              <a:latin typeface="Arial" charset="0"/>
            </a:endParaRPr>
          </a:p>
        </p:txBody>
      </p:sp>
      <p:sp>
        <p:nvSpPr>
          <p:cNvPr id="286761" name="Rectangle 4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4000" b="1"/>
              <a:t>Rast inflácie pri adaptívnych inflačných očakávaniach</a:t>
            </a:r>
            <a:r>
              <a:rPr lang="en-US" sz="4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522</Words>
  <Application>Microsoft Office PowerPoint</Application>
  <PresentationFormat>Prezentácia na obrazovke (4:3)</PresentationFormat>
  <Paragraphs>98</Paragraphs>
  <Slides>14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Motiv sady Office</vt:lpstr>
      <vt:lpstr>Racionálne očakávania</vt:lpstr>
      <vt:lpstr>O S N O V A</vt:lpstr>
      <vt:lpstr>Prezentácia programu PowerPoint</vt:lpstr>
      <vt:lpstr> Základná charakteristika prístupu </vt:lpstr>
      <vt:lpstr> Základná charakteristika prístupu </vt:lpstr>
      <vt:lpstr>Výhrady – obmedzenia racionálnych očakávaní</vt:lpstr>
      <vt:lpstr> Racionálne očakávania a Phillipsova krivka </vt:lpstr>
      <vt:lpstr>Racionálne očakávania a Phillipsova krivka</vt:lpstr>
      <vt:lpstr>Rast inflácie pri adaptívnych inflačných očakávaniach </vt:lpstr>
      <vt:lpstr>Prípad racionálnych očakávaní</vt:lpstr>
      <vt:lpstr>Rast inflácie pri racionálnych očakávaniach </vt:lpstr>
      <vt:lpstr>Rovnica PC krivky – racionálne očakávania</vt:lpstr>
      <vt:lpstr>Rovnica PC krivky – racionálne očakávania</vt:lpstr>
      <vt:lpstr>Na diskusiu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Racionálne očakávania</dc:title>
  <dc:creator>xxx</dc:creator>
  <cp:lastModifiedBy>Uramova Maria</cp:lastModifiedBy>
  <cp:revision>12</cp:revision>
  <dcterms:created xsi:type="dcterms:W3CDTF">2012-03-14T19:43:36Z</dcterms:created>
  <dcterms:modified xsi:type="dcterms:W3CDTF">2015-04-10T11:13:48Z</dcterms:modified>
</cp:coreProperties>
</file>