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69DD-9519-428E-B4B2-14CB18AD3951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778-CB64-4F2C-99E0-3FEF041C71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69DD-9519-428E-B4B2-14CB18AD3951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778-CB64-4F2C-99E0-3FEF041C71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69DD-9519-428E-B4B2-14CB18AD3951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778-CB64-4F2C-99E0-3FEF041C71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69DD-9519-428E-B4B2-14CB18AD3951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778-CB64-4F2C-99E0-3FEF041C71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69DD-9519-428E-B4B2-14CB18AD3951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778-CB64-4F2C-99E0-3FEF041C71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69DD-9519-428E-B4B2-14CB18AD3951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778-CB64-4F2C-99E0-3FEF041C71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69DD-9519-428E-B4B2-14CB18AD3951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778-CB64-4F2C-99E0-3FEF041C71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69DD-9519-428E-B4B2-14CB18AD3951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778-CB64-4F2C-99E0-3FEF041C71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69DD-9519-428E-B4B2-14CB18AD3951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778-CB64-4F2C-99E0-3FEF041C71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69DD-9519-428E-B4B2-14CB18AD3951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778-CB64-4F2C-99E0-3FEF041C71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69DD-9519-428E-B4B2-14CB18AD3951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44778-CB64-4F2C-99E0-3FEF041C71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E69DD-9519-428E-B4B2-14CB18AD3951}" type="datetimeFigureOut">
              <a:rPr lang="cs-CZ" smtClean="0"/>
              <a:t>10.4.2015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44778-CB64-4F2C-99E0-3FEF041C71D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Nová </a:t>
            </a:r>
            <a:r>
              <a:rPr lang="sk-SK" dirty="0" err="1" smtClean="0"/>
              <a:t>keynesovská</a:t>
            </a:r>
            <a:r>
              <a:rPr lang="sk-SK" dirty="0" smtClean="0"/>
              <a:t> ekonómia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Rovnováha v poňatí NKE -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Ak je ale Y </a:t>
            </a:r>
            <a:r>
              <a:rPr lang="sk-SK" dirty="0" smtClean="0">
                <a:latin typeface="Arial"/>
                <a:cs typeface="Arial"/>
              </a:rPr>
              <a:t>˃</a:t>
            </a:r>
            <a:r>
              <a:rPr lang="sk-SK" baseline="-25000" dirty="0" smtClean="0">
                <a:latin typeface="Arial"/>
                <a:cs typeface="Arial"/>
              </a:rPr>
              <a:t> </a:t>
            </a:r>
            <a:r>
              <a:rPr lang="sk-SK" dirty="0" smtClean="0"/>
              <a:t>  Y </a:t>
            </a:r>
            <a:r>
              <a:rPr lang="sk-SK" baseline="-25000" dirty="0" smtClean="0"/>
              <a:t>e  </a:t>
            </a:r>
            <a:r>
              <a:rPr lang="sk-SK" dirty="0" smtClean="0"/>
              <a:t> inflácia bude rásť .... reálne mzdy budú klesať .... v nasledujúcom období sa však „nastavia“ mzdy vyššie .... a inflácia bude rásť</a:t>
            </a:r>
          </a:p>
          <a:p>
            <a:endParaRPr lang="sk-SK" baseline="-25000" dirty="0"/>
          </a:p>
          <a:p>
            <a:r>
              <a:rPr lang="sk-SK" dirty="0" smtClean="0"/>
              <a:t>V dlhom období však  </a:t>
            </a:r>
            <a:r>
              <a:rPr lang="sk-SK" b="1" dirty="0" smtClean="0"/>
              <a:t>π=  π </a:t>
            </a:r>
            <a:r>
              <a:rPr lang="sk-SK" b="1" baseline="-25000" dirty="0" smtClean="0"/>
              <a:t>-1</a:t>
            </a:r>
            <a:r>
              <a:rPr lang="sk-SK" b="1" dirty="0" smtClean="0"/>
              <a:t> </a:t>
            </a:r>
          </a:p>
          <a:p>
            <a:r>
              <a:rPr lang="sk-SK" b="1" dirty="0" smtClean="0"/>
              <a:t>Graf – krátkodobé a dlhodobé PC krivky – cenovo-mzdová špirála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Pravidlo menovej politiky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Určenie vzťahu inflácia – produkt alebo možnosti CB v oblasti zníženia inflácie </a:t>
            </a:r>
          </a:p>
          <a:p>
            <a:endParaRPr lang="sk-SK" dirty="0"/>
          </a:p>
          <a:p>
            <a:r>
              <a:rPr lang="sk-SK" dirty="0" smtClean="0"/>
              <a:t>Cenou zníženia inflácie je dočasný pokles produktu</a:t>
            </a:r>
          </a:p>
          <a:p>
            <a:endParaRPr lang="sk-SK" dirty="0"/>
          </a:p>
          <a:p>
            <a:r>
              <a:rPr lang="sk-SK" dirty="0" smtClean="0"/>
              <a:t>Dve cesty – možnosti: </a:t>
            </a:r>
            <a:r>
              <a:rPr lang="sk-SK" dirty="0" err="1" smtClean="0"/>
              <a:t>gradualisticky</a:t>
            </a:r>
            <a:r>
              <a:rPr lang="sk-SK" dirty="0" smtClean="0"/>
              <a:t> alebo šokovo/razantne  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Pravidlo menovej politiky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b="1" dirty="0" smtClean="0"/>
              <a:t>Monetárne pravidlo </a:t>
            </a:r>
            <a:r>
              <a:rPr lang="sk-SK" dirty="0" smtClean="0"/>
              <a:t>zahŕňa:</a:t>
            </a:r>
          </a:p>
          <a:p>
            <a:pPr>
              <a:buNone/>
            </a:pPr>
            <a:r>
              <a:rPr lang="sk-SK" dirty="0"/>
              <a:t> </a:t>
            </a:r>
            <a:r>
              <a:rPr lang="sk-SK" dirty="0" smtClean="0"/>
              <a:t>    a) preferencie tvorcov politiky (ak CB razantne zníži infláciu, má silnejší odpor k nej)</a:t>
            </a:r>
          </a:p>
          <a:p>
            <a:pPr>
              <a:buNone/>
            </a:pPr>
            <a:r>
              <a:rPr lang="sk-SK" dirty="0"/>
              <a:t> </a:t>
            </a:r>
            <a:r>
              <a:rPr lang="sk-SK" dirty="0" smtClean="0"/>
              <a:t>     b) ciele vzájomného vzťahu medzi infláciou a produktom</a:t>
            </a:r>
          </a:p>
          <a:p>
            <a:pPr>
              <a:buNone/>
            </a:pPr>
            <a:endParaRPr lang="sk-SK" dirty="0"/>
          </a:p>
          <a:p>
            <a:pPr>
              <a:buNone/>
            </a:pPr>
            <a:r>
              <a:rPr lang="sk-SK" dirty="0" smtClean="0"/>
              <a:t>                          </a:t>
            </a:r>
            <a:r>
              <a:rPr lang="sk-SK" b="1" dirty="0" smtClean="0"/>
              <a:t>Y – </a:t>
            </a:r>
            <a:r>
              <a:rPr lang="sk-SK" b="1" dirty="0" err="1" smtClean="0"/>
              <a:t>Y</a:t>
            </a:r>
            <a:r>
              <a:rPr lang="sk-SK" b="1" baseline="-25000" dirty="0" err="1" smtClean="0"/>
              <a:t>e</a:t>
            </a:r>
            <a:r>
              <a:rPr lang="sk-SK" b="1" dirty="0" smtClean="0"/>
              <a:t> = -b (</a:t>
            </a:r>
            <a:r>
              <a:rPr lang="el-GR" b="1" dirty="0" smtClean="0"/>
              <a:t>π</a:t>
            </a:r>
            <a:r>
              <a:rPr lang="sk-SK" b="1" dirty="0" smtClean="0"/>
              <a:t> – </a:t>
            </a:r>
            <a:r>
              <a:rPr lang="el-GR" b="1" dirty="0" smtClean="0"/>
              <a:t>π</a:t>
            </a:r>
            <a:r>
              <a:rPr lang="sk-SK" b="1" baseline="-25000" dirty="0" smtClean="0"/>
              <a:t>t</a:t>
            </a:r>
            <a:r>
              <a:rPr lang="sk-SK" b="1" dirty="0" smtClean="0"/>
              <a:t>)</a:t>
            </a:r>
          </a:p>
          <a:p>
            <a:r>
              <a:rPr lang="sk-SK" dirty="0" smtClean="0"/>
              <a:t>Vzťah medzi produktom a infláciou – </a:t>
            </a:r>
            <a:r>
              <a:rPr lang="el-GR" dirty="0" smtClean="0"/>
              <a:t>π</a:t>
            </a:r>
            <a:r>
              <a:rPr lang="sk-SK" baseline="-25000" dirty="0" smtClean="0"/>
              <a:t>t </a:t>
            </a:r>
            <a:r>
              <a:rPr lang="sk-SK" dirty="0" smtClean="0"/>
              <a:t>cieľová inflácia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 S N O V 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 smtClean="0"/>
              <a:t>Vznik NKE</a:t>
            </a:r>
          </a:p>
          <a:p>
            <a:r>
              <a:rPr lang="sk-SK" dirty="0" smtClean="0"/>
              <a:t>Rovnováha v poňatí NKE - model</a:t>
            </a:r>
          </a:p>
          <a:p>
            <a:r>
              <a:rPr lang="sk-SK" dirty="0" smtClean="0"/>
              <a:t>Pravidlo menovej politiky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Vznik novej </a:t>
            </a:r>
            <a:r>
              <a:rPr lang="sk-SK" dirty="0" err="1" smtClean="0"/>
              <a:t>keynesovskej</a:t>
            </a:r>
            <a:r>
              <a:rPr lang="sk-SK" dirty="0" smtClean="0"/>
              <a:t> ekonómie</a:t>
            </a:r>
            <a:br>
              <a:rPr lang="sk-SK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 priebehu 8O-tych rokov 20. storočia</a:t>
            </a:r>
          </a:p>
          <a:p>
            <a:r>
              <a:rPr lang="sk-SK" dirty="0" smtClean="0"/>
              <a:t>Viacero koncepcií so spoločným znakom – snaha vysvetliť nepružnosť cien a miezd a vytvoriť tak mikroekonomické základy pre </a:t>
            </a:r>
            <a:r>
              <a:rPr lang="sk-SK" dirty="0" err="1" smtClean="0"/>
              <a:t>keynesovskú</a:t>
            </a:r>
            <a:r>
              <a:rPr lang="sk-SK" dirty="0" smtClean="0"/>
              <a:t> ekonómiu</a:t>
            </a:r>
          </a:p>
          <a:p>
            <a:r>
              <a:rPr lang="sk-SK" dirty="0" smtClean="0"/>
              <a:t>Podľa S. Fischera – NKE akceptuje prínos </a:t>
            </a:r>
            <a:r>
              <a:rPr lang="sk-SK" dirty="0" err="1" smtClean="0"/>
              <a:t>monetarizmu</a:t>
            </a:r>
            <a:r>
              <a:rPr lang="sk-SK" dirty="0" smtClean="0"/>
              <a:t> a novej klasickej MAE</a:t>
            </a:r>
          </a:p>
          <a:p>
            <a:r>
              <a:rPr lang="sk-SK" dirty="0" smtClean="0"/>
              <a:t>Obsahuje 4 kľúčové body 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Vznik novej </a:t>
            </a:r>
            <a:r>
              <a:rPr lang="sk-SK" dirty="0" err="1" smtClean="0"/>
              <a:t>keynesovskej</a:t>
            </a:r>
            <a:r>
              <a:rPr lang="sk-SK" dirty="0" smtClean="0"/>
              <a:t> ekonómie</a:t>
            </a:r>
            <a:br>
              <a:rPr lang="sk-SK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 smtClean="0"/>
              <a:t>Vertikálnu PC krivku v dlhom období a prirodzenú mieru nezamestnanosti</a:t>
            </a:r>
          </a:p>
          <a:p>
            <a:r>
              <a:rPr lang="sk-SK" dirty="0" smtClean="0"/>
              <a:t>Klesajúcu PC krivku v krátkom období vzhľadom k nepružnosti cien a miezd</a:t>
            </a:r>
          </a:p>
          <a:p>
            <a:r>
              <a:rPr lang="sk-SK" dirty="0" smtClean="0"/>
              <a:t>Neistotu ohľadne štruktúry ekonomiky</a:t>
            </a:r>
          </a:p>
          <a:p>
            <a:r>
              <a:rPr lang="sk-SK" dirty="0" smtClean="0"/>
              <a:t>Existenciu dôvodov pre štátne zásahy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Vznik novej </a:t>
            </a:r>
            <a:r>
              <a:rPr lang="sk-SK" dirty="0" err="1" smtClean="0"/>
              <a:t>keynesovskej</a:t>
            </a:r>
            <a:r>
              <a:rPr lang="sk-SK" dirty="0" smtClean="0"/>
              <a:t> ekonómie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NKE založená na teórii racionálnych očakávaní a reálnom ekonomickom cykle</a:t>
            </a:r>
          </a:p>
          <a:p>
            <a:r>
              <a:rPr lang="sk-SK" dirty="0" smtClean="0"/>
              <a:t>Model založený striktne na úlohe CB a MP pri udržiavaní ekonomiky na Y* alebo pri dosahovaní návratu reálneho Y k Y*</a:t>
            </a:r>
          </a:p>
          <a:p>
            <a:r>
              <a:rPr lang="sk-SK" dirty="0" smtClean="0"/>
              <a:t>Viac-menej proti FP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Rovnováha v poňatí NKE -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0006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b="1" dirty="0" smtClean="0"/>
              <a:t>Východisko pre dosiahnutie rovnováhy:</a:t>
            </a:r>
          </a:p>
          <a:p>
            <a:r>
              <a:rPr lang="sk-SK" dirty="0" smtClean="0"/>
              <a:t>PC krivka má v dlhom období vertikálny tvar, čiže medzi infláciou a produktom neexistuje dlhodobo substitučný vzťah</a:t>
            </a:r>
          </a:p>
          <a:p>
            <a:r>
              <a:rPr lang="sk-SK" dirty="0" smtClean="0"/>
              <a:t>Cieľ CB = udržanie nízkej miery inflácie</a:t>
            </a:r>
          </a:p>
          <a:p>
            <a:pPr>
              <a:buNone/>
            </a:pPr>
            <a:r>
              <a:rPr lang="sk-SK" b="1" dirty="0" smtClean="0"/>
              <a:t>Model s 3 rovnicami:</a:t>
            </a:r>
          </a:p>
          <a:p>
            <a:r>
              <a:rPr lang="sk-SK" dirty="0" smtClean="0"/>
              <a:t>Krivka a rovnica IS (i, Y)</a:t>
            </a:r>
          </a:p>
          <a:p>
            <a:r>
              <a:rPr lang="sk-SK" dirty="0" smtClean="0"/>
              <a:t>PC krivka a rovnica (inflácia a Y – zamestnanosť)</a:t>
            </a:r>
          </a:p>
          <a:p>
            <a:r>
              <a:rPr lang="sk-SK" dirty="0" smtClean="0"/>
              <a:t>Pravidlo menovej politiky – vládou/CB určený vzťah medzi infláciou a Y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Rovnováha v poňatí NKE -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b="1" dirty="0" smtClean="0"/>
              <a:t>Rovnica IS</a:t>
            </a:r>
          </a:p>
          <a:p>
            <a:pPr>
              <a:buNone/>
            </a:pPr>
            <a:r>
              <a:rPr lang="sk-SK" b="1" dirty="0" smtClean="0"/>
              <a:t>     Y – </a:t>
            </a:r>
            <a:r>
              <a:rPr lang="sk-SK" b="1" dirty="0" err="1" smtClean="0"/>
              <a:t>Y</a:t>
            </a:r>
            <a:r>
              <a:rPr lang="sk-SK" b="1" baseline="-25000" dirty="0" err="1" smtClean="0"/>
              <a:t>e</a:t>
            </a:r>
            <a:r>
              <a:rPr lang="sk-SK" b="1" dirty="0" smtClean="0"/>
              <a:t> = - a(i – </a:t>
            </a:r>
            <a:r>
              <a:rPr lang="sk-SK" b="1" dirty="0" err="1" smtClean="0"/>
              <a:t>i</a:t>
            </a:r>
            <a:r>
              <a:rPr lang="sk-SK" b="1" baseline="-25000" dirty="0" err="1" smtClean="0"/>
              <a:t>s</a:t>
            </a:r>
            <a:r>
              <a:rPr lang="sk-SK" b="1" dirty="0" smtClean="0"/>
              <a:t>)</a:t>
            </a:r>
            <a:endParaRPr lang="sk-SK" b="1" dirty="0"/>
          </a:p>
          <a:p>
            <a:pPr>
              <a:buNone/>
            </a:pPr>
            <a:endParaRPr lang="sk-SK" b="1" dirty="0" smtClean="0"/>
          </a:p>
          <a:p>
            <a:pPr>
              <a:buNone/>
            </a:pPr>
            <a:r>
              <a:rPr lang="sk-SK" b="1" dirty="0" smtClean="0"/>
              <a:t> Y – </a:t>
            </a:r>
            <a:r>
              <a:rPr lang="sk-SK" b="1" dirty="0" err="1" smtClean="0"/>
              <a:t>Y</a:t>
            </a:r>
            <a:r>
              <a:rPr lang="sk-SK" b="1" baseline="-25000" dirty="0" err="1" smtClean="0"/>
              <a:t>e</a:t>
            </a:r>
            <a:r>
              <a:rPr lang="sk-SK" b="1" baseline="-25000" dirty="0" smtClean="0"/>
              <a:t> </a:t>
            </a:r>
            <a:r>
              <a:rPr lang="sk-SK" b="1" dirty="0" smtClean="0"/>
              <a:t> medzera v </a:t>
            </a:r>
            <a:r>
              <a:rPr lang="sk-SK" b="1" dirty="0" err="1" smtClean="0"/>
              <a:t>outpute</a:t>
            </a:r>
            <a:r>
              <a:rPr lang="sk-SK" b="1" dirty="0" smtClean="0"/>
              <a:t> je v nepriamej úmere k medzere/odchýlke medzi reálnou a rovnovážnou úrokovou mierou (i), ktorá vedie k </a:t>
            </a:r>
            <a:r>
              <a:rPr lang="sk-SK" b="1" dirty="0" err="1" smtClean="0"/>
              <a:t>Y</a:t>
            </a:r>
            <a:r>
              <a:rPr lang="sk-SK" b="1" baseline="-25000" dirty="0" err="1" smtClean="0"/>
              <a:t>e</a:t>
            </a:r>
            <a:r>
              <a:rPr lang="sk-SK" b="1" baseline="-25000" dirty="0" smtClean="0"/>
              <a:t> </a:t>
            </a:r>
            <a:endParaRPr lang="cs-CZ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Rovnováha v poňatí NKE -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20" y="1643050"/>
            <a:ext cx="8229600" cy="4525963"/>
          </a:xfrm>
        </p:spPr>
        <p:txBody>
          <a:bodyPr/>
          <a:lstStyle/>
          <a:p>
            <a:r>
              <a:rPr lang="sk-SK" dirty="0" smtClean="0"/>
              <a:t>PC krivka je rozšírená o zotrvačnosť</a:t>
            </a:r>
          </a:p>
          <a:p>
            <a:r>
              <a:rPr lang="sk-SK" dirty="0" smtClean="0"/>
              <a:t>Sústava rovníc a PC kriviek pre krátke obdobie (každá PC krivka - pre úroveň inflácie predchádzajúceho obdobia)</a:t>
            </a:r>
          </a:p>
          <a:p>
            <a:pPr>
              <a:buNone/>
            </a:pPr>
            <a:r>
              <a:rPr lang="sk-SK" dirty="0" smtClean="0"/>
              <a:t>   </a:t>
            </a:r>
          </a:p>
          <a:p>
            <a:pPr>
              <a:buNone/>
            </a:pPr>
            <a:r>
              <a:rPr lang="sk-SK" b="1" dirty="0" smtClean="0"/>
              <a:t>                π=  π </a:t>
            </a:r>
            <a:r>
              <a:rPr lang="sk-SK" b="1" baseline="-25000" dirty="0" smtClean="0"/>
              <a:t>-1</a:t>
            </a:r>
            <a:r>
              <a:rPr lang="sk-SK" b="1" dirty="0" smtClean="0"/>
              <a:t> + </a:t>
            </a:r>
            <a:r>
              <a:rPr lang="el-GR" b="1" dirty="0" smtClean="0">
                <a:latin typeface="Arial"/>
                <a:cs typeface="Arial"/>
              </a:rPr>
              <a:t>α</a:t>
            </a:r>
            <a:r>
              <a:rPr lang="sk-SK" b="1" dirty="0" smtClean="0">
                <a:latin typeface="Arial"/>
                <a:cs typeface="Arial"/>
              </a:rPr>
              <a:t> (Y – </a:t>
            </a:r>
            <a:r>
              <a:rPr lang="sk-SK" b="1" dirty="0" err="1" smtClean="0">
                <a:latin typeface="Arial"/>
                <a:cs typeface="Arial"/>
              </a:rPr>
              <a:t>Y</a:t>
            </a:r>
            <a:r>
              <a:rPr lang="sk-SK" b="1" baseline="-25000" dirty="0" err="1" smtClean="0">
                <a:latin typeface="Arial"/>
                <a:cs typeface="Arial"/>
              </a:rPr>
              <a:t>e</a:t>
            </a:r>
            <a:r>
              <a:rPr lang="sk-SK" b="1" dirty="0" smtClean="0">
                <a:latin typeface="Arial"/>
                <a:cs typeface="Arial"/>
              </a:rPr>
              <a:t>)</a:t>
            </a:r>
          </a:p>
          <a:p>
            <a:pPr>
              <a:buNone/>
            </a:pPr>
            <a:endParaRPr lang="sk-SK" dirty="0">
              <a:latin typeface="Arial"/>
              <a:cs typeface="Arial"/>
            </a:endParaRPr>
          </a:p>
          <a:p>
            <a:pPr>
              <a:buNone/>
            </a:pPr>
            <a:r>
              <a:rPr lang="sk-SK" dirty="0" smtClean="0"/>
              <a:t>π </a:t>
            </a:r>
            <a:r>
              <a:rPr lang="sk-SK" baseline="-25000" dirty="0" smtClean="0"/>
              <a:t>-1  </a:t>
            </a:r>
            <a:r>
              <a:rPr lang="sk-SK" dirty="0" smtClean="0"/>
              <a:t>úroveň inflácie v predchádzajúcom období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Rovnováha v poňatí NKE -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Reálna inflácia závisí od π </a:t>
            </a:r>
            <a:r>
              <a:rPr lang="sk-SK" baseline="-25000" dirty="0" smtClean="0"/>
              <a:t>-1 </a:t>
            </a:r>
            <a:r>
              <a:rPr lang="sk-SK" dirty="0" smtClean="0"/>
              <a:t> a od medzery produktu</a:t>
            </a:r>
          </a:p>
          <a:p>
            <a:r>
              <a:rPr lang="sk-SK" dirty="0" smtClean="0"/>
              <a:t>Existuje zotrvačnosť v stanovovaní miezd a inflácia v minulom období ovplyvňuje výšku  miezd v súčasnom období</a:t>
            </a:r>
          </a:p>
          <a:p>
            <a:r>
              <a:rPr lang="sk-SK" dirty="0" smtClean="0"/>
              <a:t>Ak neexistuje medzera produktu, reálna inflácia sa rovná inflácii v predchádzajúcom období  </a:t>
            </a:r>
            <a:r>
              <a:rPr lang="sk-SK" b="1" dirty="0" smtClean="0"/>
              <a:t> π=  π </a:t>
            </a:r>
            <a:r>
              <a:rPr lang="sk-SK" b="1" baseline="-25000" dirty="0" smtClean="0"/>
              <a:t>-1</a:t>
            </a:r>
            <a:r>
              <a:rPr lang="sk-SK" b="1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494</Words>
  <Application>Microsoft Office PowerPoint</Application>
  <PresentationFormat>Prezentácia na obrazovke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Motiv sady Office</vt:lpstr>
      <vt:lpstr>Nová keynesovská ekonómia</vt:lpstr>
      <vt:lpstr>O S N O V A</vt:lpstr>
      <vt:lpstr> Vznik novej keynesovskej ekonómie </vt:lpstr>
      <vt:lpstr> Vznik novej keynesovskej ekonómie </vt:lpstr>
      <vt:lpstr>Vznik novej keynesovskej ekonómie</vt:lpstr>
      <vt:lpstr>Rovnováha v poňatí NKE - model</vt:lpstr>
      <vt:lpstr>Rovnováha v poňatí NKE - model</vt:lpstr>
      <vt:lpstr>Rovnováha v poňatí NKE - model</vt:lpstr>
      <vt:lpstr>Rovnováha v poňatí NKE - model</vt:lpstr>
      <vt:lpstr>Rovnováha v poňatí NKE - model</vt:lpstr>
      <vt:lpstr> Pravidlo menovej politiky </vt:lpstr>
      <vt:lpstr> Pravidlo menovej politiky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xxx</dc:creator>
  <cp:lastModifiedBy>Uramova Maria</cp:lastModifiedBy>
  <cp:revision>10</cp:revision>
  <dcterms:created xsi:type="dcterms:W3CDTF">2012-03-14T20:47:50Z</dcterms:created>
  <dcterms:modified xsi:type="dcterms:W3CDTF">2015-04-10T11:16:42Z</dcterms:modified>
</cp:coreProperties>
</file>