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FC97-D0E3-4E1F-BEE1-7744851193F7}" type="datetimeFigureOut">
              <a:rPr lang="cs-CZ" smtClean="0"/>
              <a:pPr/>
              <a:t>19.3.2015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7D9E-CC65-44C2-B416-2CDE04346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Rovnovážna miera nezamestnanosti </a:t>
            </a:r>
            <a:endParaRPr lang="cs-CZ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Politiky znižovania rovnovážnej – prirodzenej nezamestnanosti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Prestavba sociálneho systému a odstránenie „pasce chudoby“</a:t>
            </a:r>
          </a:p>
          <a:p>
            <a:r>
              <a:rPr lang="sk-SK" dirty="0" smtClean="0"/>
              <a:t>Sústredenie zdrojov na riešenie dlhodobej nezamestnanosti</a:t>
            </a:r>
          </a:p>
          <a:p>
            <a:r>
              <a:rPr lang="sk-SK" dirty="0" smtClean="0"/>
              <a:t>Zvýšenie vládnych výdavkov na tvorbu </a:t>
            </a:r>
            <a:r>
              <a:rPr lang="sk-SK" smtClean="0"/>
              <a:t>nových miest (aj krátkodobých) </a:t>
            </a:r>
            <a:r>
              <a:rPr lang="sk-SK" dirty="0" smtClean="0"/>
              <a:t>pre tých, ktorí sa snažia nájsť prácu</a:t>
            </a:r>
          </a:p>
          <a:p>
            <a:r>
              <a:rPr lang="sk-SK" dirty="0" smtClean="0"/>
              <a:t>Zmena systému vyjednávania tak, aby bolo zrejmé, že rast miezd spôsobuje pokles zamestnanosti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 S N O V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Trh práce – dobrovoľná a nedobrovoľná nezamestnanosť</a:t>
            </a:r>
          </a:p>
          <a:p>
            <a:r>
              <a:rPr lang="sk-SK" dirty="0" smtClean="0"/>
              <a:t>Krivka mzdovej ponuky – mzdová krivka</a:t>
            </a:r>
          </a:p>
          <a:p>
            <a:r>
              <a:rPr lang="sk-SK" dirty="0" smtClean="0"/>
              <a:t>Strnulosť miezd</a:t>
            </a:r>
          </a:p>
          <a:p>
            <a:r>
              <a:rPr lang="sk-SK" dirty="0" smtClean="0"/>
              <a:t>Rovnovážna nezamestnanosť</a:t>
            </a:r>
          </a:p>
          <a:p>
            <a:r>
              <a:rPr lang="sk-SK" dirty="0" smtClean="0"/>
              <a:t>Politiky znižovania rovnovážnej – prirodzenej nezamestnanosti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Trh práce – dobrovoľná a nedobrovoľná nezamestnanosť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Trh práce – kľúčový (hľadisko vstupov), ale aj ovplyvňovania výstupu</a:t>
            </a:r>
          </a:p>
          <a:p>
            <a:r>
              <a:rPr lang="sk-SK" dirty="0" smtClean="0"/>
              <a:t>Zložitosť trhu práce (jeho charakteristiky) + vzťah k trhu tovarov a služieb</a:t>
            </a:r>
          </a:p>
          <a:p>
            <a:r>
              <a:rPr lang="sk-SK" dirty="0" smtClean="0"/>
              <a:t>Klasický model trhu práce – rovnovážna mzda a dobrovoľná nezamestnanosť .... graf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Dobrovoľná nezamestnanosť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Dôvody:</a:t>
            </a:r>
          </a:p>
          <a:p>
            <a:r>
              <a:rPr lang="sk-SK" dirty="0" smtClean="0"/>
              <a:t>Reálne mzdy nízke – nepriťahujú</a:t>
            </a:r>
          </a:p>
          <a:p>
            <a:r>
              <a:rPr lang="sk-SK" dirty="0" smtClean="0"/>
              <a:t>Ochota pracovať len na čiastočný úväzok</a:t>
            </a:r>
          </a:p>
          <a:p>
            <a:r>
              <a:rPr lang="sk-SK" dirty="0" smtClean="0"/>
              <a:t>Nechcú/nemusia pracovať vôbec ....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Dobrovoľná U ↑, ak ↓ stupeň zručností alebo ak ↑ miera zdanenia 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Nedobrovoľná nezamestnanosť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Ľudia chcú pracovať, ale pri súčasnej úrovni miezd nenachádzajú prácu</a:t>
            </a:r>
          </a:p>
          <a:p>
            <a:endParaRPr lang="sk-SK" dirty="0"/>
          </a:p>
          <a:p>
            <a:pPr>
              <a:buNone/>
            </a:pPr>
            <a:r>
              <a:rPr lang="sk-SK" dirty="0" smtClean="0"/>
              <a:t>Príčiny:</a:t>
            </a:r>
          </a:p>
          <a:p>
            <a:r>
              <a:rPr lang="sk-SK" dirty="0" smtClean="0"/>
              <a:t>nepružnosť reálnych miezd</a:t>
            </a:r>
          </a:p>
          <a:p>
            <a:r>
              <a:rPr lang="sk-SK" dirty="0" smtClean="0"/>
              <a:t>odbory a ich tlak na rast miezd</a:t>
            </a:r>
          </a:p>
          <a:p>
            <a:r>
              <a:rPr lang="sk-SK" dirty="0" smtClean="0"/>
              <a:t>Iné (sociálny systém, minimálna mzda ....)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Krivka mzdovej ponuky – mzdová krivka</a:t>
            </a:r>
            <a:br>
              <a:rPr lang="sk-SK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Východisko – klasický trh práce .... graf</a:t>
            </a:r>
          </a:p>
          <a:p>
            <a:r>
              <a:rPr lang="sk-SK" dirty="0" smtClean="0"/>
              <a:t>Vplyv odborov na rast miezd – posun krivky ponuky práce dovnútra </a:t>
            </a:r>
            <a:r>
              <a:rPr lang="sk-SK" dirty="0" smtClean="0"/>
              <a:t>(vľavo nahor) a </a:t>
            </a:r>
            <a:r>
              <a:rPr lang="sk-SK" dirty="0" smtClean="0"/>
              <a:t>„vznik“ nedobrovoľnej nezamestnanosti .... graf</a:t>
            </a:r>
          </a:p>
          <a:p>
            <a:r>
              <a:rPr lang="sk-SK" dirty="0" smtClean="0"/>
              <a:t>Vplyv </a:t>
            </a:r>
            <a:r>
              <a:rPr lang="sk-SK" dirty="0" smtClean="0"/>
              <a:t>odborov na rast miezd aj v čase recesie – pri </a:t>
            </a:r>
            <a:r>
              <a:rPr lang="sk-SK" dirty="0" smtClean="0"/>
              <a:t>poklese </a:t>
            </a:r>
            <a:r>
              <a:rPr lang="sk-SK" dirty="0" err="1" smtClean="0"/>
              <a:t>outputu</a:t>
            </a:r>
            <a:r>
              <a:rPr lang="sk-SK" dirty="0" smtClean="0"/>
              <a:t>, dopytu po práci a poklese miezd </a:t>
            </a:r>
            <a:r>
              <a:rPr lang="sk-SK" dirty="0" smtClean="0"/>
              <a:t>.... </a:t>
            </a:r>
            <a:r>
              <a:rPr lang="sk-SK" dirty="0" smtClean="0"/>
              <a:t>graf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Krivka mzdovej ponuky – mzdová krivka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Ak odbory pokračujú aj po poklese </a:t>
            </a:r>
            <a:r>
              <a:rPr lang="sk-SK" dirty="0" err="1" smtClean="0"/>
              <a:t>outputu</a:t>
            </a:r>
            <a:r>
              <a:rPr lang="sk-SK" dirty="0" smtClean="0"/>
              <a:t> a miezd vo svojej politike – mzdová krivka sa posúva opäť dovnútra a nahor</a:t>
            </a:r>
          </a:p>
          <a:p>
            <a:endParaRPr lang="sk-SK" dirty="0"/>
          </a:p>
          <a:p>
            <a:r>
              <a:rPr lang="sk-SK" dirty="0" smtClean="0"/>
              <a:t>Dôsledok:  pri vyššej (odbormi vytlačenej nahor) mzdovej sadzbe sa zamestnanosť nemení, ale po odznení recesie si viac ľudí nenachádza prácu – sú vylúčení z trhu práce, nekonkurencieschopní – outsideri ....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Strnulosť miezd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Viaceré príčiny: </a:t>
            </a:r>
          </a:p>
          <a:p>
            <a:r>
              <a:rPr lang="sk-SK" dirty="0" smtClean="0"/>
              <a:t>Vyjednávanie o mzdách – nerovnomerné</a:t>
            </a:r>
          </a:p>
          <a:p>
            <a:r>
              <a:rPr lang="sk-SK" dirty="0" smtClean="0"/>
              <a:t>Problém efektívnych miezd – podniky platia aj vyššiu mzdu ako je MPP</a:t>
            </a:r>
          </a:p>
          <a:p>
            <a:r>
              <a:rPr lang="sk-SK" dirty="0" smtClean="0"/>
              <a:t>Tarifné obmedzenia, dohody o neznižovaní miezd .....</a:t>
            </a:r>
          </a:p>
          <a:p>
            <a:endParaRPr lang="sk-SK" dirty="0"/>
          </a:p>
          <a:p>
            <a:pPr>
              <a:buNone/>
            </a:pPr>
            <a:r>
              <a:rPr lang="sk-SK" dirty="0" smtClean="0"/>
              <a:t>Dôsledok: mzdy „nečistia“ trh .....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Rovnovážna nezamestnanosť</a:t>
            </a:r>
            <a:br>
              <a:rPr lang="sk-SK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Prirodzená nezamestnanosť (</a:t>
            </a:r>
            <a:r>
              <a:rPr lang="sk-SK" dirty="0" err="1" smtClean="0"/>
              <a:t>frikčná</a:t>
            </a:r>
            <a:r>
              <a:rPr lang="sk-SK" dirty="0" smtClean="0"/>
              <a:t> a štruktúrna)</a:t>
            </a:r>
          </a:p>
          <a:p>
            <a:r>
              <a:rPr lang="sk-SK" dirty="0" smtClean="0"/>
              <a:t>Tendencie k jej rastu, ale v každej krajine a čase odlišná</a:t>
            </a:r>
          </a:p>
          <a:p>
            <a:r>
              <a:rPr lang="sk-SK" dirty="0" smtClean="0"/>
              <a:t>V EÚ relatívne vysoká, vyššia ako v USA</a:t>
            </a:r>
          </a:p>
          <a:p>
            <a:pPr>
              <a:buNone/>
            </a:pPr>
            <a:r>
              <a:rPr lang="sk-SK" dirty="0" smtClean="0"/>
              <a:t>Možné príčiny:</a:t>
            </a:r>
          </a:p>
          <a:p>
            <a:pPr>
              <a:buFontTx/>
              <a:buChar char="-"/>
            </a:pPr>
            <a:r>
              <a:rPr lang="sk-SK" dirty="0" smtClean="0"/>
              <a:t>Sieť sociálneho zabezpečenia (neochota pracovať)</a:t>
            </a:r>
          </a:p>
          <a:p>
            <a:pPr>
              <a:buFontTx/>
              <a:buChar char="-"/>
            </a:pPr>
            <a:r>
              <a:rPr lang="sk-SK" dirty="0" smtClean="0"/>
              <a:t>Preferovanie rastu PP a rastu w pred tvorbou nových pracovných miest</a:t>
            </a:r>
          </a:p>
          <a:p>
            <a:pPr>
              <a:buFontTx/>
              <a:buChar char="-"/>
            </a:pPr>
            <a:r>
              <a:rPr lang="sk-SK" dirty="0" smtClean="0"/>
              <a:t>Verejná politika a presvedčenie, že sa už nedá viac urobiť v oblasti nezamestnanosti .....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Prezentácia na obrazovke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Motiv sady Office</vt:lpstr>
      <vt:lpstr>Rovnovážna miera nezamestnanosti </vt:lpstr>
      <vt:lpstr>O S N O V A</vt:lpstr>
      <vt:lpstr> Trh práce – dobrovoľná a nedobrovoľná nezamestnanosť </vt:lpstr>
      <vt:lpstr>Dobrovoľná nezamestnanosť</vt:lpstr>
      <vt:lpstr>Nedobrovoľná nezamestnanosť</vt:lpstr>
      <vt:lpstr> Krivka mzdovej ponuky – mzdová krivka </vt:lpstr>
      <vt:lpstr>Krivka mzdovej ponuky – mzdová krivka</vt:lpstr>
      <vt:lpstr>Strnulosť miezd</vt:lpstr>
      <vt:lpstr> Rovnovážna nezamestnanosť </vt:lpstr>
      <vt:lpstr> Politiky znižovania rovnovážnej – prirodzenej nezamestnanosti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xxx</dc:creator>
  <cp:lastModifiedBy>Uramova Maria</cp:lastModifiedBy>
  <cp:revision>10</cp:revision>
  <dcterms:created xsi:type="dcterms:W3CDTF">2012-03-14T18:27:31Z</dcterms:created>
  <dcterms:modified xsi:type="dcterms:W3CDTF">2015-03-19T10:46:36Z</dcterms:modified>
</cp:coreProperties>
</file>