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62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Spojená prezentácia zo štyroch lekcií Prime Lessons: Bloky opakovania (SPIKE 3), Zvukové a hudobné bloky, Svetelné bloky a Blok ak – tak. Lekcia o opakovaní používa softvér SPIKE 3; ostatné tri lekcie majú snímky obrazovky zo staršej verzie aplikácie, takže v SPIKE 3 môžu niektoré bloky vyzerať mierne inak.</a:t>
            </a:r>
          </a:p>
          <a:p>
            <a:endParaRPr/>
          </a:p>
          <a:p>
            <a:r>
              <a:t>Doplnené: Snímky označené „Doplnené“ v origináli nie sú – pridali sme ich pri slovenskom preklade ako tipy, schémy a kontrolné otázky.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Prehľad celej prezentácie. Každá časť má rovnakú štruktúru: ciele, vysvetlenie blokov, úloha a riešenie. Farby častí zodpovedajú farbám blokov v aplikácii SPIKE (riadenie – žltá, zvuk – ružová, svetlo – fialová).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Lekcia Bloky opakovania (Repeat Blocks) je pripravená pre softvér SPIKE 3. Doplnené: Na začiatok sa žiakov spýtaj, aké činnosti v bežnom živote opakujú stále dokola (kroky pri chôdzi, kolo na dráhe) – presne na to slúži cyklus.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Cyklus (loop) šetrí bloky a robí program prehľadnejším. Ukáž žiakom všetky tri typy cyklov v palete Riadenie.</a:t>
            </a:r>
          </a:p>
          <a:p>
            <a:endParaRPr/>
          </a:p>
          <a:p>
            <a:r>
              <a:t>Doplnené: Opýtaj sa: Ako by vyzeral program, ktorý robot posunie 10-krát o kúsok, keby sme nemali cyklus? Žiaci rýchlo zistia, že by to bolo 10 rovnakých blokov – a každú zmenu by museli robiť 10-krát.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Silnejšie stlačenie silového senzora = vyššia rýchlosť. Cyklus opakuj, kým beží, kým senzor nepustíš.</a:t>
            </a:r>
          </a:p>
          <a:p>
            <a:endParaRPr/>
          </a:p>
          <a:p>
            <a:r>
              <a:t>Doplnené: Zdôrazni rozdiel: blok čakaj, kým (wait until) len čaká a nič iné nerobí. Cyklus opakuj, kým môže počas čakania vykonávať ďalšie bloky – tu stále prepočítava rýchlosť. Popisky „rozbehni“ a „zastav“ sme doplnili.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Úloha precvičuje cyklus opakuj s pevným počtom opakovaní. Krabicu môže nahradiť lepiaca páska na stole alebo podlahe.</a:t>
            </a:r>
          </a:p>
          <a:p>
            <a:endParaRPr/>
          </a:p>
          <a:p>
            <a:r>
              <a:t>Doplnené: Schému trasy sme prekreslili. Častá chyba: robot sa po 4 otočeniach nevráti presne na štart – nepresnosti sa sčítavajú. Je to dobrá príležitosť porozprávať sa o presnosti otáčania s gyroskopom.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Prejdi riešenie blok po bloku. Prvé bloky sú konfigurácia, ktorú žiaci poznajú z predchádzajúcich lekcií; jadrom úlohy je cyklus opakuj 4-krát.</a:t>
            </a:r>
          </a:p>
          <a:p>
            <a:endParaRPr/>
          </a:p>
          <a:p>
            <a:r>
              <a:t>Doplnené: Nechaj žiakov najprv predpovedať, čo robot urobí, a až potom program spusti. Ak má váš robot iné kolesá ako Droid Bot IV, upravte vzdialenosť na otáčku.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Tento snímok vysvetľuje, prečo je v riešení za vynulovaním gyroskopu blok čakaj. Bez neho sa pri viacerých otočeniach za sebou môže stať, že robot niektoré otočenie preskočí.</a:t>
            </a:r>
          </a:p>
          <a:p>
            <a:endParaRPr/>
          </a:p>
          <a:p>
            <a:r>
              <a:t>Doplnené: Originálny text je z roku 2023. Over si v aktuálnej verzii aplikácie SPIKE, či chyba stále pretrváva – krátky blok čakaj však neuškodí ani po oprave, preto ho tímy FLL často nechávajú v kóde natrvalo.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Tento snímok v origináli nie je. Zhrňuje tri typy cyklov a ukazuje, kde sa využijú pri FIRST LEGO League. Môžeš sa žiakov opýtať, ktorý typ cyklu by použili na konkrétnu misiu z aktuálnej sezóny.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Lekcia Zvukové a hudobné bloky. Snímky obrazovky sú zo staršej verzie aplikácie SPIKE; v novšej verzii môže byť rozloženie mierne iné.</a:t>
            </a:r>
          </a:p>
          <a:p>
            <a:endParaRPr/>
          </a:p>
          <a:p>
            <a:r>
              <a:t>Doplnené: Ak učíte v triede, dohodnite sa na hlasitosti – desať robotov naraz hrajúcich melódiu je poriadne hlučných.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Rozlíš dve palety: Zvuk (pípanie kocky a zvuky zariadenia) a Hudba (nástroje, noty, tempo), ktorú treba pridať cez Rozšírenia.</a:t>
            </a:r>
          </a:p>
          <a:p>
            <a:endParaRPr/>
          </a:p>
          <a:p>
            <a:r>
              <a:t>Doplnené: Na súťaži FLL beží program na kocke bez pripojeného notebooku, takže počuť len pípanie kocky. Krátke pípnutie na konci každej misie je jednoduchý spôsob, ako zistiť, kde sa program zasekol.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Ukáž postup naživo: rozbaľovacia ponuka bloku → Pridať zvuk → knižnica → editor.</a:t>
            </a:r>
          </a:p>
          <a:p>
            <a:endParaRPr/>
          </a:p>
          <a:p>
            <a:r>
              <a:t>Doplnené: Číslované kroky pod obrázkami sme doplnili. Pripomeň, že tieto zvuky hrá zariadenie, nie kocka.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Nahrávanie potrebuje mikrofón v zariadení (notebook, tablet). V editore zvuku je karta Nahrať (Record).</a:t>
            </a:r>
          </a:p>
          <a:p>
            <a:endParaRPr/>
          </a:p>
          <a:p>
            <a:r>
              <a:t>Doplnené: Nech si každý tím nahrá vlastný „bojový pokrik“ alebo hlášku – deti to baví a zároveň si vyskúšajú úpravu zvuku (orezanie, zrýchlenie, ozvena).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Žiaci si vyberú nástroj, zložia krátky motív a pomocou cyklu ho zopakujú 4-krát – spája sa tu prvá a druhá lekcia.</a:t>
            </a:r>
          </a:p>
          <a:p>
            <a:endParaRPr/>
          </a:p>
          <a:p>
            <a:r>
              <a:t>Doplnené: Čísla nôt v blokoch zodpovedajú štandardu MIDI: 60 je stredné C a každé číslo navyše zvýši tón o poltón (62 = D, 64 = E, 65 = F, 67 = 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Tento snímok v origináli nie je. Prepojenie zvuku s ladením programu je pre tímy FLL veľmi praktické. Mini-úloha s premennou je pre pokročilejších – mladším stačí 8 blokov zahraj notu v cykle.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Lekcia Svetelné bloky. Snímky obrazovky sú zo staršej verzie aplikácie SPIKE.</a:t>
            </a:r>
          </a:p>
          <a:p>
            <a:endParaRPr/>
          </a:p>
          <a:p>
            <a:r>
              <a:t>Doplnené: Svetlá sú najrýchlejšia spätná väzba – žiaci hneď vidia, čo program robí, aj bez pohybu robota.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Prejdi bloky v palete Svetlo zhora nadol a ku každému ukáž, čo urobí na kocke.</a:t>
            </a:r>
          </a:p>
          <a:p>
            <a:endParaRPr/>
          </a:p>
          <a:p>
            <a:r>
              <a:t>Doplnené: Ultrazvukový senzor (senzor vzdialenosti) má okolo „očí“ štyri svetielka, ktoré sa dajú rozsvietiť samostatne – robot tak môže „žmurkať“.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Vzorové riešenie je vpravo dole. V obrázku riešenia je smajlík zobrazený 2 sekundy – nechaj žiakov, nech ho upravia na 4 sekundy podľa zadania.</a:t>
            </a:r>
          </a:p>
          <a:p>
            <a:endParaRPr/>
          </a:p>
          <a:p>
            <a:r>
              <a:t>Doplnené: Rozšírenie – nech žiaci napíšu na maticu meno svojho tímu.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Cieľ: spojiť senzor so svetelnou maticou. Blok napíš (write) zobrazí číslo, ktoré mu dá blok tlaku silového senzora v newtonoch.</a:t>
            </a:r>
          </a:p>
          <a:p>
            <a:endParaRPr/>
          </a:p>
          <a:p>
            <a:r>
              <a:t>Doplnené: Takýto program je výborný nástroj na testovanie senzorov pred jazdou – rovnako môžete zobraziť vzdialenosť alebo odrazené svetlo farebného senzora.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Tento snímok v origináli nie je. Nakreslená matica ukazuje, ako sa obrázok skladá z jednotlivých bodov. Žiaci si môžu obrázok najprv nakresliť na štvorčekový papier a až potom ho naprogramovať.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Lekcia Blok ak – tak (If Then Block). Snímky obrazovky sú zo staršej verzie aplikácie SPIKE.</a:t>
            </a:r>
          </a:p>
          <a:p>
            <a:endParaRPr/>
          </a:p>
          <a:p>
            <a:r>
              <a:t>Doplnené: Začni hrou: povedz žiakom „Ak máte na sebe niečo modré, postavte sa, inak zdvihnite ruku.“ Presne tak funguje blok ak – tak – inak.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Blok ak – tak vykoná vnútorné bloky len vtedy, keď je odpoveď na otázku „áno“. Blok ak – tak – inak má dve vetvy: jednu pre „áno“ a druhú pre „nie“.</a:t>
            </a:r>
          </a:p>
          <a:p>
            <a:endParaRPr/>
          </a:p>
          <a:p>
            <a:r>
              <a:t>Doplnené: Vývojový diagram vpravo sme doplnili. Ukazuje, že program vždy prejde práve jednou vetvou a potom pokračuje.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Úloha spája cyklus (aby program kontroloval senzor stále), svetelný blok a podmienku.</a:t>
            </a:r>
          </a:p>
          <a:p>
            <a:endParaRPr/>
          </a:p>
          <a:p>
            <a:r>
              <a:t>Doplnené: Častá chyba – žiaci zabudnú na cyklus navždy. Program potom skontroluje senzor len raz hneď po spustení a ďalej už nereaguje.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Cyklus navždy zabezpečí, že sa podmienka kontroluje stále dokola. V podmienke je silový senzor v stave „silno stlačený“ (hard-pressed).</a:t>
            </a:r>
          </a:p>
          <a:p>
            <a:endParaRPr/>
          </a:p>
          <a:p>
            <a:r>
              <a:t>Doplnené: Vyskúšaj so žiakmi aj stav „stlačený“ (pressed) a porovnajte, ako silno treba tlačiť.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Vnorené podmienky umožnia robotovi vybrať si z viac ako dvoch možností. Schému sme prekreslili so slovenskými popismi.</a:t>
            </a:r>
          </a:p>
          <a:p>
            <a:endParaRPr/>
          </a:p>
          <a:p>
            <a:r>
              <a:t>Doplnené: Príklad vľavo kombinuje dva senzory. V FLL sa vnorené podmienky využijú napr. pri výbere programu podľa farby nadstavby alebo pri bezpečnostnej kontrole pred spustením ramena.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Tento snímok v origináli nie je. Otázky overujú pochopenie všetkých štyroch častí. Záverečná úloha spája cyklus, svetlo, zvuk aj podmienku. Odpovede: 1) pevný počet / stále / do splnenia podmienky; 2) na súťaži nie je pripojené zariadenie, kocka pípa sama; 3) blok napíš (write) s hodnotou senzora v cykle; 4) ak – tak, keď treba konať len pri „áno“, ak – tak – inak, keď sa pri „áno“ aj „nie“ deje niečo iné.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7145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714500"/>
            <a:ext cx="256032" cy="17145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256032" cy="17145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5143500"/>
            <a:ext cx="256032" cy="17145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914400"/>
            <a:ext cx="8229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A9B1C0"/>
                </a:solidFill>
                <a:latin typeface="Arial"/>
              </a:rPr>
              <a:t>PRIME LESSONS · LEGO® SPIKE™ PRIME · SLOVENSKÁ VERZIA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08760"/>
            <a:ext cx="10241280" cy="20116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5000" b="1" i="0">
                <a:solidFill>
                  <a:srgbClr val="FFFFFF"/>
                </a:solidFill>
                <a:latin typeface="Arial"/>
              </a:rPr>
              <a:t>Opakovanie, zvuk,</a:t>
            </a:r>
          </a:p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5000" b="1" i="0">
                <a:solidFill>
                  <a:srgbClr val="FFFFFF"/>
                </a:solidFill>
                <a:latin typeface="Arial"/>
              </a:rPr>
              <a:t>svetlo a podmienky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520440"/>
            <a:ext cx="100584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0" i="0">
                <a:solidFill>
                  <a:srgbClr val="D5DAE3"/>
                </a:solidFill>
                <a:latin typeface="Arial"/>
              </a:rPr>
              <a:t>Štyri lekcie o základných programových blokoch v jednej prezentácii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343400"/>
            <a:ext cx="2514600" cy="292608"/>
          </a:xfrm>
          <a:prstGeom prst="roundRect">
            <a:avLst>
              <a:gd name="adj" fmla="val 50000"/>
            </a:avLst>
          </a:prstGeom>
          <a:solidFill>
            <a:srgbClr val="E89F00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Bloky opakovania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93592" y="4343400"/>
            <a:ext cx="2514600" cy="292608"/>
          </a:xfrm>
          <a:prstGeom prst="roundRect">
            <a:avLst>
              <a:gd name="adj" fmla="val 50000"/>
            </a:avLst>
          </a:prstGeom>
          <a:solidFill>
            <a:srgbClr val="C23F9A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Zvukové a hudobné bloky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72784" y="4343400"/>
            <a:ext cx="2514600" cy="292608"/>
          </a:xfrm>
          <a:prstGeom prst="roundRect">
            <a:avLst>
              <a:gd name="adj" fmla="val 50000"/>
            </a:avLst>
          </a:prstGeom>
          <a:solidFill>
            <a:srgbClr val="7655E0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Svetelné bloky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51976" y="4343400"/>
            <a:ext cx="2514600" cy="292608"/>
          </a:xfrm>
          <a:prstGeom prst="roundRect">
            <a:avLst>
              <a:gd name="adj" fmla="val 50000"/>
            </a:avLst>
          </a:prstGeom>
          <a:solidFill>
            <a:srgbClr val="0E9C9C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Bloky ak – tak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69280"/>
            <a:ext cx="100584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A9B1C0"/>
                </a:solidFill>
                <a:latin typeface="Arial"/>
              </a:rPr>
              <a:t>AUTORI: SANJAY A ARVIND SESHANOVCI  ·  slovenský preklad a úprava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5B6577"/>
                </a:solidFill>
                <a:latin typeface="Arial"/>
              </a:rPr>
              <a:t>PREHĽAD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05840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Čo sa naučíš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2567863" cy="4206240"/>
          </a:xfrm>
          <a:prstGeom prst="roundRect">
            <a:avLst>
              <a:gd name="adj" fmla="val 5000"/>
            </a:avLst>
          </a:prstGeom>
          <a:solidFill>
            <a:srgbClr val="FFF6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691640"/>
            <a:ext cx="2567863" cy="128016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201168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 i="0">
                <a:solidFill>
                  <a:srgbClr val="E89F00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88036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B2333"/>
                </a:solidFill>
                <a:latin typeface="Arial"/>
              </a:rPr>
              <a:t>Bloky opakovania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03320"/>
            <a:ext cx="2019223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B6577"/>
                </a:solidFill>
                <a:latin typeface="Arial"/>
              </a:rPr>
              <a:t>Ako zopakovať akciu bez kopírovania blokov: opakuj, navždy a opakuj, kým.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5257800"/>
            <a:ext cx="2019223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opakuj · navždy · opakuj, kým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90823" y="1691640"/>
            <a:ext cx="2567863" cy="4206240"/>
          </a:xfrm>
          <a:prstGeom prst="roundRect">
            <a:avLst>
              <a:gd name="adj" fmla="val 5000"/>
            </a:avLst>
          </a:prstGeom>
          <a:solidFill>
            <a:srgbClr val="FBEC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390823" y="1691640"/>
            <a:ext cx="2567863" cy="128016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65143" y="201168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 i="0">
                <a:solidFill>
                  <a:srgbClr val="C23F9A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5143" y="288036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B2333"/>
                </a:solidFill>
                <a:latin typeface="Arial"/>
              </a:rPr>
              <a:t>Zvukové a hudobné bloky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65143" y="3703320"/>
            <a:ext cx="2019223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B6577"/>
                </a:solidFill>
                <a:latin typeface="Arial"/>
              </a:rPr>
              <a:t>Ako prehrať pípnutie, zvuk či melódiu a nahrať si vlastný zvuk.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65143" y="5257800"/>
            <a:ext cx="2019223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pípni · zahraj zvuk · noty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1691640"/>
            <a:ext cx="2567863" cy="4206240"/>
          </a:xfrm>
          <a:prstGeom prst="roundRect">
            <a:avLst>
              <a:gd name="adj" fmla="val 5000"/>
            </a:avLst>
          </a:prstGeom>
          <a:solidFill>
            <a:srgbClr val="F0ECF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33007" y="1691640"/>
            <a:ext cx="2567863" cy="128016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07327" y="201168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 i="0">
                <a:solidFill>
                  <a:srgbClr val="7655E0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288036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B2333"/>
                </a:solidFill>
                <a:latin typeface="Arial"/>
              </a:rPr>
              <a:t>Svetelné bloky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703320"/>
            <a:ext cx="2019223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B6577"/>
                </a:solidFill>
                <a:latin typeface="Arial"/>
              </a:rPr>
              <a:t>Ako kresliť na svetelnú maticu 5 × 5, rozsvietiť senzor a zobraziť hodnoty.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07327" y="5257800"/>
            <a:ext cx="2019223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7655E0"/>
                </a:solidFill>
                <a:latin typeface="Arial"/>
              </a:rPr>
              <a:t>matica · text · farba tlačidla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75191" y="1691640"/>
            <a:ext cx="2567863" cy="4206240"/>
          </a:xfrm>
          <a:prstGeom prst="roundRect">
            <a:avLst>
              <a:gd name="adj" fmla="val 5000"/>
            </a:avLst>
          </a:prstGeom>
          <a:solidFill>
            <a:srgbClr val="E4F6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075191" y="1691640"/>
            <a:ext cx="2567863" cy="128016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49511" y="201168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 i="0">
                <a:solidFill>
                  <a:srgbClr val="0E9C9C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49511" y="2880360"/>
            <a:ext cx="2019223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 i="0">
                <a:solidFill>
                  <a:srgbClr val="1B2333"/>
                </a:solidFill>
                <a:latin typeface="Arial"/>
              </a:rPr>
              <a:t>Bloky ak – tak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49511" y="3703320"/>
            <a:ext cx="2019223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B6577"/>
                </a:solidFill>
                <a:latin typeface="Arial"/>
              </a:rPr>
              <a:t>Ako sa robot rozhodne medzi dvoma možnosťami podľa senzora.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49511" y="5257800"/>
            <a:ext cx="2019223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0E9C9C"/>
                </a:solidFill>
                <a:latin typeface="Arial"/>
              </a:rPr>
              <a:t>ak – tak · ak – tak – inak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365760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8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43200"/>
            <a:ext cx="384048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Bloky opakovania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AUTORI: SANJAY A ARVIND SESHANOVCI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234440"/>
            <a:ext cx="5943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E89F00"/>
                </a:solidFill>
                <a:latin typeface="Arial"/>
              </a:rPr>
              <a:t>CIELE LEKCIE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737360"/>
            <a:ext cx="6035040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zopakovať akciu pomocou bloku opakuj (repeat)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120640"/>
            <a:ext cx="3931920" cy="292608"/>
          </a:xfrm>
          <a:prstGeom prst="roundRect">
            <a:avLst>
              <a:gd name="adj" fmla="val 50000"/>
            </a:avLst>
          </a:prstGeom>
          <a:solidFill>
            <a:srgbClr val="FFF6E0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E89F00"/>
                </a:solidFill>
                <a:latin typeface="Arial"/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Opakovanie kódu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11064240" cy="3017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Predstav si, že chceš, aby robot opakoval tú istú akciu znova a znova.</a:t>
            </a:r>
          </a:p>
          <a:p>
            <a:pPr marL="621792" indent="-256032">
              <a:lnSpc>
                <a:spcPct val="108000"/>
              </a:lnSpc>
              <a:spcAft>
                <a:spcPts val="3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400" b="0" i="0">
                <a:solidFill>
                  <a:srgbClr val="5B6577"/>
                </a:solidFill>
                <a:latin typeface="Arial"/>
              </a:rPr>
              <a:t>Kopíroval by si bloky stále dokola?</a:t>
            </a:r>
          </a:p>
          <a:p>
            <a:pPr marL="621792" indent="-256032">
              <a:lnSpc>
                <a:spcPct val="108000"/>
              </a:lnSpc>
              <a:spcAft>
                <a:spcPts val="3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400" b="0" i="0">
                <a:solidFill>
                  <a:srgbClr val="5B6577"/>
                </a:solidFill>
                <a:latin typeface="Arial"/>
              </a:rPr>
              <a:t>A čo ak by si chcel akciu opakovať navždy?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Bloky opakovania zopakujú akciu zadaný počet razí alebo dovtedy, kým nie je splnená podmienka ukončenia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Vďaka blokom opakovania je viacnásobné vykonanie úlohy jednoduché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Výhodou je, že cyklus môže skončiť, kedy chceš (po danom počte opakovaní, nikdy – navždy, po splnení podmienky atď.)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Bloky cyklov nájdeš v palete </a:t>
            </a:r>
            <a:r>
              <a:rPr sz="1600" b="1" i="0">
                <a:solidFill>
                  <a:srgbClr val="1B2333"/>
                </a:solidFill>
                <a:latin typeface="Arial"/>
              </a:rPr>
              <a:t>Riadenie (Control)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03120" y="4434840"/>
            <a:ext cx="7955279" cy="141732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1Repeat_s3_Pictur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934" y="4544568"/>
            <a:ext cx="5061650" cy="11978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54330" y="5897880"/>
            <a:ext cx="25603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E89F00"/>
                </a:solidFill>
                <a:latin typeface="Arial"/>
              </a:rPr>
              <a:t>opakuj 10-krát (repeat)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5897880"/>
            <a:ext cx="25603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E89F00"/>
                </a:solidFill>
                <a:latin typeface="Arial"/>
              </a:rPr>
              <a:t>navždy (forever)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46869" y="5897880"/>
            <a:ext cx="25603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E89F00"/>
                </a:solidFill>
                <a:latin typeface="Arial"/>
              </a:rPr>
              <a:t>opakuj, kým (repeat until)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Použitie bloku opakuj, kým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600" b="0" i="0">
                <a:solidFill>
                  <a:srgbClr val="1B2333"/>
                </a:solidFill>
                <a:latin typeface="Arial"/>
              </a:rPr>
              <a:t>V tomto príklade robot mení rýchlosť motorov podľa silového senzora, kým senzor nepustíš. Takýto cyklus sa líši od bloku čakaj, kým (wait until): </a:t>
            </a:r>
            <a:r>
              <a:rPr sz="1600" b="1" i="0">
                <a:solidFill>
                  <a:srgbClr val="1B2333"/>
                </a:solidFill>
                <a:latin typeface="Arial"/>
              </a:rPr>
              <a:t>počas čakania môže robot robiť aj iné veci.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377440"/>
            <a:ext cx="5120640" cy="379476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1Repeat_s4_Pictur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21" y="2514600"/>
            <a:ext cx="4518477" cy="3520440"/>
          </a:xfrm>
          <a:prstGeom prst="rect">
            <a:avLst/>
          </a:prstGeom>
        </p:spPr>
      </p:pic>
      <p:cxnSp>
        <p:nvCxnSpPr>
          <p:cNvPr id="11" name="Connector 10"/>
          <p:cNvCxnSpPr/>
          <p:nvPr/>
        </p:nvCxnSpPr>
        <p:spPr>
          <a:xfrm>
            <a:off x="5669280" y="3306699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614416" y="3251835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3078099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Nastav pohonné motory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669280" y="3746754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614416" y="3691890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0" y="3518154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Čakaj, kým silový senzor prvýkrát stlačíš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669280" y="4169206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614416" y="4114342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940606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Opakuj, kým senzor nepustíš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0" y="4591659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614416" y="4536795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4363059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Pri každom prechode cyklom nastav rýchlosť podľa aktuálnej sily stlačenia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669280" y="5014112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614416" y="4959248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0" y="4785512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Rozbehni robota (doplnené)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669280" y="5718200"/>
            <a:ext cx="658368" cy="0"/>
          </a:xfrm>
          <a:prstGeom prst="line">
            <a:avLst/>
          </a:prstGeom>
          <a:ln w="15875">
            <a:solidFill>
              <a:srgbClr val="E89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5614416" y="5663336"/>
            <a:ext cx="109728" cy="109728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00800" y="5489600"/>
            <a:ext cx="52120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Po skončení cyklu robota zastav (doplnené)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Úloha: Okolo krabice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6035040" cy="4114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Obíď krabicu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Robot musí prejsť 20 cm dopredu a otočiť sa doprava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Zopakuj to 4-krát, kým neobíde celú krabicu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Na vyriešenie úlohy si pripomeň lekcie o jazde dopredu a otáčaní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Tieto dve akcie vlož do bloku </a:t>
            </a:r>
            <a:r>
              <a:rPr sz="1800" b="1" i="0">
                <a:solidFill>
                  <a:srgbClr val="1B2333"/>
                </a:solidFill>
                <a:latin typeface="Arial"/>
              </a:rPr>
              <a:t>opakuj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572000"/>
            <a:ext cx="2103120" cy="15544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1Repeat_s5_Pictur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50" y="4709160"/>
            <a:ext cx="1790298" cy="1280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34640" y="4937760"/>
            <a:ext cx="347472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 i="1">
                <a:solidFill>
                  <a:srgbClr val="5B6577"/>
                </a:solidFill>
                <a:latin typeface="Arial"/>
              </a:rPr>
              <a:t>Pomôcka: blok opakuj nastav na 4 opakovania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2148840"/>
            <a:ext cx="2377440" cy="2377440"/>
          </a:xfrm>
          <a:prstGeom prst="roundRect">
            <a:avLst>
              <a:gd name="adj" fmla="val 4000"/>
            </a:avLst>
          </a:prstGeom>
          <a:solidFill>
            <a:srgbClr val="D9C3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0" y="3108960"/>
            <a:ext cx="23774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 i="0">
                <a:solidFill>
                  <a:srgbClr val="6B522A"/>
                </a:solidFill>
                <a:latin typeface="Arial"/>
              </a:rPr>
              <a:t>krabica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7452360" y="1874520"/>
            <a:ext cx="0" cy="3063240"/>
          </a:xfrm>
          <a:prstGeom prst="line">
            <a:avLst/>
          </a:prstGeom>
          <a:ln w="38100">
            <a:solidFill>
              <a:srgbClr val="E89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452360" y="1737360"/>
            <a:ext cx="3063239" cy="0"/>
          </a:xfrm>
          <a:prstGeom prst="line">
            <a:avLst/>
          </a:prstGeom>
          <a:ln w="38100">
            <a:solidFill>
              <a:srgbClr val="E89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652759" y="1737360"/>
            <a:ext cx="0" cy="3063240"/>
          </a:xfrm>
          <a:prstGeom prst="line">
            <a:avLst/>
          </a:prstGeom>
          <a:ln w="38100">
            <a:solidFill>
              <a:srgbClr val="E89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7589520" y="4937760"/>
            <a:ext cx="3063239" cy="0"/>
          </a:xfrm>
          <a:prstGeom prst="line">
            <a:avLst/>
          </a:prstGeom>
          <a:ln w="38100">
            <a:solidFill>
              <a:srgbClr val="E89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55080" y="3154680"/>
            <a:ext cx="82296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400" b="1" i="0">
                <a:solidFill>
                  <a:srgbClr val="E89F00"/>
                </a:solidFill>
                <a:latin typeface="Arial"/>
              </a:rPr>
              <a:t>20 cm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1234440"/>
            <a:ext cx="237744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400" b="1" i="0">
                <a:solidFill>
                  <a:srgbClr val="E89F00"/>
                </a:solidFill>
                <a:latin typeface="Arial"/>
              </a:rPr>
              <a:t>20 cm</a:t>
            </a:r>
          </a:p>
        </p:txBody>
      </p:sp>
      <p:sp>
        <p:nvSpPr>
          <p:cNvPr id="20" name="Oval 19"/>
          <p:cNvSpPr/>
          <p:nvPr/>
        </p:nvSpPr>
        <p:spPr>
          <a:xfrm>
            <a:off x="7296912" y="158191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89F00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497311" y="158191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89F00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497311" y="478231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89F00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881359" y="1554480"/>
            <a:ext cx="11887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5B6577"/>
                </a:solidFill>
                <a:latin typeface="Arial"/>
              </a:rPr>
              <a:t>90° doprava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78040" y="4736592"/>
            <a:ext cx="548640" cy="402336"/>
          </a:xfrm>
          <a:prstGeom prst="roundRect">
            <a:avLst>
              <a:gd name="adj" fmla="val 20000"/>
            </a:avLst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95160" y="5212080"/>
            <a:ext cx="9144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1B2333"/>
                </a:solidFill>
                <a:latin typeface="Arial"/>
              </a:rPr>
              <a:t>štart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5806440"/>
            <a:ext cx="475488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E89F00"/>
                </a:solidFill>
                <a:latin typeface="Arial"/>
              </a:rPr>
              <a:t>1 opakovanie = 20 cm dopredu + otočenie o 90°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Riešenie úlohy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5760720" cy="4754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V predchádzajúcich lekciách si sa naučil nakonfigurovať robota. Prvá skupina blokov nastaví pohonné motory, rýchlosť v %, pohyb v cm a nastaví motory na držanie (pozri lekciu Konfigurácia pohybu robota). Program je nastavený pre Droid Bot IV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Kód posunie robota o 20 cm dopredu (pozri lekciu Pohyb) a otočí ho o 90 stupňov (pozri lekciu Otáčanie s gyroskopom)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Prečo je za blokom </a:t>
            </a:r>
            <a:r>
              <a:rPr sz="1600" b="1" i="0">
                <a:solidFill>
                  <a:srgbClr val="1B2333"/>
                </a:solidFill>
                <a:latin typeface="Arial"/>
              </a:rPr>
              <a:t>nastav uhol natočenia na 0 (set yaw angle to 0)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pridaný blok čakaj, vysvetľuje ďalší snímok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2240" y="1371600"/>
            <a:ext cx="3566160" cy="480060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1Repeat_s6_Pictur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540764"/>
            <a:ext cx="3291840" cy="44622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241280" y="1540764"/>
            <a:ext cx="64008" cy="1784908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424160" y="1976018"/>
            <a:ext cx="1463040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1B2333"/>
                </a:solidFill>
                <a:latin typeface="Arial"/>
              </a:rPr>
              <a:t>Konfigurácia robota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241280" y="3414918"/>
            <a:ext cx="64008" cy="2588117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424160" y="4251777"/>
            <a:ext cx="1463040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1B2333"/>
                </a:solidFill>
                <a:latin typeface="Arial"/>
              </a:rPr>
              <a:t>Opakuj 4-krát: 20 cm dopredu a otočenie o 90°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Chyba v SPIKE 3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6583680" cy="3017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500" b="0" i="0">
                <a:solidFill>
                  <a:srgbClr val="1B2333"/>
                </a:solidFill>
                <a:latin typeface="Arial"/>
              </a:rPr>
              <a:t>Blok </a:t>
            </a:r>
            <a:r>
              <a:rPr sz="1500" b="1" i="0">
                <a:solidFill>
                  <a:srgbClr val="1B2333"/>
                </a:solidFill>
                <a:latin typeface="Arial"/>
              </a:rPr>
              <a:t>nastav uhol natočenia na 0</a:t>
            </a:r>
            <a:r>
              <a:rPr sz="1500" b="0" i="0">
                <a:solidFill>
                  <a:srgbClr val="1B2333"/>
                </a:solidFill>
                <a:latin typeface="Arial"/>
              </a:rPr>
              <a:t> potrebuje na vykonanie chvíľku, no program pokračuje ďalším blokom skôr, než sa dokončí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500" b="0" i="0">
                <a:solidFill>
                  <a:srgbClr val="1B2333"/>
                </a:solidFill>
                <a:latin typeface="Arial"/>
              </a:rPr>
              <a:t>Program sa tak dostane ku kontrole „uhol natočenia &gt; 90“ ešte pred vynulovaním. Ak bol uhol pred vynulovaním väčší ako 90, robot sa neotočí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500" b="0" i="0">
                <a:solidFill>
                  <a:srgbClr val="1B2333"/>
                </a:solidFill>
                <a:latin typeface="Arial"/>
              </a:rPr>
              <a:t>Riešenie: za blok vynulovania gyroskopu a pred otočenie pridaj blok čakaj. Sú dva spôsoby:</a:t>
            </a:r>
          </a:p>
          <a:p>
            <a:pPr marL="621792" indent="-256032">
              <a:lnSpc>
                <a:spcPct val="108000"/>
              </a:lnSpc>
              <a:spcAft>
                <a:spcPts val="3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300" b="0" i="0">
                <a:solidFill>
                  <a:srgbClr val="5B6577"/>
                </a:solidFill>
                <a:latin typeface="Arial"/>
              </a:rPr>
              <a:t>čakaj, kým uhol natočenia nebude blízko 0</a:t>
            </a:r>
          </a:p>
          <a:p>
            <a:pPr marL="621792" indent="-256032">
              <a:lnSpc>
                <a:spcPct val="108000"/>
              </a:lnSpc>
              <a:spcAft>
                <a:spcPts val="3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300" b="0" i="0">
                <a:solidFill>
                  <a:srgbClr val="5B6577"/>
                </a:solidFill>
                <a:latin typeface="Arial"/>
              </a:rPr>
              <a:t>čakaj krátky čas (zvyčajne stačí približne 0,05 sekundy)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69080"/>
            <a:ext cx="6583680" cy="2148840"/>
          </a:xfrm>
          <a:prstGeom prst="roundRect">
            <a:avLst>
              <a:gd name="adj" fmla="val 6000"/>
            </a:avLst>
          </a:prstGeom>
          <a:solidFill>
            <a:srgbClr val="FFF1E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178808"/>
            <a:ext cx="64008" cy="1929384"/>
          </a:xfrm>
          <a:prstGeom prst="rect">
            <a:avLst/>
          </a:prstGeom>
          <a:solidFill>
            <a:srgbClr val="E04F3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197096"/>
            <a:ext cx="62179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E04F3A"/>
                </a:solidFill>
                <a:latin typeface="Arial"/>
              </a:rPr>
              <a:t>Dôležité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526280"/>
            <a:ext cx="6263640" cy="1600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E04F3A"/>
              </a:buClr>
              <a:buSzPct val="100000"/>
              <a:buFont typeface="Arial"/>
              <a:buChar char="■"/>
            </a:pPr>
            <a:r>
              <a:rPr sz="1200" b="0" i="0">
                <a:solidFill>
                  <a:srgbClr val="1B2333"/>
                </a:solidFill>
                <a:latin typeface="Arial"/>
              </a:rPr>
              <a:t>Niektoré riešenia v iných lekciách s otáčaním a gyroskopom tento blok čakaj nemusia obsahovať</a:t>
            </a:r>
          </a:p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E04F3A"/>
              </a:buClr>
              <a:buSzPct val="100000"/>
              <a:buFont typeface="Arial"/>
              <a:buChar char="■"/>
            </a:pPr>
            <a:r>
              <a:rPr sz="1200" b="0" i="0">
                <a:solidFill>
                  <a:srgbClr val="1B2333"/>
                </a:solidFill>
                <a:latin typeface="Arial"/>
              </a:rPr>
              <a:t>Samostatný program väčšinou funguje, lebo gyroskop sa na začiatku každého programu vynuluje automaticky. Kým chybu neopraví aktualizácia, môžeš jeden z týchto spôsobov potrebovať</a:t>
            </a:r>
          </a:p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E04F3A"/>
              </a:buClr>
              <a:buSzPct val="100000"/>
              <a:buFont typeface="Arial"/>
              <a:buChar char="■"/>
            </a:pPr>
            <a:r>
              <a:rPr sz="1200" b="0" i="0">
                <a:solidFill>
                  <a:srgbClr val="1B2333"/>
                </a:solidFill>
                <a:latin typeface="Arial"/>
              </a:rPr>
              <a:t>V predchádzajúcom riešení robot robí viac otočení, preto je blok čakaj nevyhnutný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0" y="1371600"/>
            <a:ext cx="4023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E89F00"/>
                </a:solidFill>
                <a:latin typeface="Arial"/>
              </a:rPr>
              <a:t>Spôsob 1: čakaj, kým natočenie nie je blízko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1737360"/>
            <a:ext cx="4023360" cy="146304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5" name="Picture 14" descr="1Repeat_s7_Pictur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1937299"/>
            <a:ext cx="3749040" cy="10631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589520" y="3520440"/>
            <a:ext cx="4023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E89F00"/>
                </a:solidFill>
                <a:latin typeface="Arial"/>
              </a:rPr>
              <a:t>Spôsob 2: čakaj 0,05 sekundy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89520" y="3886200"/>
            <a:ext cx="4023360" cy="20116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8" name="Picture 17" descr="1Repeat_s7_Pictur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075" y="4023360"/>
            <a:ext cx="2972248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E89F00"/>
                </a:solidFill>
                <a:latin typeface="Arial"/>
              </a:rPr>
              <a:t>01  ·  OPAKOVANIE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Ktorý cyklus kedy použiť?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134295" y="36576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DOPLNENÉ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463040"/>
          <a:ext cx="110642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Blok</a:t>
                      </a:r>
                    </a:p>
                  </a:txBody>
                  <a:tcPr marL="137160" marR="137160" anchor="ctr">
                    <a:solidFill>
                      <a:srgbClr val="E89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Kedy ho použiť</a:t>
                      </a:r>
                    </a:p>
                  </a:txBody>
                  <a:tcPr marL="137160" marR="137160" anchor="ctr">
                    <a:solidFill>
                      <a:srgbClr val="E89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Príklad z robotickej hry</a:t>
                      </a:r>
                    </a:p>
                  </a:txBody>
                  <a:tcPr marL="137160" marR="137160" anchor="ctr">
                    <a:solidFill>
                      <a:srgbClr val="E89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opakuj 10-krát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(repeat)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Vieš presne, koľkokrát sa má akcia zopakovať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4 strany štvorca, 3-krát zdvihni a spusti rameno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navždy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(forever)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Program má bežať stále dokola, kým ho nezastavíš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Neustále zobrazovanie hodnoty senzora pri testovaní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opakuj, kým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2333"/>
                          </a:solidFill>
                          <a:latin typeface="Arial"/>
                        </a:rPr>
                        <a:t>(repeat until)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Opakuj, kým nenastane udalosť alebo nie je splnená podmienka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B2333"/>
                          </a:solidFill>
                          <a:latin typeface="Arial"/>
                        </a:rPr>
                        <a:t>Jazdi pozdĺž čiary, kým farebný senzor neuvidí čiernu</a:t>
                      </a:r>
                    </a:p>
                  </a:txBody>
                  <a:tcPr marL="137160" marR="137160" anchor="ctr">
                    <a:solidFill>
                      <a:srgbClr val="FFF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48640" y="4754880"/>
            <a:ext cx="11064240" cy="1417320"/>
          </a:xfrm>
          <a:prstGeom prst="roundRect">
            <a:avLst>
              <a:gd name="adj" fmla="val 6000"/>
            </a:avLst>
          </a:prstGeom>
          <a:solidFill>
            <a:srgbClr val="FFF6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640" y="4864608"/>
            <a:ext cx="64008" cy="1197864"/>
          </a:xfrm>
          <a:prstGeom prst="rect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882896"/>
            <a:ext cx="106984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Časté chyby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212080"/>
            <a:ext cx="10744200" cy="868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300" b="0" i="0">
                <a:solidFill>
                  <a:srgbClr val="1B2333"/>
                </a:solidFill>
                <a:latin typeface="Arial"/>
              </a:rPr>
              <a:t>Bloky pod cyklom navždy sa nikdy nespustia – cyklus navždy neskončí</a:t>
            </a:r>
          </a:p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300" b="0" i="0">
                <a:solidFill>
                  <a:srgbClr val="1B2333"/>
                </a:solidFill>
                <a:latin typeface="Arial"/>
              </a:rPr>
              <a:t>Ak podmienka v cykle opakuj, kým nikdy nenastane (napr. zlý port senzora), robot pokračuje donekonečna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365760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8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43200"/>
            <a:ext cx="384048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Zvukové a hudobné bloky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AUTORI: SANJAY A ARVIND SESHANOVCI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234440"/>
            <a:ext cx="5943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C23F9A"/>
                </a:solidFill>
                <a:latin typeface="Arial"/>
              </a:rPr>
              <a:t>CIELE LEKCIE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737360"/>
            <a:ext cx="6035040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používať zvukové bloky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vytvárať a upravovať zvuky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pridať hudobné bloky (Music) do palety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Zložiť krátku skladbu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02  ·  ZVUK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Zvukové bloky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5852160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Zvukové bloky nájdeš v dvoch paletách blokov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Hudobné bloky (Music) musíš do palety pridať cez </a:t>
            </a:r>
            <a:r>
              <a:rPr sz="1600" b="1" i="0">
                <a:solidFill>
                  <a:srgbClr val="1B2333"/>
                </a:solidFill>
                <a:latin typeface="Arial"/>
              </a:rPr>
              <a:t>Rozšírenia (Extensions)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Môžeš prehrávať tóny, meniť nástroje a dokonca vytvárať vlastné zvuky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Zvuky môžeš do projektu pridať pre zábavu, ale aj pri ladení – napr. zvukom oznámiš, že sa časť kódu dokončila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754880"/>
            <a:ext cx="5852160" cy="1371600"/>
          </a:xfrm>
          <a:prstGeom prst="roundRect">
            <a:avLst>
              <a:gd name="adj" fmla="val 6000"/>
            </a:avLst>
          </a:prstGeom>
          <a:solidFill>
            <a:srgbClr val="FBEC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864608"/>
            <a:ext cx="64008" cy="1152144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882896"/>
            <a:ext cx="54864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1" i="0">
                <a:solidFill>
                  <a:srgbClr val="1B2333"/>
                </a:solidFill>
                <a:latin typeface="Arial"/>
              </a:rPr>
              <a:t>Pozor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212080"/>
            <a:ext cx="553212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400" b="0" i="0">
                <a:solidFill>
                  <a:srgbClr val="1B2333"/>
                </a:solidFill>
                <a:latin typeface="Arial"/>
              </a:rPr>
              <a:t>Na kocke hrajú len bloky </a:t>
            </a:r>
            <a:r>
              <a:rPr sz="1400" b="1" i="0">
                <a:solidFill>
                  <a:srgbClr val="1B2333"/>
                </a:solidFill>
                <a:latin typeface="Arial"/>
              </a:rPr>
              <a:t>pípni (beep)</a:t>
            </a:r>
            <a:r>
              <a:rPr sz="1400" b="0" i="0">
                <a:solidFill>
                  <a:srgbClr val="1B2333"/>
                </a:solidFill>
                <a:latin typeface="Arial"/>
              </a:rPr>
              <a:t>. Ostatné zvuky hrá tvoje zariadenie (notebook, tablet atď.)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1371600"/>
            <a:ext cx="23774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C23F9A"/>
                </a:solidFill>
                <a:latin typeface="Arial"/>
              </a:rPr>
              <a:t>Paleta Zvuk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66560" y="1737360"/>
            <a:ext cx="2377440" cy="443484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5" name="Picture 14" descr="2Sound_s3_Pictur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690" y="1874519"/>
            <a:ext cx="1599179" cy="41605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26880" y="1371600"/>
            <a:ext cx="22860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0E9C9C"/>
                </a:solidFill>
                <a:latin typeface="Arial"/>
              </a:rPr>
              <a:t>Paleta Hudba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26880" y="1737360"/>
            <a:ext cx="2286000" cy="347472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8" name="Picture 17" descr="2Sound_s3_Pictur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1915466"/>
            <a:ext cx="2011680" cy="31185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02  ·  ZVUK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Pridanie ďalších zvukov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6035040" cy="2103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Ďalšie zvuky pridáš cez rozbaľovaciu ponuku bloku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V knižnici zvukov (Sound Library) je veľa zvukov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800" b="0" i="0">
                <a:solidFill>
                  <a:srgbClr val="1B2333"/>
                </a:solidFill>
                <a:latin typeface="Arial"/>
              </a:rPr>
              <a:t>Vybraný zvuk môžeš aj upraviť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1325880"/>
            <a:ext cx="3108960" cy="228600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2Sound_s4_Pictur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652" y="1463039"/>
            <a:ext cx="2695814" cy="201168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443306" y="2804830"/>
            <a:ext cx="733261" cy="261518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E04F3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66560" y="3611880"/>
            <a:ext cx="475488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C23F9A"/>
                </a:solidFill>
                <a:latin typeface="Arial"/>
              </a:rPr>
              <a:t>1 · V ponuke bloku vyber Pridať zvuk (Add sound)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39"/>
            <a:ext cx="5394960" cy="20116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4" name="Picture 13" descr="2Sound_s4_Pictur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628" y="4114800"/>
            <a:ext cx="2218982" cy="173736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099667" y="4259869"/>
            <a:ext cx="290686" cy="125089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E04F3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539496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C23F9A"/>
                </a:solidFill>
                <a:latin typeface="Arial"/>
              </a:rPr>
              <a:t>2 · Knižnica zvukov (karta Library)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977639"/>
            <a:ext cx="5394960" cy="20116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8" name="Picture 17" descr="2Sound_s4_Picture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890" y="4114800"/>
            <a:ext cx="2235018" cy="17373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89320"/>
            <a:ext cx="539496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C23F9A"/>
                </a:solidFill>
                <a:latin typeface="Arial"/>
              </a:rPr>
              <a:t>3 · Editor zvuku: zvuk môžeš upraviť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02  ·  ZVUK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Nahrávanie vlastných zvukov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1106424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700" b="0" i="0">
                <a:solidFill>
                  <a:srgbClr val="1B2333"/>
                </a:solidFill>
                <a:latin typeface="Arial"/>
              </a:rPr>
              <a:t>Vlastný zvuk môžeš nahrať dvoma spôsobmi: cez položku </a:t>
            </a:r>
            <a:r>
              <a:rPr sz="1700" b="1" i="0">
                <a:solidFill>
                  <a:srgbClr val="1B2333"/>
                </a:solidFill>
                <a:latin typeface="Arial"/>
              </a:rPr>
              <a:t>„Nahrať“ (record)</a:t>
            </a:r>
            <a:r>
              <a:rPr sz="1700" b="0" i="0">
                <a:solidFill>
                  <a:srgbClr val="1B2333"/>
                </a:solidFill>
                <a:latin typeface="Arial"/>
              </a:rPr>
              <a:t> alebo cez ponuku </a:t>
            </a:r>
            <a:r>
              <a:rPr sz="1700" b="1" i="0">
                <a:solidFill>
                  <a:srgbClr val="1B2333"/>
                </a:solidFill>
                <a:latin typeface="Arial"/>
              </a:rPr>
              <a:t>„Pridať zvuk“ (add)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286000"/>
            <a:ext cx="2743200" cy="20116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2Sound_s4_Pictur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38" y="2423160"/>
            <a:ext cx="2328203" cy="1737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284640" y="3740078"/>
            <a:ext cx="863763" cy="199796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E04F3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4343400"/>
            <a:ext cx="274320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C23F9A"/>
                </a:solidFill>
                <a:latin typeface="Arial"/>
              </a:rPr>
              <a:t>Ponuka bloku: Nahrať… (record)</a:t>
            </a:r>
          </a:p>
        </p:txBody>
      </p:sp>
      <p:pic>
        <p:nvPicPr>
          <p:cNvPr id="13" name="Picture 12" descr="2Sound_s5_Pictur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496" y="4846320"/>
            <a:ext cx="1453486" cy="1371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74720" y="4937760"/>
            <a:ext cx="146304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0" i="1">
                <a:solidFill>
                  <a:srgbClr val="5B6577"/>
                </a:solidFill>
                <a:latin typeface="Arial"/>
              </a:rPr>
              <a:t>Nahraj, potom znova nahraj, uprav alebo ulož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2286000"/>
            <a:ext cx="6492240" cy="393192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6" name="Picture 15" descr="2Sound_s5_Picture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389" y="2423160"/>
            <a:ext cx="4986741" cy="3657600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601136" y="2796235"/>
            <a:ext cx="483713" cy="208483"/>
          </a:xfrm>
          <a:prstGeom prst="roundRect">
            <a:avLst>
              <a:gd name="adj" fmla="val 20000"/>
            </a:avLst>
          </a:prstGeom>
          <a:noFill/>
          <a:ln w="28575">
            <a:solidFill>
              <a:srgbClr val="E04F3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0640" y="6236208"/>
            <a:ext cx="6492240" cy="914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02  ·  ZVUK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Úloha a vzorové riešenie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5669280" cy="3017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Zahraj na hudobný nástroj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Pridaj hudobné bloky z rozšírení: klikni na ikonu Rozšírenia v spodnej časti palety blokov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Vyber si obľúbený nástroj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Zlož krátku skladbu a zahraj ju 4-krát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572000"/>
            <a:ext cx="3291840" cy="731520"/>
          </a:xfrm>
          <a:prstGeom prst="roundRect">
            <a:avLst>
              <a:gd name="adj" fmla="val 15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2Sound_s6_Pictur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707081"/>
            <a:ext cx="548640" cy="4613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25880" y="4663440"/>
            <a:ext cx="246888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1B2333"/>
                </a:solidFill>
                <a:latin typeface="Arial"/>
              </a:rPr>
              <a:t>Ikona Rozšírenia (Extensions)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1371600"/>
            <a:ext cx="2743200" cy="38404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3" name="Picture 12" descr="2Sound_s6_Pictur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741722"/>
            <a:ext cx="2468880" cy="3100234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8778240" y="2451676"/>
            <a:ext cx="292608" cy="0"/>
          </a:xfrm>
          <a:prstGeom prst="line">
            <a:avLst/>
          </a:prstGeom>
          <a:ln w="15875">
            <a:solidFill>
              <a:srgbClr val="C23F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723376" y="2396812"/>
            <a:ext cx="109728" cy="109728"/>
          </a:xfrm>
          <a:prstGeom prst="ellipse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0" y="2296228"/>
            <a:ext cx="2651760" cy="31089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1B2333"/>
                </a:solidFill>
                <a:latin typeface="Arial"/>
              </a:rPr>
              <a:t>Nástroj je nastavený na klarinet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778240" y="2789601"/>
            <a:ext cx="292608" cy="0"/>
          </a:xfrm>
          <a:prstGeom prst="line">
            <a:avLst/>
          </a:prstGeom>
          <a:ln w="15875">
            <a:solidFill>
              <a:srgbClr val="C23F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723376" y="2734737"/>
            <a:ext cx="109728" cy="109728"/>
          </a:xfrm>
          <a:prstGeom prst="ellipse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0" y="2634153"/>
            <a:ext cx="2651760" cy="31089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1B2333"/>
                </a:solidFill>
                <a:latin typeface="Arial"/>
              </a:rPr>
              <a:t>Cyklus opakuj zahrá skladbu 4-krát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778240" y="3663868"/>
            <a:ext cx="292608" cy="0"/>
          </a:xfrm>
          <a:prstGeom prst="line">
            <a:avLst/>
          </a:prstGeom>
          <a:ln w="15875">
            <a:solidFill>
              <a:srgbClr val="C23F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723376" y="3609004"/>
            <a:ext cx="109728" cy="109728"/>
          </a:xfrm>
          <a:prstGeom prst="ellipse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0" y="3508420"/>
            <a:ext cx="2651760" cy="31089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1B2333"/>
                </a:solidFill>
                <a:latin typeface="Arial"/>
              </a:rPr>
              <a:t>Zahrajú sa štyri noty: C, D, E, 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5349240"/>
            <a:ext cx="557784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 i="1">
                <a:solidFill>
                  <a:srgbClr val="5B6577"/>
                </a:solidFill>
                <a:latin typeface="Arial"/>
              </a:rPr>
              <a:t>Všimni si: blok opakuj z prvej lekcie sa hodí aj v hudbe.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C23F9A"/>
                </a:solidFill>
                <a:latin typeface="Arial"/>
              </a:rPr>
              <a:t>02  ·  ZVUK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Tipy: zvuk pri ladení a hudba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134295" y="36576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DOPLNENÉ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417320"/>
            <a:ext cx="6583680" cy="4754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1" i="0">
                <a:solidFill>
                  <a:srgbClr val="1B2333"/>
                </a:solidFill>
                <a:latin typeface="Arial"/>
              </a:rPr>
              <a:t>Ladenie: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krátke pípnutie na konci každej časti misie ti povie, kam program dospel – aj keď je robot na druhom konci stola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1" i="0">
                <a:solidFill>
                  <a:srgbClr val="1B2333"/>
                </a:solidFill>
                <a:latin typeface="Arial"/>
              </a:rPr>
              <a:t>Na súťaži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beží robot bez pripojeného zariadenia, preto počuť len pípanie kocky, nie zvuky z notebooku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1" i="0">
                <a:solidFill>
                  <a:srgbClr val="1B2333"/>
                </a:solidFill>
                <a:latin typeface="Arial"/>
              </a:rPr>
              <a:t>Noty: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60 je stredné C, každé +1 je o poltón vyššie – stupnica C dur je 60, 62, 64, 65, 67, 69, 71, 72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C23F9A"/>
              </a:buClr>
              <a:buSzPct val="100000"/>
              <a:buFont typeface="Arial"/>
              <a:buChar char="■"/>
            </a:pPr>
            <a:r>
              <a:rPr sz="1600" b="1" i="0">
                <a:solidFill>
                  <a:srgbClr val="1B2333"/>
                </a:solidFill>
                <a:latin typeface="Arial"/>
              </a:rPr>
              <a:t>V triede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nastav nižšiu hlasitosť blokom nastav hlasitosť (set volume)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0" y="1417320"/>
            <a:ext cx="4023360" cy="4709160"/>
          </a:xfrm>
          <a:prstGeom prst="roundRect">
            <a:avLst>
              <a:gd name="adj" fmla="val 5000"/>
            </a:avLst>
          </a:prstGeom>
          <a:solidFill>
            <a:srgbClr val="FBEC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0" y="1645920"/>
            <a:ext cx="356616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1" i="0">
                <a:solidFill>
                  <a:srgbClr val="C23F9A"/>
                </a:solidFill>
                <a:latin typeface="Arial"/>
              </a:rPr>
              <a:t>Mini-úloha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0" y="2103120"/>
            <a:ext cx="3566160" cy="1828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1B2333"/>
                </a:solidFill>
                <a:latin typeface="Arial"/>
              </a:rPr>
              <a:t>Zahraj stupnicu C dur nahor a potom nadol. Použi cyklus a premennú, ktorú v každom prechode zväčšíš.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09560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09560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9560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30184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30184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0184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50808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50808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50808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71432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71432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71432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592056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592056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92056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12680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12680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12680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69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433304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433304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33304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71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853928" y="4160520"/>
            <a:ext cx="38404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2EA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853928" y="4937759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1B2333"/>
                </a:solidFill>
                <a:latin typeface="Arial"/>
              </a:rPr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53928" y="5184648"/>
            <a:ext cx="384048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900" b="1" i="0">
                <a:solidFill>
                  <a:srgbClr val="C23F9A"/>
                </a:solidFill>
                <a:latin typeface="Arial"/>
              </a:rPr>
              <a:t>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3024" y="4160520"/>
            <a:ext cx="237744" cy="73152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613648" y="4160520"/>
            <a:ext cx="237744" cy="73152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454896" y="4160520"/>
            <a:ext cx="237744" cy="73152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9875520" y="4160520"/>
            <a:ext cx="237744" cy="73152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10296144" y="4160520"/>
            <a:ext cx="237744" cy="73152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365760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8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43200"/>
            <a:ext cx="384048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Svetelné bloky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AUTORI: SANJAY A ARVIND SESHANOVCI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234440"/>
            <a:ext cx="5943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7655E0"/>
                </a:solidFill>
                <a:latin typeface="Arial"/>
              </a:rPr>
              <a:t>CIELE LEKCIE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737360"/>
            <a:ext cx="6035040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programovať LED svetlá na kocke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rozsvietiť svetlá senzora vzdialenosti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zobraziť hodnoty senzora na LED matici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7655E0"/>
                </a:solidFill>
                <a:latin typeface="Arial"/>
              </a:rPr>
              <a:t>03  ·  SVETLO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Svetelné bloky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4206240" cy="4572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Svetelné bloky nájdeš vo fialovej palete blokov </a:t>
            </a:r>
            <a:r>
              <a:rPr sz="1700" b="1" i="0">
                <a:solidFill>
                  <a:srgbClr val="1B2333"/>
                </a:solidFill>
                <a:latin typeface="Arial"/>
              </a:rPr>
              <a:t>Svetlo (Light)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Môžeš ich použiť na veľa zábavných vecí: rozsvietiť svetlá ultrazvukového senzora, kresliť obrázky na LED matici 5 × 5 či zobraziť bežiaci text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1371600"/>
            <a:ext cx="2651760" cy="484632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3Light_s3_Pictur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1564240"/>
            <a:ext cx="2377440" cy="4461039"/>
          </a:xfrm>
          <a:prstGeom prst="rect">
            <a:avLst/>
          </a:prstGeom>
        </p:spPr>
      </p:pic>
      <p:cxnSp>
        <p:nvCxnSpPr>
          <p:cNvPr id="11" name="Connector 10"/>
          <p:cNvCxnSpPr/>
          <p:nvPr/>
        </p:nvCxnSpPr>
        <p:spPr>
          <a:xfrm>
            <a:off x="7680960" y="2634889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626096" y="2580025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0" y="2429149"/>
            <a:ext cx="338328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1B2333"/>
                </a:solidFill>
                <a:latin typeface="Arial"/>
              </a:rPr>
              <a:t>Nakresli na svetelnej matici ľubovoľný obrázok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680960" y="3170214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626096" y="3115350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2964474"/>
            <a:ext cx="338328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1B2333"/>
                </a:solidFill>
                <a:latin typeface="Arial"/>
              </a:rPr>
              <a:t>Zobraz bežiaci text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680960" y="4196253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626096" y="4141389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0" y="3990513"/>
            <a:ext cx="338328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1B2333"/>
                </a:solidFill>
                <a:latin typeface="Arial"/>
              </a:rPr>
              <a:t>Stlm alebo zosilni jas svetiel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680960" y="5311513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626096" y="5256649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0" y="5105773"/>
            <a:ext cx="338328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1B2333"/>
                </a:solidFill>
                <a:latin typeface="Arial"/>
              </a:rPr>
              <a:t>Zmeň farbu stredného tlačidla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680960" y="5757617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7626096" y="5702753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29600" y="5551877"/>
            <a:ext cx="338328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1B2333"/>
                </a:solidFill>
                <a:latin typeface="Arial"/>
              </a:rPr>
              <a:t>Rozsvieť ultrazvukový senzor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7655E0"/>
                </a:solidFill>
                <a:latin typeface="Arial"/>
              </a:rPr>
              <a:t>03  ·  SVETLO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Úloha: Rozsvieť svet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11064240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Napíš „Hello World“ (Ahoj, svet) na svetelnú maticu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Potom na 4 sekundy zobraz smajlíka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Rozsvieť všetky svetlá okolo senzora vzdialenosti</a:t>
            </a:r>
          </a:p>
          <a:p>
            <a:pPr marL="292608" indent="-292608">
              <a:lnSpc>
                <a:spcPct val="108000"/>
              </a:lnSpc>
              <a:spcAft>
                <a:spcPts val="6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Zmeň farbu svetla stredného tlačidla na ľubovoľnú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46120"/>
            <a:ext cx="4023360" cy="297180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3Light_s4_Pictur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66" y="3383279"/>
            <a:ext cx="3350906" cy="2697480"/>
          </a:xfrm>
          <a:prstGeom prst="rect">
            <a:avLst/>
          </a:prstGeom>
        </p:spPr>
      </p:pic>
      <p:cxnSp>
        <p:nvCxnSpPr>
          <p:cNvPr id="11" name="Connector 10"/>
          <p:cNvCxnSpPr/>
          <p:nvPr/>
        </p:nvCxnSpPr>
        <p:spPr>
          <a:xfrm>
            <a:off x="4572000" y="4297725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517136" y="4242861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20640" y="4091985"/>
            <a:ext cx="640080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„Hello World“ prebehne cez svetelnú maticu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572000" y="4748204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517136" y="4693340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120640" y="4542464"/>
            <a:ext cx="640080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Zobrazí sa smajlík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72000" y="5187894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17136" y="5133030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120640" y="4982154"/>
            <a:ext cx="640080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Rozsvietia sa „oči“ senzora vzdialenosti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72000" y="5657255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517136" y="5602391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20640" y="5451515"/>
            <a:ext cx="640080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Stredné tlačidlo sa rozsvieti nafialovo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7655E0"/>
                </a:solidFill>
                <a:latin typeface="Arial"/>
              </a:rPr>
              <a:t>03  ·  SVETLO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Úloha: Zobrazenie hodnôt senzora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6400800" cy="2377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Ako silno tlačím na silový senzor?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Vytvor program s cyklom, ktorý na LED matici zobrazuje silu pôsobiacu na silový senzor</a:t>
            </a:r>
          </a:p>
          <a:p>
            <a:pPr marL="292608" indent="-292608">
              <a:lnSpc>
                <a:spcPct val="108000"/>
              </a:lnSpc>
              <a:spcAft>
                <a:spcPts val="10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Výsledok zobraz v newtonoch (0 – 10)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1371600"/>
            <a:ext cx="42062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7655E0"/>
                </a:solidFill>
                <a:latin typeface="Arial"/>
              </a:rPr>
              <a:t>Pomôcka: tieto bloky budeš potrebovať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06640" y="1737360"/>
            <a:ext cx="4206240" cy="20116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1" name="Picture 10" descr="3Light_s5_Picture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162" y="1874519"/>
            <a:ext cx="3507194" cy="173736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48640" y="3931920"/>
            <a:ext cx="4480560" cy="224028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3" name="Picture 12" descr="3Light_s5_Picture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13" y="4069080"/>
            <a:ext cx="3960412" cy="1965960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5029200" y="4658868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974336" y="4604004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577840" y="4338828"/>
            <a:ext cx="594360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Program v cykle navždy zobrazuje hodnotu silového senzora na LED matici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029200" y="5405932"/>
            <a:ext cx="475488" cy="0"/>
          </a:xfrm>
          <a:prstGeom prst="line">
            <a:avLst/>
          </a:prstGeom>
          <a:ln w="15875">
            <a:solidFill>
              <a:srgbClr val="765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974336" y="5351068"/>
            <a:ext cx="109728" cy="109728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577840" y="5085892"/>
            <a:ext cx="594360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Hodnota silového senzora sa vypíše na displej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7655E0"/>
                </a:solidFill>
                <a:latin typeface="Arial"/>
              </a:rPr>
              <a:t>03  ·  SVETLO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Svetelná matica 5 × 5 – ako na 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134295" y="36576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DOPLNENÉ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417320"/>
            <a:ext cx="6766560" cy="4754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Matica má </a:t>
            </a:r>
            <a:r>
              <a:rPr sz="1600" b="1" i="0">
                <a:solidFill>
                  <a:srgbClr val="1B2333"/>
                </a:solidFill>
                <a:latin typeface="Arial"/>
              </a:rPr>
              <a:t>25 bodov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(5 riadkov × 5 stĺpcov); každý bod zadáš dvoma číslami od 1 do 5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Jas bodu nastavíš od 0 do 100 % – takto vytvoríš aj tieňované obrázky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Farba stredného tlačidla je skvelý signál: napr. inou farbou ukážeš, ktorá misia je pripravená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Pri teste senzora zobraz jeho hodnotu na matici – nepotrebuješ obrazovku počítača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7655E0"/>
              </a:buClr>
              <a:buSzPct val="100000"/>
              <a:buFont typeface="Arial"/>
              <a:buChar char="■"/>
            </a:pPr>
            <a:r>
              <a:rPr sz="1600" b="1" i="0">
                <a:solidFill>
                  <a:srgbClr val="1B2333"/>
                </a:solidFill>
                <a:latin typeface="Arial"/>
              </a:rPr>
              <a:t>Mini-úloha:</a:t>
            </a:r>
            <a:r>
              <a:rPr sz="1600" b="0" i="0">
                <a:solidFill>
                  <a:srgbClr val="1B2333"/>
                </a:solidFill>
                <a:latin typeface="Arial"/>
              </a:rPr>
              <a:t> nakresli logo svojho tímu a zobraz ho na začiatku programu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63840" y="1280160"/>
            <a:ext cx="3840479" cy="3840479"/>
          </a:xfrm>
          <a:prstGeom prst="roundRect">
            <a:avLst>
              <a:gd name="adj" fmla="val 8000"/>
            </a:avLst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11312" y="1627632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869680" y="1627632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528048" y="1627632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186416" y="1627632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844784" y="1627632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11312" y="2286000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869680" y="2286000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28048" y="2286000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186416" y="2286000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844784" y="2286000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211312" y="2944368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869680" y="2944368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9528048" y="2944368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186416" y="2944368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0844784" y="2944368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211312" y="3602736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869680" y="3602736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9528048" y="3602736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10186416" y="3602736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10844784" y="3602736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211312" y="4261104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8869680" y="4261104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9528048" y="4261104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0186416" y="4261104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FFF4C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10844784" y="4261104"/>
            <a:ext cx="512063" cy="512063"/>
          </a:xfrm>
          <a:prstGeom prst="roundRect">
            <a:avLst>
              <a:gd name="adj" fmla="val 20000"/>
            </a:avLst>
          </a:prstGeom>
          <a:solidFill>
            <a:srgbClr val="2E374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863840" y="5257800"/>
            <a:ext cx="3840479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7655E0"/>
                </a:solidFill>
                <a:latin typeface="Arial"/>
              </a:rPr>
              <a:t>Smajlík = 7 rozsvietených bodov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365760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8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43200"/>
            <a:ext cx="384048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Bloky ak – tak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Arial"/>
              </a:rPr>
              <a:t>AUTORI: SANJAY A ARVIND SESHANOVCI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234440"/>
            <a:ext cx="5943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0E9C9C"/>
                </a:solidFill>
                <a:latin typeface="Arial"/>
              </a:rPr>
              <a:t>CIELE LEKCIE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737360"/>
            <a:ext cx="6035040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sa, ako sa robot rozhodne, čo urobí, z viacerých možností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2000" b="0" i="0">
                <a:solidFill>
                  <a:srgbClr val="1B2333"/>
                </a:solidFill>
                <a:latin typeface="Arial"/>
              </a:rPr>
              <a:t>Naučiť sa používať blok ak – tak (if-then)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0E9C9C"/>
                </a:solidFill>
                <a:latin typeface="Arial"/>
              </a:rPr>
              <a:t>04  ·  PODMIENKY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Bloky ak – tak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6035040" cy="2743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Robotovi položíš otázku a podľa odpovede urobí niečo iné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Príklad:</a:t>
            </a:r>
          </a:p>
          <a:p>
            <a:pPr marL="621792" indent="-256032">
              <a:lnSpc>
                <a:spcPct val="108000"/>
              </a:lnSpc>
              <a:spcAft>
                <a:spcPts val="5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500" b="0" i="0">
                <a:solidFill>
                  <a:srgbClr val="5B6577"/>
                </a:solidFill>
                <a:latin typeface="Arial"/>
              </a:rPr>
              <a:t>Vidí robot čiaru? Alebo nie?</a:t>
            </a:r>
          </a:p>
          <a:p>
            <a:pPr marL="621792" indent="-256032">
              <a:lnSpc>
                <a:spcPct val="108000"/>
              </a:lnSpc>
              <a:spcAft>
                <a:spcPts val="500"/>
              </a:spcAft>
              <a:buClr>
                <a:srgbClr val="5B6577"/>
              </a:buClr>
              <a:buSzPct val="90000"/>
              <a:buFont typeface="Arial"/>
              <a:buChar char="–"/>
            </a:pPr>
            <a:r>
              <a:rPr sz="1500" b="0" i="0">
                <a:solidFill>
                  <a:srgbClr val="5B6577"/>
                </a:solidFill>
                <a:latin typeface="Arial"/>
              </a:rPr>
              <a:t>Je robot blízko steny? Alebo nie?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Je to ako otázka s odpoveďou áno/nie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60520"/>
            <a:ext cx="4206240" cy="192024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0" name="Picture 9" descr="4IfThen_s3_Pictur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37" y="4297680"/>
            <a:ext cx="3144444" cy="1645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9537" y="6053328"/>
            <a:ext cx="1509333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0E9C9C"/>
                </a:solidFill>
                <a:latin typeface="Arial"/>
              </a:rPr>
              <a:t>ak – tak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6053328"/>
            <a:ext cx="1572222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1" i="0">
                <a:solidFill>
                  <a:srgbClr val="0E9C9C"/>
                </a:solidFill>
                <a:latin typeface="Arial"/>
              </a:rPr>
              <a:t>ak – tak – inak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0" y="1371600"/>
            <a:ext cx="46634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5B6577"/>
                </a:solidFill>
                <a:latin typeface="Arial"/>
              </a:rPr>
              <a:t>Ako robot rozmýšľa (doplnené)</a:t>
            </a:r>
          </a:p>
        </p:txBody>
      </p:sp>
      <p:sp>
        <p:nvSpPr>
          <p:cNvPr id="14" name="Diamond 13"/>
          <p:cNvSpPr/>
          <p:nvPr/>
        </p:nvSpPr>
        <p:spPr>
          <a:xfrm>
            <a:off x="7589520" y="1828800"/>
            <a:ext cx="2926080" cy="1463040"/>
          </a:xfrm>
          <a:prstGeom prst="diamond">
            <a:avLst/>
          </a:prstGeom>
          <a:solidFill>
            <a:srgbClr val="E4F6F6"/>
          </a:solidFill>
          <a:ln w="25400">
            <a:solidFill>
              <a:srgbClr val="0E9C9C"/>
            </a:solidFill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1B2333"/>
                </a:solidFill>
                <a:latin typeface="Arial"/>
              </a:rPr>
              <a:t>Je silový senzor stlačený?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7223760" y="2560320"/>
            <a:ext cx="365760" cy="0"/>
          </a:xfrm>
          <a:prstGeom prst="line">
            <a:avLst/>
          </a:prstGeom>
          <a:ln w="25400">
            <a:solidFill>
              <a:srgbClr val="0E9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223760" y="2560320"/>
            <a:ext cx="0" cy="1234440"/>
          </a:xfrm>
          <a:prstGeom prst="line">
            <a:avLst/>
          </a:prstGeom>
          <a:ln w="25400">
            <a:solidFill>
              <a:srgbClr val="0E9C9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515600" y="2560320"/>
            <a:ext cx="365760" cy="0"/>
          </a:xfrm>
          <a:prstGeom prst="line">
            <a:avLst/>
          </a:prstGeom>
          <a:ln w="25400">
            <a:solidFill>
              <a:srgbClr val="0E9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0881360" y="2560320"/>
            <a:ext cx="0" cy="1234440"/>
          </a:xfrm>
          <a:prstGeom prst="line">
            <a:avLst/>
          </a:prstGeom>
          <a:ln w="25400">
            <a:solidFill>
              <a:srgbClr val="0E9C9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75120" y="2926080"/>
            <a:ext cx="54864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0E9C9C"/>
                </a:solidFill>
                <a:latin typeface="Arial"/>
              </a:rPr>
              <a:t>áno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2926080"/>
            <a:ext cx="54864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0E9C9C"/>
                </a:solidFill>
                <a:latin typeface="Arial"/>
              </a:rPr>
              <a:t>nie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840480"/>
            <a:ext cx="2103120" cy="868680"/>
          </a:xfrm>
          <a:prstGeom prst="roundRect">
            <a:avLst>
              <a:gd name="adj" fmla="val 15000"/>
            </a:avLst>
          </a:prstGeom>
          <a:solidFill>
            <a:srgbClr val="0E9C9C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TAK: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zobraz smajlíka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29800" y="3840480"/>
            <a:ext cx="2103120" cy="868680"/>
          </a:xfrm>
          <a:prstGeom prst="roundRect">
            <a:avLst>
              <a:gd name="adj" fmla="val 15000"/>
            </a:avLst>
          </a:prstGeom>
          <a:solidFill>
            <a:srgbClr val="0E9C9C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INAK: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zobraz smutnú tvár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223760" y="4709160"/>
            <a:ext cx="0" cy="41148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0881360" y="4709160"/>
            <a:ext cx="0" cy="41148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223760" y="5120640"/>
            <a:ext cx="3657600" cy="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052560" y="5120640"/>
            <a:ext cx="0" cy="36576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80960" y="5532120"/>
            <a:ext cx="2743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5B6577"/>
                </a:solidFill>
                <a:latin typeface="Arial"/>
              </a:rPr>
              <a:t>program pokračuje ďalej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0E9C9C"/>
                </a:solidFill>
                <a:latin typeface="Arial"/>
              </a:rPr>
              <a:t>04  ·  PODMIENKY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Úloha: Veselý alebo smutný?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7498079" cy="338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Napíš program, ktorý mení obrázok na displeji podľa toho, či je silový senzor stlačený, alebo nie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Keď je stlačený, tvoj SPIKE Prime je veselý: zobraz na LED matici smajlíka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Keď nie je stlačený, SPIKE Prime je smutný: zobraz smutnú tvár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Budeš potrebovať svetelný blok, blok opakuj a blok ak – tak – inak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600" b="0" i="0">
                <a:solidFill>
                  <a:srgbClr val="1B2333"/>
                </a:solidFill>
                <a:latin typeface="Arial"/>
              </a:rPr>
              <a:t>Svetelný blok si musíš upraviť, aby zobrazil smutnú tvár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846320"/>
            <a:ext cx="7498079" cy="1325880"/>
          </a:xfrm>
          <a:prstGeom prst="roundRect">
            <a:avLst>
              <a:gd name="adj" fmla="val 6000"/>
            </a:avLst>
          </a:prstGeom>
          <a:solidFill>
            <a:srgbClr val="E4F6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956048"/>
            <a:ext cx="64008" cy="1106424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974336"/>
            <a:ext cx="7132319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Rozšírenie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303520"/>
            <a:ext cx="7178040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300" b="0" i="0">
                <a:solidFill>
                  <a:srgbClr val="1B2333"/>
                </a:solidFill>
                <a:latin typeface="Arial"/>
              </a:rPr>
              <a:t>Spoj, čo už vieš: pridaj veselý smiech pri stlačení a plač, keď senzor pustíš. Možno budeš musieť nahrať vlastné zvuky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1463040"/>
            <a:ext cx="3108960" cy="310896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4" name="Picture 13" descr="4IfThen_s4_Pictur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1645296"/>
            <a:ext cx="2834640" cy="27444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03920" y="4709160"/>
            <a:ext cx="310896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 i="1">
                <a:solidFill>
                  <a:srgbClr val="5B6577"/>
                </a:solidFill>
                <a:latin typeface="Arial"/>
              </a:rPr>
              <a:t>Táto úloha spája všetky štyri časti: cyklus, svetlo, zvuk a podmienku.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0E9C9C"/>
                </a:solidFill>
                <a:latin typeface="Arial"/>
              </a:rPr>
              <a:t>04  ·  PODMIENKY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Riešenie úlohy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120640" cy="4709160"/>
          </a:xfrm>
          <a:prstGeom prst="roundRect">
            <a:avLst>
              <a:gd name="adj" fmla="val 4000"/>
            </a:avLst>
          </a:prstGeom>
          <a:solidFill>
            <a:srgbClr val="F3F5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9" name="Picture 8" descr="4IfThen_s5_Pictur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39249"/>
            <a:ext cx="4846320" cy="4065301"/>
          </a:xfrm>
          <a:prstGeom prst="rect">
            <a:avLst/>
          </a:prstGeom>
        </p:spPr>
      </p:pic>
      <p:cxnSp>
        <p:nvCxnSpPr>
          <p:cNvPr id="10" name="Connector 9"/>
          <p:cNvCxnSpPr/>
          <p:nvPr/>
        </p:nvCxnSpPr>
        <p:spPr>
          <a:xfrm>
            <a:off x="5669280" y="2796227"/>
            <a:ext cx="475488" cy="0"/>
          </a:xfrm>
          <a:prstGeom prst="line">
            <a:avLst/>
          </a:prstGeom>
          <a:ln w="15875">
            <a:solidFill>
              <a:srgbClr val="0E9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614416" y="2741363"/>
            <a:ext cx="109728" cy="109728"/>
          </a:xfrm>
          <a:prstGeom prst="ellipse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17920" y="2430467"/>
            <a:ext cx="539496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1B2333"/>
                </a:solidFill>
                <a:latin typeface="Arial"/>
              </a:rPr>
              <a:t>Kód beží navždy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0" y="3893859"/>
            <a:ext cx="475488" cy="0"/>
          </a:xfrm>
          <a:prstGeom prst="line">
            <a:avLst/>
          </a:prstGeom>
          <a:ln w="15875">
            <a:solidFill>
              <a:srgbClr val="0E9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614416" y="3838995"/>
            <a:ext cx="109728" cy="109728"/>
          </a:xfrm>
          <a:prstGeom prst="ellipse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0" y="3528099"/>
            <a:ext cx="539496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1B2333"/>
                </a:solidFill>
                <a:latin typeface="Arial"/>
              </a:rPr>
              <a:t>Keď je silový senzor silno stlačený, LED matica ukáže smajlíka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669280" y="4788225"/>
            <a:ext cx="475488" cy="0"/>
          </a:xfrm>
          <a:prstGeom prst="line">
            <a:avLst/>
          </a:prstGeom>
          <a:ln w="15875">
            <a:solidFill>
              <a:srgbClr val="0E9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614416" y="4733361"/>
            <a:ext cx="109728" cy="109728"/>
          </a:xfrm>
          <a:prstGeom prst="ellipse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7920" y="4422465"/>
            <a:ext cx="539496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1B2333"/>
                </a:solidFill>
                <a:latin typeface="Arial"/>
              </a:rPr>
              <a:t>Keď silový senzor pustíš, LED matica ukáže smutnú tvár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0E9C9C"/>
                </a:solidFill>
                <a:latin typeface="Arial"/>
              </a:rPr>
              <a:t>04  ·  PODMIENKY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024128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Ďalší krok: vnorené podmienky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5120640" cy="2743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Bloky ak – tak – inak sú veľmi silný nástroj pri tvorbe zložitejších programov</a:t>
            </a:r>
          </a:p>
          <a:p>
            <a:pPr marL="292608" indent="-292608">
              <a:lnSpc>
                <a:spcPct val="108000"/>
              </a:lnSpc>
              <a:spcAft>
                <a:spcPts val="12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700" b="0" i="0">
                <a:solidFill>
                  <a:srgbClr val="1B2333"/>
                </a:solidFill>
                <a:latin typeface="Arial"/>
              </a:rPr>
              <a:t>Porozmýšľaj, kedy by si chcel vložiť jeden blok do druhého (vnorenie)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931920"/>
            <a:ext cx="5120640" cy="1737360"/>
          </a:xfrm>
          <a:prstGeom prst="roundRect">
            <a:avLst>
              <a:gd name="adj" fmla="val 6000"/>
            </a:avLst>
          </a:prstGeom>
          <a:solidFill>
            <a:srgbClr val="E4F6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041648"/>
            <a:ext cx="64008" cy="1517904"/>
          </a:xfrm>
          <a:prstGeom prst="rect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059935"/>
            <a:ext cx="4754879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1" i="0">
                <a:solidFill>
                  <a:srgbClr val="1B2333"/>
                </a:solidFill>
                <a:latin typeface="Arial"/>
              </a:rPr>
              <a:t>Príklad (doplnené)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389120"/>
            <a:ext cx="4800600" cy="118871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400" b="1" i="0">
                <a:solidFill>
                  <a:srgbClr val="1B2333"/>
                </a:solidFill>
                <a:latin typeface="Arial"/>
              </a:rPr>
              <a:t>Ak</a:t>
            </a:r>
            <a:r>
              <a:rPr sz="1400" b="0" i="0">
                <a:solidFill>
                  <a:srgbClr val="1B2333"/>
                </a:solidFill>
                <a:latin typeface="Arial"/>
              </a:rPr>
              <a:t> je silový senzor stlačený → smajlík</a:t>
            </a:r>
          </a:p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400" b="1" i="0">
                <a:solidFill>
                  <a:srgbClr val="1B2333"/>
                </a:solidFill>
                <a:latin typeface="Arial"/>
              </a:rPr>
              <a:t>Inak, ak</a:t>
            </a:r>
            <a:r>
              <a:rPr sz="1400" b="0" i="0">
                <a:solidFill>
                  <a:srgbClr val="1B2333"/>
                </a:solidFill>
                <a:latin typeface="Arial"/>
              </a:rPr>
              <a:t> je prekážka bližšie ako 10 cm → pípni</a:t>
            </a:r>
          </a:p>
          <a:p>
            <a:pPr marL="292608" indent="-292608">
              <a:lnSpc>
                <a:spcPct val="108000"/>
              </a:lnSpc>
              <a:spcAft>
                <a:spcPts val="400"/>
              </a:spcAft>
              <a:buClr>
                <a:srgbClr val="0E9C9C"/>
              </a:buClr>
              <a:buSzPct val="100000"/>
              <a:buFont typeface="Arial"/>
              <a:buChar char="■"/>
            </a:pPr>
            <a:r>
              <a:rPr sz="1400" b="1" i="0">
                <a:solidFill>
                  <a:srgbClr val="1B2333"/>
                </a:solidFill>
                <a:latin typeface="Arial"/>
              </a:rPr>
              <a:t>Inak</a:t>
            </a:r>
            <a:r>
              <a:rPr sz="1400" b="0" i="0">
                <a:solidFill>
                  <a:srgbClr val="1B2333"/>
                </a:solidFill>
                <a:latin typeface="Arial"/>
              </a:rPr>
              <a:t> → smutná tvár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46304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0E9C9C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rial"/>
              </a:rPr>
              <a:t>AK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778240" y="2011680"/>
            <a:ext cx="0" cy="25146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7315200" y="2263140"/>
            <a:ext cx="1463040" cy="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315200" y="2263140"/>
            <a:ext cx="0" cy="25146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778240" y="2011680"/>
            <a:ext cx="0" cy="25146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778240" y="2263140"/>
            <a:ext cx="1463040" cy="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241280" y="2263140"/>
            <a:ext cx="0" cy="25146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583680" y="251460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E4F6F6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TAK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09759" y="251460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E4F6F6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INAK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315200" y="3063240"/>
            <a:ext cx="0" cy="2468880"/>
          </a:xfrm>
          <a:prstGeom prst="line">
            <a:avLst/>
          </a:prstGeom>
          <a:ln w="19050">
            <a:solidFill>
              <a:srgbClr val="5B6577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241280" y="3063240"/>
            <a:ext cx="0" cy="45720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509759" y="352044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0E9C9C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rial"/>
              </a:rPr>
              <a:t>AK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0241280" y="4069080"/>
            <a:ext cx="0" cy="25146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>
            <a:off x="9326880" y="4320540"/>
            <a:ext cx="914400" cy="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326880" y="4320540"/>
            <a:ext cx="0" cy="25146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241280" y="4069080"/>
            <a:ext cx="0" cy="25146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241280" y="4320540"/>
            <a:ext cx="914400" cy="0"/>
          </a:xfrm>
          <a:prstGeom prst="line">
            <a:avLst/>
          </a:prstGeom>
          <a:ln w="19050">
            <a:solidFill>
              <a:srgbClr val="5B65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1155680" y="4320540"/>
            <a:ext cx="0" cy="251460"/>
          </a:xfrm>
          <a:prstGeom prst="line">
            <a:avLst/>
          </a:prstGeom>
          <a:ln w="19050">
            <a:solidFill>
              <a:srgbClr val="5B657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8732519" y="4572000"/>
            <a:ext cx="1188720" cy="548640"/>
          </a:xfrm>
          <a:prstGeom prst="roundRect">
            <a:avLst>
              <a:gd name="adj" fmla="val 20000"/>
            </a:avLst>
          </a:prstGeom>
          <a:solidFill>
            <a:srgbClr val="E4F6F6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TAK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561319" y="4572000"/>
            <a:ext cx="1188720" cy="548640"/>
          </a:xfrm>
          <a:prstGeom prst="roundRect">
            <a:avLst>
              <a:gd name="adj" fmla="val 20000"/>
            </a:avLst>
          </a:prstGeom>
          <a:solidFill>
            <a:srgbClr val="E4F6F6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INAK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83680" y="553212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KONIEC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509759" y="5532120"/>
            <a:ext cx="1463040" cy="548640"/>
          </a:xfrm>
          <a:prstGeom prst="roundRect">
            <a:avLst>
              <a:gd name="adj" fmla="val 2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27432" rIns="45720" bIns="2743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1B2333"/>
                </a:solidFill>
                <a:latin typeface="Arial"/>
              </a:rPr>
              <a:t>KONIEC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326880" y="5120640"/>
            <a:ext cx="0" cy="411480"/>
          </a:xfrm>
          <a:prstGeom prst="line">
            <a:avLst/>
          </a:prstGeom>
          <a:ln w="19050">
            <a:solidFill>
              <a:srgbClr val="5B6577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11155680" y="5120640"/>
            <a:ext cx="0" cy="411480"/>
          </a:xfrm>
          <a:prstGeom prst="line">
            <a:avLst/>
          </a:prstGeom>
          <a:ln w="19050">
            <a:solidFill>
              <a:srgbClr val="5B6577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1" i="0">
                <a:solidFill>
                  <a:srgbClr val="5B6577"/>
                </a:solidFill>
                <a:latin typeface="Arial"/>
              </a:rPr>
              <a:t>ZHRNUTIE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8229600" cy="6858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3000" b="1" i="0">
                <a:solidFill>
                  <a:srgbClr val="1B2333"/>
                </a:solidFill>
                <a:latin typeface="Arial"/>
              </a:rPr>
              <a:t>Kontrolné otázky a záverečná úloha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134295" y="36576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3F5F9"/>
          </a:solidFill>
          <a:ln>
            <a:noFill/>
          </a:ln>
        </p:spPr>
        <p:txBody>
          <a:bodyPr wrap="square" lIns="45720" tIns="0" rIns="45720" bIns="0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DOPLNENÉ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08760"/>
            <a:ext cx="6217920" cy="868680"/>
          </a:xfrm>
          <a:prstGeom prst="roundRect">
            <a:avLst>
              <a:gd name="adj" fmla="val 15000"/>
            </a:avLst>
          </a:prstGeom>
          <a:solidFill>
            <a:srgbClr val="FFF6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731520" y="1691639"/>
            <a:ext cx="502920" cy="502920"/>
          </a:xfrm>
          <a:prstGeom prst="ellipse">
            <a:avLst/>
          </a:prstGeom>
          <a:solidFill>
            <a:srgbClr val="E89F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691639"/>
            <a:ext cx="5029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554480"/>
            <a:ext cx="52120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Aký je rozdiel medzi blokmi opakuj 10-krát, navždy a opakuj, kým?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532888"/>
            <a:ext cx="6217920" cy="868680"/>
          </a:xfrm>
          <a:prstGeom prst="roundRect">
            <a:avLst>
              <a:gd name="adj" fmla="val 15000"/>
            </a:avLst>
          </a:prstGeom>
          <a:solidFill>
            <a:srgbClr val="FBEC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731520" y="2715768"/>
            <a:ext cx="502920" cy="502920"/>
          </a:xfrm>
          <a:prstGeom prst="ellipse">
            <a:avLst/>
          </a:prstGeom>
          <a:solidFill>
            <a:srgbClr val="C23F9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715768"/>
            <a:ext cx="5029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578608"/>
            <a:ext cx="52120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Prečo je na súťaži užitočnejšie pípnutie kocky než zvuk zo zariadenia?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557016"/>
            <a:ext cx="6217920" cy="868680"/>
          </a:xfrm>
          <a:prstGeom prst="roundRect">
            <a:avLst>
              <a:gd name="adj" fmla="val 15000"/>
            </a:avLst>
          </a:prstGeom>
          <a:solidFill>
            <a:srgbClr val="F0ECF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731520" y="3739896"/>
            <a:ext cx="502920" cy="502920"/>
          </a:xfrm>
          <a:prstGeom prst="ellipse">
            <a:avLst/>
          </a:prstGeom>
          <a:solidFill>
            <a:srgbClr val="7655E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3739896"/>
            <a:ext cx="5029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602736"/>
            <a:ext cx="52120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Ako zobrazíš hodnotu senzora na svetelnej matici?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81144"/>
            <a:ext cx="6217920" cy="868680"/>
          </a:xfrm>
          <a:prstGeom prst="roundRect">
            <a:avLst>
              <a:gd name="adj" fmla="val 15000"/>
            </a:avLst>
          </a:prstGeom>
          <a:solidFill>
            <a:srgbClr val="E4F6F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1520" y="4764024"/>
            <a:ext cx="502920" cy="502920"/>
          </a:xfrm>
          <a:prstGeom prst="ellipse">
            <a:avLst/>
          </a:prstGeom>
          <a:solidFill>
            <a:srgbClr val="0E9C9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4764024"/>
            <a:ext cx="502920" cy="5029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626864"/>
            <a:ext cx="52120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1B2333"/>
                </a:solidFill>
                <a:latin typeface="Arial"/>
              </a:rPr>
              <a:t>Kedy použiješ blok ak – tak a kedy ak – tak – inak?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0" y="1508760"/>
            <a:ext cx="4480560" cy="3941063"/>
          </a:xfrm>
          <a:prstGeom prst="roundRect">
            <a:avLst>
              <a:gd name="adj" fmla="val 5000"/>
            </a:avLst>
          </a:prstGeom>
          <a:solidFill>
            <a:srgbClr val="161D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06640" y="1737360"/>
            <a:ext cx="3931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 i="0">
                <a:solidFill>
                  <a:srgbClr val="E89F00"/>
                </a:solidFill>
                <a:latin typeface="Arial"/>
              </a:rPr>
              <a:t>ZÁVEREČNÁ ÚLOHA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2148840"/>
            <a:ext cx="402336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Strážny robot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06640" y="2834640"/>
            <a:ext cx="4023360" cy="2560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400" b="0" i="0">
                <a:solidFill>
                  <a:srgbClr val="FFFFFF"/>
                </a:solidFill>
                <a:latin typeface="Arial"/>
              </a:rPr>
              <a:t>V cykle navždy meraj vzdialenosť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400" b="0" i="0">
                <a:solidFill>
                  <a:srgbClr val="FFFFFF"/>
                </a:solidFill>
                <a:latin typeface="Arial"/>
              </a:rPr>
              <a:t>Ak je niečo bližšie ako 10 cm: rozsvieť tlačidlo načerveno a pípni</a:t>
            </a:r>
          </a:p>
          <a:p>
            <a:pPr marL="292608" indent="-292608">
              <a:lnSpc>
                <a:spcPct val="108000"/>
              </a:lnSpc>
              <a:spcAft>
                <a:spcPts val="800"/>
              </a:spcAft>
              <a:buClr>
                <a:srgbClr val="E89F00"/>
              </a:buClr>
              <a:buSzPct val="100000"/>
              <a:buFont typeface="Arial"/>
              <a:buChar char="■"/>
            </a:pPr>
            <a:r>
              <a:rPr sz="1400" b="0" i="0">
                <a:solidFill>
                  <a:srgbClr val="FFFFFF"/>
                </a:solidFill>
                <a:latin typeface="Arial"/>
              </a:rPr>
              <a:t>Inak: rozsvieť tlačidlo nazeleno a zobraz smajlíka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327648"/>
            <a:ext cx="11094415" cy="10972"/>
          </a:xfrm>
          <a:prstGeom prst="rect">
            <a:avLst/>
          </a:prstGeom>
          <a:solidFill>
            <a:srgbClr val="DDE2E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i="0">
                <a:solidFill>
                  <a:srgbClr val="5B6577"/>
                </a:solidFill>
                <a:latin typeface="Arial"/>
              </a:rPr>
              <a:t>Prime Lessons (primelessons.org) · CC BY-NC-SA 4.0 · slovenský preklad a úprava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8655" y="6419088"/>
            <a:ext cx="91440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5B6577"/>
                </a:solidFill>
                <a:latin typeface="Arial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3754</Words>
  <Application>Microsoft Macintosh PowerPoint</Application>
  <PresentationFormat>Širokouhlá</PresentationFormat>
  <Paragraphs>402</Paragraphs>
  <Slides>26</Slides>
  <Notes>26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doc. PaedDr. Vostinar Patrik PhD.</cp:lastModifiedBy>
  <cp:revision>2</cp:revision>
  <dcterms:created xsi:type="dcterms:W3CDTF">2013-01-27T09:14:16Z</dcterms:created>
  <dcterms:modified xsi:type="dcterms:W3CDTF">2026-10-20T20:33:31Z</dcterms:modified>
  <cp:category/>
</cp:coreProperties>
</file>