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3" r:id="rId1"/>
  </p:sldMasterIdLst>
  <p:notesMasterIdLst>
    <p:notesMasterId r:id="rId56"/>
  </p:notesMasterIdLst>
  <p:handoutMasterIdLst>
    <p:handoutMasterId r:id="rId57"/>
  </p:handoutMasterIdLst>
  <p:sldIdLst>
    <p:sldId id="492" r:id="rId2"/>
    <p:sldId id="495" r:id="rId3"/>
    <p:sldId id="481" r:id="rId4"/>
    <p:sldId id="435" r:id="rId5"/>
    <p:sldId id="416" r:id="rId6"/>
    <p:sldId id="431" r:id="rId7"/>
    <p:sldId id="420" r:id="rId8"/>
    <p:sldId id="432" r:id="rId9"/>
    <p:sldId id="375" r:id="rId10"/>
    <p:sldId id="376" r:id="rId11"/>
    <p:sldId id="437" r:id="rId12"/>
    <p:sldId id="436" r:id="rId13"/>
    <p:sldId id="482" r:id="rId14"/>
    <p:sldId id="483" r:id="rId15"/>
    <p:sldId id="440" r:id="rId16"/>
    <p:sldId id="441" r:id="rId17"/>
    <p:sldId id="442" r:id="rId18"/>
    <p:sldId id="484" r:id="rId19"/>
    <p:sldId id="443" r:id="rId20"/>
    <p:sldId id="444" r:id="rId21"/>
    <p:sldId id="445" r:id="rId22"/>
    <p:sldId id="446" r:id="rId23"/>
    <p:sldId id="447" r:id="rId24"/>
    <p:sldId id="448" r:id="rId25"/>
    <p:sldId id="449" r:id="rId26"/>
    <p:sldId id="450" r:id="rId27"/>
    <p:sldId id="485" r:id="rId28"/>
    <p:sldId id="486" r:id="rId29"/>
    <p:sldId id="454" r:id="rId30"/>
    <p:sldId id="455" r:id="rId31"/>
    <p:sldId id="456" r:id="rId32"/>
    <p:sldId id="457" r:id="rId33"/>
    <p:sldId id="458" r:id="rId34"/>
    <p:sldId id="459" r:id="rId35"/>
    <p:sldId id="460" r:id="rId36"/>
    <p:sldId id="461" r:id="rId37"/>
    <p:sldId id="462" r:id="rId38"/>
    <p:sldId id="463" r:id="rId39"/>
    <p:sldId id="464" r:id="rId40"/>
    <p:sldId id="487" r:id="rId41"/>
    <p:sldId id="488" r:id="rId42"/>
    <p:sldId id="468" r:id="rId43"/>
    <p:sldId id="469" r:id="rId44"/>
    <p:sldId id="470" r:id="rId45"/>
    <p:sldId id="471" r:id="rId46"/>
    <p:sldId id="472" r:id="rId47"/>
    <p:sldId id="473" r:id="rId48"/>
    <p:sldId id="474" r:id="rId49"/>
    <p:sldId id="489" r:id="rId50"/>
    <p:sldId id="490" r:id="rId51"/>
    <p:sldId id="478" r:id="rId52"/>
    <p:sldId id="479" r:id="rId53"/>
    <p:sldId id="491" r:id="rId54"/>
    <p:sldId id="493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00"/>
    <a:srgbClr val="65D7FF"/>
    <a:srgbClr val="0EAE9F"/>
    <a:srgbClr val="13B09B"/>
    <a:srgbClr val="0290F8"/>
    <a:srgbClr val="FE59D0"/>
    <a:srgbClr val="F55455"/>
    <a:srgbClr val="FF9732"/>
    <a:srgbClr val="02B64E"/>
    <a:srgbClr val="1BC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3"/>
  </p:normalViewPr>
  <p:slideViewPr>
    <p:cSldViewPr snapToGrid="0" snapToObjects="1">
      <p:cViewPr varScale="1">
        <p:scale>
          <a:sx n="126" d="100"/>
          <a:sy n="126" d="100"/>
        </p:scale>
        <p:origin x="178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40048-1E4D-CD41-AC49-0750EB72586B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592D1-055B-824F-99E1-F69F9F11B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148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484CF-5098-F24E-8881-583515D5C40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67714-547E-8A4E-AE1C-9E3378A836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703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Táto prezentácia spája päť lekcií PrimeLessons pre SPIKE 3 (Nastavenie pohybu robota, Jazda rovno, Otáčanie s gyroskopom, Presnejšie otáčanie, Drift gyroskopu) do jednej kapitoly. Snímky označené „DOPLNENÉ“ v origináli nie sú – pridali sme ich pri slovenskom preklade.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Kapitola má päť lekcií. Pri prezentovaní môžeš kliknúť na kartu lekcie a preskočiť priamo na jej začiatok.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Úvodná snímka lekcie 1: Nastavenie pohybu robota. Porty motorov, rýchlosť, spôsob zastavenia, veľkosť kolies a zrýchlenie.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Ukážte rozdiel naživo: po pohybe s „držať“ skúste motorom otočiť rukou, potom to isté s „voľnobeh“.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Nechajte deti výpočet urobiť samé a výsledok overiť meraním (2. spôsob). Malé rozdiely sú normálne – pneumatiky sa pod váhou robota trochu stlačia.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Pomalšie zrýchlenie znižuje preklzovanie kolies pri rozbehu, takže robot jazdí presnejšie. Nechajte deti porovnať jazdu s pomalým a rýchlym zrýchlením.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táto snímka nie je v origináli PrimeLessons, pridali sme ju pri slovenskom preklade. Vychádza z doplnkov k lekcii Nastavenie pohybu robota.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Úvodná snímka lekcie 2: Jazda rovno. Pohybové bloky, záporné hodnoty, začni/zastav pohyb a blok Čakaj.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Nechajte deti najprv tipnúť, čo urobí robot pri zápornej rýchlosti aj zápornej vzdialenosti naraz – a potom to vyskúšať.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táto snímka nie je v origináli PrimeLessons. Nadväzuje na lekciu Nastavenie pohybu robota a pomáha deťom pochopiť, odkiaľ sa berie hodnota 17,5 cm. Nech si to žiaci prepočítajú sami a potom overia meraním – pneumatika sa pod váhou robota trochu stlačí, takže skutočná hodnota môže byť mierne iná.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Bloky start moving sú základ pre neskoršie lekcie so senzormi (jazda, kým senzor niečo neuvidí).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Upozornite, že bez bloku Čakaj by sa robot rozbehol a hneď zastavil – program by vôbec nečakal.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táto snímka nie je v origináli PrimeLessons, pridali sme ju pri slovenskom preklade. Mini-úloha overuje kombináciu jazdy dopredu a dozadu – správne riešenie skončí 40 cm od štartu.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Úvodná snímka lekcie 3: Otáčanie s gyroskopom. Yaw, pitch a roll, blok Čakaj, kým a otočenia pivot a spin.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Ukážte natočenie naživo – na paneli hodnôt (dashboard) sledujte yaw a otáčajte robotom rukou.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Ak sa robot občas neotočí vôbec, príčinou je takmer vždy táto chyba. Krátky blok Čakaj 0,05 s ju spoľahlivo obíde.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Nech si deti nakreslia kriedou alebo páskou stopu kolies pri pivot a spin – rozdiel uvidia hneď.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táto snímka nie je v origináli PrimeLessons, pridali sme ju pri slovenskom preklade. Úloha so štvorcom pekne ukáže, ako sa malé chyby otočenia sčítavajú.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Úvodná snímka lekcie 4: Presnejšie otáčanie. Prečo robot pretočí a ako otočenie spresniť.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Nechajte každý tím zmerať svoje vlastné pretočenie – hodnota 102° platí len pre Droid Bot IV pri rýchlosti 50 %.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Otáčanie podľa stupňov motora nevyžaduje gyroskop, ale závisí od preklzovania kolies. Na hladkom stole ho overte opakovaním.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táto snímka nie je v origináli PrimeLessons, pridali sme ju pri slovenskom preklade. Pri spin sa robot otáča okolo stredu medzi kolesami, takže každé koleso prejde polovičnú dráhu ako pri pivot.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Úvodná snímka lekcie 5: Drift gyroskopu. Ako spoznať drift gyroskopu a čo s ním urobiť pred zápasom.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Drift sa najčastejšie objaví, keď sa s robotom pri zapínaní hýbe. Naučte deti zapínať kocku položenú na stole a chvíľu ju nechať v kľude.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táto snímka nie je v origináli PrimeLessons, pridali sme ju pri slovenskom preklade. Kontrolu driftu zaraďte do štartovacieho rituálu tímu pred každým zápasom.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Doplnené: prehľad blokov z celej kapitoly. Ľavý stĺpec je presný anglický názov bloku v aplikácii SPIKE 3, aby ho deti v aplikácii ľahko našli. Odporúčame vytlačiť a nechať pri počítači.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241" y="2579003"/>
            <a:ext cx="8787652" cy="246858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754" y="2676578"/>
            <a:ext cx="8528356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6712" y="4176248"/>
            <a:ext cx="5741894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rgbClr val="0EAE9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By Sanjay and Arvind Seshan</a:t>
            </a:r>
          </a:p>
        </p:txBody>
      </p:sp>
      <p:sp>
        <p:nvSpPr>
          <p:cNvPr id="8" name="Subtitle 1">
            <a:extLst>
              <a:ext uri="{FF2B5EF4-FFF2-40B4-BE49-F238E27FC236}">
                <a16:creationId xmlns:a16="http://schemas.microsoft.com/office/drawing/2014/main" id="{227F28FB-346D-45F5-A52C-A1B7DBC13191}"/>
              </a:ext>
            </a:extLst>
          </p:cNvPr>
          <p:cNvSpPr txBox="1">
            <a:spLocks/>
          </p:cNvSpPr>
          <p:nvPr/>
        </p:nvSpPr>
        <p:spPr>
          <a:xfrm>
            <a:off x="4808377" y="357846"/>
            <a:ext cx="4161516" cy="5094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3200" dirty="0"/>
              <a:t>PRIME LESSONS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13C618-BE4E-4AD7-9CD9-0AB9F17BD5D4}"/>
              </a:ext>
            </a:extLst>
          </p:cNvPr>
          <p:cNvSpPr txBox="1"/>
          <p:nvPr/>
        </p:nvSpPr>
        <p:spPr>
          <a:xfrm>
            <a:off x="6331000" y="685891"/>
            <a:ext cx="2440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By the Makers of EV3Lessons</a:t>
            </a:r>
          </a:p>
        </p:txBody>
      </p:sp>
      <p:pic>
        <p:nvPicPr>
          <p:cNvPr id="18" name="Picture 17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69DF8FC2-9ED1-BB44-8E96-5B069F6C6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649" y="993668"/>
            <a:ext cx="1158461" cy="1158461"/>
          </a:xfrm>
          <a:prstGeom prst="rect">
            <a:avLst/>
          </a:prstGeom>
        </p:spPr>
      </p:pic>
      <p:pic>
        <p:nvPicPr>
          <p:cNvPr id="19" name="Picture 18" descr="Shape, square&#10;&#10;Description automatically generated">
            <a:extLst>
              <a:ext uri="{FF2B5EF4-FFF2-40B4-BE49-F238E27FC236}">
                <a16:creationId xmlns:a16="http://schemas.microsoft.com/office/drawing/2014/main" id="{2D46D815-081F-064A-AFA6-098A6E7A3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647" y="993669"/>
            <a:ext cx="1158461" cy="115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6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rule"/>
          <p:cNvSpPr/>
          <p:nvPr userDrawn="1"/>
        </p:nvSpPr>
        <p:spPr>
          <a:xfrm>
            <a:off x="175260" y="1000000"/>
            <a:ext cx="8831580" cy="12700"/>
          </a:xfrm>
          <a:prstGeom prst="rect">
            <a:avLst/>
          </a:prstGeom>
          <a:solidFill>
            <a:srgbClr val="E3E8EE"/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" y="250000"/>
            <a:ext cx="8746864" cy="660000"/>
          </a:xfrm>
        </p:spPr>
        <p:txBody>
          <a:bodyPr anchor="ctr"/>
          <a:lstStyle>
            <a:lvl1pPr>
              <a:defRPr>
                <a:solidFill>
                  <a:srgbClr val="14213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088" y="1140006"/>
            <a:ext cx="8831580" cy="5082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8409" y="6320275"/>
            <a:ext cx="487058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5B6775"/>
                </a:solidFill>
              </a:defRPr>
            </a:lvl1pPr>
          </a:lstStyle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59C872A-C57F-4B1F-AFD0-FDF125C3C485}"/>
              </a:ext>
            </a:extLst>
          </p:cNvPr>
          <p:cNvCxnSpPr/>
          <p:nvPr/>
        </p:nvCxnSpPr>
        <p:spPr>
          <a:xfrm>
            <a:off x="175260" y="6316935"/>
            <a:ext cx="8831580" cy="0"/>
          </a:xfrm>
          <a:prstGeom prst="line">
            <a:avLst/>
          </a:prstGeom>
          <a:ln w="9525">
            <a:solidFill>
              <a:srgbClr val="E3E8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1A6E77-3BBB-1C48-BEAB-965E68475424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  <a:ln w="9525">
            <a:solidFill>
              <a:srgbClr val="E3E8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87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621E0-AEE7-4799-81EB-EB99ED60C8DF}"/>
              </a:ext>
            </a:extLst>
          </p:cNvPr>
          <p:cNvSpPr>
            <a:spLocks noChangeAspect="1"/>
          </p:cNvSpPr>
          <p:nvPr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0FAB25-E17C-4189-8846-137BC28A1EB3}"/>
              </a:ext>
            </a:extLst>
          </p:cNvPr>
          <p:cNvSpPr txBox="1">
            <a:spLocks/>
          </p:cNvSpPr>
          <p:nvPr/>
        </p:nvSpPr>
        <p:spPr>
          <a:xfrm>
            <a:off x="175260" y="292975"/>
            <a:ext cx="8746864" cy="752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FE57FA-ED3B-DD47-A2AD-41CA3B92F6CD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6895ADE-52D1-AE46-9E95-B4939EC72986}"/>
              </a:ext>
            </a:extLst>
          </p:cNvPr>
          <p:cNvSpPr txBox="1">
            <a:spLocks/>
          </p:cNvSpPr>
          <p:nvPr userDrawn="1"/>
        </p:nvSpPr>
        <p:spPr>
          <a:xfrm>
            <a:off x="175260" y="292975"/>
            <a:ext cx="8746864" cy="752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8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00" y="1174924"/>
            <a:ext cx="4185204" cy="4967864"/>
          </a:xfrm>
        </p:spPr>
        <p:txBody>
          <a:bodyPr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52" y="1177439"/>
            <a:ext cx="4226411" cy="4967864"/>
          </a:xfrm>
        </p:spPr>
        <p:txBody>
          <a:bodyPr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A4B09-24AC-454E-8A0C-D31EDE1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C4D01-901A-4258-A65D-27A4329F0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3A7F9C-E99E-44C1-89A0-A6ED28ADCEF0}"/>
              </a:ext>
            </a:extLst>
          </p:cNvPr>
          <p:cNvCxnSpPr/>
          <p:nvPr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F86C8F5-3CD8-41C6-A6C4-EF53AE7214CB}"/>
              </a:ext>
            </a:extLst>
          </p:cNvPr>
          <p:cNvSpPr>
            <a:spLocks noChangeAspect="1"/>
          </p:cNvSpPr>
          <p:nvPr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89BF07E-558D-420A-943A-465BCC22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AA5BCB-51D5-A144-AEF9-7560431589FF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E3AA441-A4BF-1D4F-9375-3708D57439A5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429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7E6853-34E8-4052-808F-422B5860D591}"/>
              </a:ext>
            </a:extLst>
          </p:cNvPr>
          <p:cNvSpPr>
            <a:spLocks noChangeAspect="1"/>
          </p:cNvSpPr>
          <p:nvPr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EFA1566-CE68-450F-950A-CED46009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7A3EB3-4E4C-8742-85A4-53388F1347F6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2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2632993-FC7F-42E0-9D01-6C58965F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7B8D68D-165F-4007-99ED-9807B7E8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068E05-BA91-41C0-82CA-8F2AD35C67E8}"/>
              </a:ext>
            </a:extLst>
          </p:cNvPr>
          <p:cNvCxnSpPr/>
          <p:nvPr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971BF8-D77B-4814-931D-48F5EB38C3C1}"/>
              </a:ext>
            </a:extLst>
          </p:cNvPr>
          <p:cNvSpPr>
            <a:spLocks noChangeAspect="1"/>
          </p:cNvSpPr>
          <p:nvPr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D59584-71E8-443A-AF13-6C99AD60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0E04EC-8634-9C4C-915E-E695A0F580CC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AD6AA36-2588-B440-9C6B-28CD20017591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767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E18750-3B08-429F-A276-D977DF7F7295}"/>
              </a:ext>
            </a:extLst>
          </p:cNvPr>
          <p:cNvSpPr>
            <a:spLocks noChangeAspect="1"/>
          </p:cNvSpPr>
          <p:nvPr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9B12976-4243-42C3-AD82-864781743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5BF95A-3885-4491-876B-4C99D444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25C0E0-87AD-4A9A-8CC2-D51E549C54AC}"/>
              </a:ext>
            </a:extLst>
          </p:cNvPr>
          <p:cNvCxnSpPr/>
          <p:nvPr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57F6DEB-B3FE-4632-A871-23BAA7FEA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C8C17B-53AC-F141-9BE6-6E5785BC3D21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AB7402-4C39-0042-B58C-EA8E027B77D2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3054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Copyright © 2023 Prime Lessons (primelessons.org) CC-BY-NC-SA.  (Last edit: 5/11/2023)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2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24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02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88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00" y="1174924"/>
            <a:ext cx="4185204" cy="4967864"/>
          </a:xfrm>
        </p:spPr>
        <p:txBody>
          <a:bodyPr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52" y="1177439"/>
            <a:ext cx="4226411" cy="4967864"/>
          </a:xfrm>
        </p:spPr>
        <p:txBody>
          <a:bodyPr>
            <a:normAutofit/>
          </a:bodyPr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593A4B09-24AC-454E-8A0C-D31EDE12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C4D01-901A-4258-A65D-27A4329F0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E3A7F9C-E99E-44C1-89A0-A6ED28ADCEF0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F86C8F5-3CD8-41C6-A6C4-EF53AE7214CB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89BF07E-558D-420A-943A-465BCC22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87623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7E6853-34E8-4052-808F-422B5860D591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EFA1566-CE68-450F-950A-CED460092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82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2632993-FC7F-42E0-9D01-6C58965FB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7B8D68D-165F-4007-99ED-9807B7E8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068E05-BA91-41C0-82CA-8F2AD35C67E8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2971BF8-D77B-4814-931D-48F5EB38C3C1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7D59584-71E8-443A-AF13-6C99AD608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7795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E18750-3B08-429F-A276-D977DF7F7295}"/>
              </a:ext>
            </a:extLst>
          </p:cNvPr>
          <p:cNvSpPr>
            <a:spLocks noChangeAspect="1"/>
          </p:cNvSpPr>
          <p:nvPr userDrawn="1"/>
        </p:nvSpPr>
        <p:spPr>
          <a:xfrm>
            <a:off x="142200" y="249101"/>
            <a:ext cx="8831579" cy="84045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9B12976-4243-42C3-AD82-864781743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" y="292975"/>
            <a:ext cx="8746864" cy="752706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5BF95A-3885-4491-876B-4C99D444A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25C0E0-87AD-4A9A-8CC2-D51E549C54AC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57F6DEB-B3FE-4632-A871-23BAA7FEA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18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3289" y="270616"/>
            <a:ext cx="8834991" cy="6975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289" y="1059264"/>
            <a:ext cx="8834991" cy="48238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10EC07-0A4A-4C6A-950D-55707B6C7F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409" y="6266485"/>
            <a:ext cx="7599835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/>
              <a:t>Copyright © 2023 Prime Lessons (primelessons.org) CC-BY-NC-SA.  (Last edit: 5/11/2023)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C4CC031-9FAD-457B-A616-9F45DA2DE9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6372" y="6280641"/>
            <a:ext cx="770468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BBD74847-7BE4-4E4D-8159-51DF7B93C61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AF90A68-628C-4E8F-BCF5-404070DD47EC}"/>
              </a:ext>
            </a:extLst>
          </p:cNvPr>
          <p:cNvCxnSpPr/>
          <p:nvPr/>
        </p:nvCxnSpPr>
        <p:spPr>
          <a:xfrm>
            <a:off x="175260" y="6316935"/>
            <a:ext cx="8831580" cy="0"/>
          </a:xfrm>
          <a:prstGeom prst="line">
            <a:avLst/>
          </a:prstGeom>
          <a:ln w="9525">
            <a:solidFill>
              <a:srgbClr val="E3E8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FC8C014-46CC-A347-8E7B-82A1354B76A7}"/>
              </a:ext>
            </a:extLst>
          </p:cNvPr>
          <p:cNvCxnSpPr/>
          <p:nvPr userDrawn="1"/>
        </p:nvCxnSpPr>
        <p:spPr>
          <a:xfrm>
            <a:off x="175260" y="6316935"/>
            <a:ext cx="8831580" cy="0"/>
          </a:xfrm>
          <a:prstGeom prst="line">
            <a:avLst/>
          </a:prstGeom>
          <a:ln w="9525">
            <a:solidFill>
              <a:srgbClr val="E3E8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34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65" r:id="rId12"/>
    <p:sldLayoutId id="2147483766" r:id="rId13"/>
    <p:sldLayoutId id="2147483767" r:id="rId14"/>
    <p:sldLayoutId id="2147483768" r:id="rId15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600" b="1" kern="1200">
          <a:solidFill>
            <a:srgbClr val="14213D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charset="2"/>
        <a:buChar char="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5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1.xml"/><Relationship Id="rId5" Type="http://schemas.openxmlformats.org/officeDocument/2006/relationships/slide" Target="slide28.xml"/><Relationship Id="rId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hGxExDqMg8s" TargetMode="Externa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dQLqaILNgM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828802" cy="11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828800" y="0"/>
            <a:ext cx="1828802" cy="11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657600" y="0"/>
            <a:ext cx="1828802" cy="11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486400" y="0"/>
            <a:ext cx="1828802" cy="11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0" y="0"/>
            <a:ext cx="1828802" cy="110000"/>
          </a:xfrm>
          <a:prstGeom prst="rect">
            <a:avLst/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00" y="1050000"/>
            <a:ext cx="7000000" cy="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1">
                <a:solidFill>
                  <a:srgbClr val="0EAE9F"/>
                </a:solidFill>
              </a:rPr>
              <a:t>PRIME LESSONS PO SLOVENSKY  ·  LEGO® EDUCATION SPIKE™ PRIME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0000" y="1450000"/>
            <a:ext cx="6000000" cy="9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3000" b="0">
                <a:solidFill>
                  <a:srgbClr val="C9D3DF"/>
                </a:solidFill>
                <a:latin typeface="Aptos Display"/>
              </a:rPr>
              <a:t>Kapitola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00" y="2050000"/>
            <a:ext cx="62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6000" b="1">
                <a:solidFill>
                  <a:srgbClr val="FFFFFF"/>
                </a:solidFill>
                <a:latin typeface="Aptos Display"/>
              </a:rPr>
              <a:t>Pohyb robota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00" y="3350000"/>
            <a:ext cx="5000000" cy="20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lang="sk-SK" sz="1600" b="1">
                <a:solidFill>
                  <a:srgbClr val="0EAE9F"/>
                </a:solidFill>
              </a:rPr>
              <a:t>1  </a:t>
            </a:r>
            <a:r>
              <a:rPr lang="sk-SK" sz="1600" b="0">
                <a:solidFill>
                  <a:srgbClr val="FFFFFF"/>
                </a:solidFill>
              </a:rPr>
              <a:t>Nastavenie pohybu robota</a:t>
            </a:r>
          </a:p>
          <a:p>
            <a:pPr algn="l">
              <a:spcAft>
                <a:spcPts val="400"/>
              </a:spcAft>
            </a:pPr>
            <a:r>
              <a:rPr lang="sk-SK" sz="1600" b="1">
                <a:solidFill>
                  <a:srgbClr val="F2A900"/>
                </a:solidFill>
              </a:rPr>
              <a:t>2  </a:t>
            </a:r>
            <a:r>
              <a:rPr lang="sk-SK" sz="1600" b="0">
                <a:solidFill>
                  <a:srgbClr val="FFFFFF"/>
                </a:solidFill>
              </a:rPr>
              <a:t>Jazda rovno</a:t>
            </a:r>
          </a:p>
          <a:p>
            <a:pPr algn="l">
              <a:spcAft>
                <a:spcPts val="400"/>
              </a:spcAft>
            </a:pPr>
            <a:r>
              <a:rPr lang="sk-SK" sz="1600" b="1">
                <a:solidFill>
                  <a:srgbClr val="E4572E"/>
                </a:solidFill>
              </a:rPr>
              <a:t>3  </a:t>
            </a:r>
            <a:r>
              <a:rPr lang="sk-SK" sz="1600" b="0">
                <a:solidFill>
                  <a:srgbClr val="FFFFFF"/>
                </a:solidFill>
              </a:rPr>
              <a:t>Otáčanie s gyroskopom</a:t>
            </a:r>
          </a:p>
          <a:p>
            <a:pPr algn="l">
              <a:spcAft>
                <a:spcPts val="400"/>
              </a:spcAft>
            </a:pPr>
            <a:r>
              <a:rPr lang="sk-SK" sz="1600" b="1">
                <a:solidFill>
                  <a:srgbClr val="2F6FDE"/>
                </a:solidFill>
              </a:rPr>
              <a:t>4  </a:t>
            </a:r>
            <a:r>
              <a:rPr lang="sk-SK" sz="1600" b="0">
                <a:solidFill>
                  <a:srgbClr val="FFFFFF"/>
                </a:solidFill>
              </a:rPr>
              <a:t>Presnejšie otáčanie</a:t>
            </a:r>
          </a:p>
          <a:p>
            <a:pPr algn="l">
              <a:spcAft>
                <a:spcPts val="400"/>
              </a:spcAft>
            </a:pPr>
            <a:r>
              <a:rPr lang="sk-SK" sz="1600" b="1">
                <a:solidFill>
                  <a:srgbClr val="8E4DB8"/>
                </a:solidFill>
              </a:rPr>
              <a:t>5  </a:t>
            </a:r>
            <a:r>
              <a:rPr lang="sk-SK" sz="1600" b="0">
                <a:solidFill>
                  <a:srgbClr val="FFFFFF"/>
                </a:solidFill>
              </a:rPr>
              <a:t>Drift gyroskopu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00" y="5650000"/>
            <a:ext cx="78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" b="0">
                <a:solidFill>
                  <a:srgbClr val="9AA8B8"/>
                </a:solidFill>
              </a:rPr>
              <a:t>Podľa lekcií Sanjaya a Arvinda Seshanovcov (primelessons.org), softvér SPIKE 3</a:t>
            </a:r>
          </a:p>
          <a:p>
            <a:pPr algn="l"/>
            <a:r>
              <a:rPr lang="sk-SK" sz="1100" b="0">
                <a:solidFill>
                  <a:srgbClr val="9AA8B8"/>
                </a:solidFill>
              </a:rPr>
              <a:t>Spojené, preložené a doplnené pre slovenské FLL tímy · 2026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19400" y="207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949400" y="207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60000" y="215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599600" y="218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289400" y="250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619400" y="250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949400" y="250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279400" y="250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30000" y="258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69600" y="261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959400" y="293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289400" y="293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619400" y="293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49400" y="293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279400" y="293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609400" y="293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5900000" y="3010000"/>
            <a:ext cx="1980000" cy="379499"/>
          </a:xfrm>
          <a:prstGeom prst="roundRect">
            <a:avLst>
              <a:gd name="adj" fmla="val 8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939600" y="3049600"/>
            <a:ext cx="190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289400" y="336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619400" y="336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949400" y="336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7279400" y="336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6230000" y="344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269600" y="347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6619400" y="379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949400" y="379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6560000" y="387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6599600" y="390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Obsah kapitoly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Rounded Rectangle 7">
            <a:hlinkClick r:id="rId3" action="ppaction://hlinksldjump"/>
          </p:cNvPr>
          <p:cNvSpPr/>
          <p:nvPr/>
        </p:nvSpPr>
        <p:spPr>
          <a:xfrm>
            <a:off x="300000" y="1330000"/>
            <a:ext cx="8550000" cy="790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450000" y="1465000"/>
            <a:ext cx="520000" cy="520000"/>
          </a:xfrm>
          <a:prstGeom prst="ellipse">
            <a:avLst/>
          </a:prstGeom>
          <a:solidFill>
            <a:srgbClr val="0EAE9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2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0000" y="1420000"/>
            <a:ext cx="6000000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800" b="1">
                <a:solidFill>
                  <a:srgbClr val="1F2A37"/>
                </a:solidFill>
              </a:rPr>
              <a:t>Nastavenie pohybu robota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0000" y="1750000"/>
            <a:ext cx="6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0">
                <a:solidFill>
                  <a:srgbClr val="5B6775"/>
                </a:solidFill>
              </a:rPr>
              <a:t>Porty motorov, rýchlosť, spôsob zastavenia, veľkosť kolies a zrýchlenie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0000" y="1420000"/>
            <a:ext cx="1250000" cy="6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1100" b="0">
                <a:solidFill>
                  <a:srgbClr val="5B6775"/>
                </a:solidFill>
              </a:rPr>
              <a:t>snímka 3</a:t>
            </a:r>
          </a:p>
          <a:p>
            <a:pPr algn="r"/>
            <a:r>
              <a:rPr lang="sk-SK" sz="1100" b="1">
                <a:solidFill>
                  <a:srgbClr val="0EAE9F"/>
                </a:solidFill>
              </a:rPr>
              <a:t>klikni ›</a:t>
            </a: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300000" y="2260000"/>
            <a:ext cx="8550000" cy="790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450000" y="2395000"/>
            <a:ext cx="520000" cy="520000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2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0000" y="2350000"/>
            <a:ext cx="6000000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800" b="1">
                <a:solidFill>
                  <a:srgbClr val="1F2A37"/>
                </a:solidFill>
              </a:rPr>
              <a:t>Jazda rovno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0000" y="2680000"/>
            <a:ext cx="6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0">
                <a:solidFill>
                  <a:srgbClr val="5B6775"/>
                </a:solidFill>
              </a:rPr>
              <a:t>Pohybové bloky, záporné hodnoty, začni/zastav pohyb a blok Čakaj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0000" y="2350000"/>
            <a:ext cx="1250000" cy="6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1100" b="0">
                <a:solidFill>
                  <a:srgbClr val="5B6775"/>
                </a:solidFill>
              </a:rPr>
              <a:t>snímka 16</a:t>
            </a:r>
          </a:p>
          <a:p>
            <a:pPr algn="r"/>
            <a:r>
              <a:rPr lang="sk-SK" sz="1100" b="1">
                <a:solidFill>
                  <a:srgbClr val="F2A900"/>
                </a:solidFill>
              </a:rPr>
              <a:t>klikni ›</a:t>
            </a:r>
          </a:p>
        </p:txBody>
      </p:sp>
      <p:sp>
        <p:nvSpPr>
          <p:cNvPr id="18" name="Rounded Rectangle 17">
            <a:hlinkClick r:id="rId5" action="ppaction://hlinksldjump"/>
          </p:cNvPr>
          <p:cNvSpPr/>
          <p:nvPr/>
        </p:nvSpPr>
        <p:spPr>
          <a:xfrm>
            <a:off x="300000" y="3190000"/>
            <a:ext cx="8550000" cy="790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450000" y="3325000"/>
            <a:ext cx="520000" cy="520000"/>
          </a:xfrm>
          <a:prstGeom prst="ellipse">
            <a:avLst/>
          </a:prstGeom>
          <a:solidFill>
            <a:srgbClr val="E4572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2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0000" y="3280000"/>
            <a:ext cx="6000000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800" b="1">
                <a:solidFill>
                  <a:srgbClr val="1F2A37"/>
                </a:solidFill>
              </a:rPr>
              <a:t>Otáčanie s gyroskopom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0000" y="3610000"/>
            <a:ext cx="6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0">
                <a:solidFill>
                  <a:srgbClr val="5B6775"/>
                </a:solidFill>
              </a:rPr>
              <a:t>Yaw, pitch a roll, blok Čakaj, kým a otočenia pivot a spin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0000" y="3280000"/>
            <a:ext cx="1250000" cy="6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1100" b="0">
                <a:solidFill>
                  <a:srgbClr val="5B6775"/>
                </a:solidFill>
              </a:rPr>
              <a:t>snímka 31</a:t>
            </a:r>
          </a:p>
          <a:p>
            <a:pPr algn="r"/>
            <a:r>
              <a:rPr lang="sk-SK" sz="1100" b="1">
                <a:solidFill>
                  <a:srgbClr val="E4572E"/>
                </a:solidFill>
              </a:rPr>
              <a:t>klikni ›</a:t>
            </a:r>
          </a:p>
        </p:txBody>
      </p:sp>
      <p:sp>
        <p:nvSpPr>
          <p:cNvPr id="23" name="Rounded Rectangle 22">
            <a:hlinkClick r:id="rId6" action="ppaction://hlinksldjump"/>
          </p:cNvPr>
          <p:cNvSpPr/>
          <p:nvPr/>
        </p:nvSpPr>
        <p:spPr>
          <a:xfrm>
            <a:off x="300000" y="4120000"/>
            <a:ext cx="8550000" cy="790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Oval 23"/>
          <p:cNvSpPr/>
          <p:nvPr/>
        </p:nvSpPr>
        <p:spPr>
          <a:xfrm>
            <a:off x="450000" y="4255000"/>
            <a:ext cx="520000" cy="520000"/>
          </a:xfrm>
          <a:prstGeom prst="ellipse">
            <a:avLst/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20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0000" y="4210000"/>
            <a:ext cx="6000000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800" b="1">
                <a:solidFill>
                  <a:srgbClr val="1F2A37"/>
                </a:solidFill>
              </a:rPr>
              <a:t>Presnejšie otáčanie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50000" y="4540000"/>
            <a:ext cx="6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0">
                <a:solidFill>
                  <a:srgbClr val="5B6775"/>
                </a:solidFill>
              </a:rPr>
              <a:t>Prečo robot pretočí a ako otočenie spresniť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0000" y="4210000"/>
            <a:ext cx="1250000" cy="6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1100" b="0">
                <a:solidFill>
                  <a:srgbClr val="5B6775"/>
                </a:solidFill>
              </a:rPr>
              <a:t>snímka 45</a:t>
            </a:r>
          </a:p>
          <a:p>
            <a:pPr algn="r"/>
            <a:r>
              <a:rPr lang="sk-SK" sz="1100" b="1">
                <a:solidFill>
                  <a:srgbClr val="2F6FDE"/>
                </a:solidFill>
              </a:rPr>
              <a:t>klikni ›</a:t>
            </a:r>
          </a:p>
        </p:txBody>
      </p:sp>
      <p:sp>
        <p:nvSpPr>
          <p:cNvPr id="28" name="Rounded Rectangle 27">
            <a:hlinkClick r:id="rId7" action="ppaction://hlinksldjump"/>
          </p:cNvPr>
          <p:cNvSpPr/>
          <p:nvPr/>
        </p:nvSpPr>
        <p:spPr>
          <a:xfrm>
            <a:off x="300000" y="5050000"/>
            <a:ext cx="8550000" cy="790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9" name="Oval 28"/>
          <p:cNvSpPr/>
          <p:nvPr/>
        </p:nvSpPr>
        <p:spPr>
          <a:xfrm>
            <a:off x="450000" y="5185000"/>
            <a:ext cx="520000" cy="520000"/>
          </a:xfrm>
          <a:prstGeom prst="ellipse">
            <a:avLst/>
          </a:prstGeom>
          <a:solidFill>
            <a:srgbClr val="8E4DB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20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50000" y="5140000"/>
            <a:ext cx="6000000" cy="33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800" b="1">
                <a:solidFill>
                  <a:srgbClr val="1F2A37"/>
                </a:solidFill>
              </a:rPr>
              <a:t>Drift gyroskopu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0000" y="5470000"/>
            <a:ext cx="64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0">
                <a:solidFill>
                  <a:srgbClr val="5B6775"/>
                </a:solidFill>
              </a:rPr>
              <a:t>Ako spoznať drift gyroskopu a čo s ním urobiť pred zápasom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50000" y="5140000"/>
            <a:ext cx="1250000" cy="6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1100" b="0">
                <a:solidFill>
                  <a:srgbClr val="5B6775"/>
                </a:solidFill>
              </a:rPr>
              <a:t>snímka 55</a:t>
            </a:r>
          </a:p>
          <a:p>
            <a:pPr algn="r"/>
            <a:r>
              <a:rPr lang="sk-SK" sz="1100" b="1">
                <a:solidFill>
                  <a:srgbClr val="8E4DB8"/>
                </a:solidFill>
              </a:rPr>
              <a:t>klikni ›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0000" cy="6858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00" y="9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1">
                <a:solidFill>
                  <a:srgbClr val="0EAE9F"/>
                </a:solidFill>
              </a:rPr>
              <a:t>KAPITOLA 3  ·  LEKCIA 1 Z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00" y="1250000"/>
            <a:ext cx="300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0" b="1">
                <a:solidFill>
                  <a:srgbClr val="0EAE9F"/>
                </a:solidFill>
                <a:latin typeface="Aptos Display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900000"/>
            <a:ext cx="56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4000" b="1">
                <a:solidFill>
                  <a:srgbClr val="FFFFFF"/>
                </a:solidFill>
                <a:latin typeface="Aptos Display"/>
              </a:rPr>
              <a:t>Nastavenie pohybu robota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4120000"/>
            <a:ext cx="5400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600" b="0">
                <a:solidFill>
                  <a:srgbClr val="C9D3DF"/>
                </a:solidFill>
              </a:rPr>
              <a:t>Porty motorov, rýchlosť, spôsob zastavenia, veľkosť kolies a zrýchlenie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5050000"/>
            <a:ext cx="3700000" cy="38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0EAE9F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200" b="1">
                <a:solidFill>
                  <a:srgbClr val="FFFFFF"/>
                </a:solidFill>
              </a:rPr>
              <a:t>Táto lekcia používa softvér SPIKE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5700000"/>
            <a:ext cx="6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" b="0">
                <a:solidFill>
                  <a:srgbClr val="9AA8B8"/>
                </a:solidFill>
              </a:rPr>
              <a:t>Autori: Sanjay a Arvind Seshanovci · primelessons.org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29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2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80000" y="220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619600" y="223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0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63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96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29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62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95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50000" y="2630000"/>
            <a:ext cx="1980000" cy="379499"/>
          </a:xfrm>
          <a:prstGeom prst="roundRect">
            <a:avLst>
              <a:gd name="adj" fmla="val 8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89600" y="2669600"/>
            <a:ext cx="190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96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29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10000" y="306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49600" y="309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320D8-CD19-4502-9A32-AA9B8D5C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je pripojené ku ktorému portu?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1DBF7C-8827-47C3-80B3-4725A61B6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6A339-F82D-4007-A1EC-D804E8CB1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A5AB88-3281-437A-A0DB-5267CB5D3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319" y="3781302"/>
            <a:ext cx="3427528" cy="244130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5C858F1-2591-4740-8B00-84FF3D862A2C}"/>
              </a:ext>
            </a:extLst>
          </p:cNvPr>
          <p:cNvGrpSpPr/>
          <p:nvPr/>
        </p:nvGrpSpPr>
        <p:grpSpPr>
          <a:xfrm>
            <a:off x="545686" y="3636133"/>
            <a:ext cx="3427528" cy="2475398"/>
            <a:chOff x="429977" y="3602040"/>
            <a:chExt cx="3427528" cy="24753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73A7037-74AB-4CD0-BF16-CF93A33CD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977" y="3636133"/>
              <a:ext cx="3427528" cy="244130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2B90C2-0D0E-4AAF-8ACA-E3B31A6CA6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31" t="41763" r="89451" b="40296"/>
            <a:stretch/>
          </p:blipFill>
          <p:spPr>
            <a:xfrm>
              <a:off x="545686" y="3995697"/>
              <a:ext cx="261138" cy="43799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D8487D-E5F9-4593-A7A5-C0563C0455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31" t="41763" r="89451" b="40296"/>
            <a:stretch/>
          </p:blipFill>
          <p:spPr>
            <a:xfrm>
              <a:off x="552209" y="5349114"/>
              <a:ext cx="261138" cy="43799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FFC8958-3D02-4EF4-9BB9-C890DEDDF8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946" t="67607" r="87638" b="14723"/>
            <a:stretch/>
          </p:blipFill>
          <p:spPr>
            <a:xfrm>
              <a:off x="3417212" y="4654883"/>
              <a:ext cx="322729" cy="43137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5FB5D72-9258-4EF9-BCC0-5BE2C45C2B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7055" t="68768" r="2319" b="18669"/>
            <a:stretch/>
          </p:blipFill>
          <p:spPr>
            <a:xfrm>
              <a:off x="437751" y="4684434"/>
              <a:ext cx="424984" cy="34469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70EBAE4-F2D9-4B42-BCBF-82E74C060C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76" t="12560" r="86825" b="74720"/>
            <a:stretch/>
          </p:blipFill>
          <p:spPr>
            <a:xfrm>
              <a:off x="3437514" y="5349114"/>
              <a:ext cx="296762" cy="30472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0D50A4-6855-413E-BBCB-85AD4C682ED4}"/>
                </a:ext>
              </a:extLst>
            </p:cNvPr>
            <p:cNvSpPr txBox="1"/>
            <p:nvPr/>
          </p:nvSpPr>
          <p:spPr>
            <a:xfrm>
              <a:off x="733160" y="3602040"/>
              <a:ext cx="28211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100" b="1" dirty="0"/>
                <a:t>Zapojenie Droid Bot IV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6A79C66-99CF-4E48-83DC-CB39DDCC0E86}"/>
              </a:ext>
            </a:extLst>
          </p:cNvPr>
          <p:cNvSpPr txBox="1"/>
          <p:nvPr/>
        </p:nvSpPr>
        <p:spPr>
          <a:xfrm>
            <a:off x="6386152" y="3769289"/>
            <a:ext cx="1413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100" dirty="0"/>
              <a:t>Predvolené nastavenia ADB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506120-C7D2-493D-980C-16A93BC03A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23"/>
          <a:stretch/>
        </p:blipFill>
        <p:spPr>
          <a:xfrm>
            <a:off x="5470990" y="1684660"/>
            <a:ext cx="3118067" cy="1967295"/>
          </a:xfrm>
          <a:prstGeom prst="rect">
            <a:avLst/>
          </a:prstGeom>
        </p:spPr>
      </p:pic>
      <p:pic>
        <p:nvPicPr>
          <p:cNvPr id="17" name="Picture 16" descr="A close up of a toy&#10;&#10;Description automatically generated">
            <a:extLst>
              <a:ext uri="{FF2B5EF4-FFF2-40B4-BE49-F238E27FC236}">
                <a16:creationId xmlns:a16="http://schemas.microsoft.com/office/drawing/2014/main" id="{D5D09C68-EEAD-4130-A943-5FAC1E952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838" y="1334418"/>
            <a:ext cx="3417766" cy="25633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D6A27CA-18F7-4302-8814-87526504E469}"/>
              </a:ext>
            </a:extLst>
          </p:cNvPr>
          <p:cNvSpPr txBox="1"/>
          <p:nvPr/>
        </p:nvSpPr>
        <p:spPr>
          <a:xfrm>
            <a:off x="7528113" y="1567326"/>
            <a:ext cx="891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ADB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793751-544D-4356-9F4A-338C3DA3D4CF}"/>
              </a:ext>
            </a:extLst>
          </p:cNvPr>
          <p:cNvSpPr txBox="1"/>
          <p:nvPr/>
        </p:nvSpPr>
        <p:spPr>
          <a:xfrm>
            <a:off x="2731430" y="1455415"/>
            <a:ext cx="1413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Droid Bot IV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ABFCDE-7326-4F13-9B0F-010AAED6BFFD}"/>
              </a:ext>
            </a:extLst>
          </p:cNvPr>
          <p:cNvSpPr txBox="1"/>
          <p:nvPr/>
        </p:nvSpPr>
        <p:spPr>
          <a:xfrm>
            <a:off x="201728" y="4003836"/>
            <a:ext cx="7704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Pohonný motor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4F25AB-9831-4449-ADDE-4C77C233CE23}"/>
              </a:ext>
            </a:extLst>
          </p:cNvPr>
          <p:cNvSpPr txBox="1"/>
          <p:nvPr/>
        </p:nvSpPr>
        <p:spPr>
          <a:xfrm>
            <a:off x="283838" y="5371934"/>
            <a:ext cx="7704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Pohonný motor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A49ACC-BE28-4A52-8D69-7554CC41E21C}"/>
              </a:ext>
            </a:extLst>
          </p:cNvPr>
          <p:cNvSpPr txBox="1"/>
          <p:nvPr/>
        </p:nvSpPr>
        <p:spPr>
          <a:xfrm>
            <a:off x="4994085" y="4114284"/>
            <a:ext cx="7704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Pohonný motor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92FEED-D455-47E7-AA64-68CA2329B2D4}"/>
              </a:ext>
            </a:extLst>
          </p:cNvPr>
          <p:cNvSpPr txBox="1"/>
          <p:nvPr/>
        </p:nvSpPr>
        <p:spPr>
          <a:xfrm>
            <a:off x="4994085" y="5419402"/>
            <a:ext cx="7704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/>
              <a:t>Pohonný motor</a:t>
            </a:r>
          </a:p>
        </p:txBody>
      </p:sp>
      <p:sp>
        <p:nvSpPr>
          <p:cNvPr id="25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775089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0DD909-918C-9E42-9362-D55F91E2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Bloky na nastavenie pohybu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C9749-535A-844C-917F-6213A60C2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140006"/>
            <a:ext cx="6263063" cy="1430935"/>
          </a:xfrm>
        </p:spPr>
        <p:txBody>
          <a:bodyPr/>
          <a:lstStyle/>
          <a:p>
            <a:r>
              <a:rPr lang="sk-SK" dirty="0"/>
              <a:t>Pred použitím pohybových blokov musíš robota najprv nastaviť.</a:t>
            </a:r>
          </a:p>
          <a:p>
            <a:r>
              <a:rPr lang="sk-SK" dirty="0"/>
              <a:t>Slúžia na to tri bloky:</a:t>
            </a: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8EF38FA-172D-524E-BEBC-0A3805EB6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B5A00-092D-4024-966B-D7D4187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5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2CCEF7C-834D-492D-BE5F-D025AB43D18F}"/>
              </a:ext>
            </a:extLst>
          </p:cNvPr>
          <p:cNvGrpSpPr/>
          <p:nvPr/>
        </p:nvGrpSpPr>
        <p:grpSpPr>
          <a:xfrm>
            <a:off x="6663776" y="1278320"/>
            <a:ext cx="1199001" cy="1371767"/>
            <a:chOff x="6507213" y="1384746"/>
            <a:chExt cx="1199001" cy="1371767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1122D2C-4D47-4029-8F4A-E717F89127F9}"/>
                </a:ext>
              </a:extLst>
            </p:cNvPr>
            <p:cNvGrpSpPr/>
            <p:nvPr/>
          </p:nvGrpSpPr>
          <p:grpSpPr>
            <a:xfrm rot="5400000">
              <a:off x="6518630" y="1512901"/>
              <a:ext cx="1141996" cy="1164830"/>
              <a:chOff x="6310708" y="2223671"/>
              <a:chExt cx="809489" cy="898563"/>
            </a:xfrm>
          </p:grpSpPr>
          <p:sp>
            <p:nvSpPr>
              <p:cNvPr id="20" name="Rounded Rectangle 14">
                <a:extLst>
                  <a:ext uri="{FF2B5EF4-FFF2-40B4-BE49-F238E27FC236}">
                    <a16:creationId xmlns:a16="http://schemas.microsoft.com/office/drawing/2014/main" id="{507020E4-B09D-43F0-A376-2009F9F16C1A}"/>
                  </a:ext>
                </a:extLst>
              </p:cNvPr>
              <p:cNvSpPr/>
              <p:nvPr/>
            </p:nvSpPr>
            <p:spPr>
              <a:xfrm>
                <a:off x="6451830" y="2223671"/>
                <a:ext cx="519438" cy="898563"/>
              </a:xfrm>
              <a:prstGeom prst="roundRect">
                <a:avLst/>
              </a:prstGeom>
              <a:solidFill>
                <a:srgbClr val="FFD5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15">
                <a:extLst>
                  <a:ext uri="{FF2B5EF4-FFF2-40B4-BE49-F238E27FC236}">
                    <a16:creationId xmlns:a16="http://schemas.microsoft.com/office/drawing/2014/main" id="{076AEFFD-93DC-489E-8590-E55B8C329988}"/>
                  </a:ext>
                </a:extLst>
              </p:cNvPr>
              <p:cNvSpPr/>
              <p:nvPr/>
            </p:nvSpPr>
            <p:spPr>
              <a:xfrm>
                <a:off x="6979076" y="2525434"/>
                <a:ext cx="141121" cy="295036"/>
              </a:xfrm>
              <a:prstGeom prst="roundRect">
                <a:avLst/>
              </a:prstGeom>
              <a:solidFill>
                <a:srgbClr val="65D7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22" name="Rounded Rectangle 16">
                <a:extLst>
                  <a:ext uri="{FF2B5EF4-FFF2-40B4-BE49-F238E27FC236}">
                    <a16:creationId xmlns:a16="http://schemas.microsoft.com/office/drawing/2014/main" id="{D0D6CCAE-145A-4997-A904-2E4B2642C62D}"/>
                  </a:ext>
                </a:extLst>
              </p:cNvPr>
              <p:cNvSpPr/>
              <p:nvPr/>
            </p:nvSpPr>
            <p:spPr>
              <a:xfrm>
                <a:off x="6310708" y="2525434"/>
                <a:ext cx="141121" cy="295036"/>
              </a:xfrm>
              <a:prstGeom prst="roundRect">
                <a:avLst/>
              </a:prstGeom>
              <a:solidFill>
                <a:srgbClr val="65D7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65F9179-3A27-4B0C-AA29-2354FB3C20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21904" y="2247641"/>
                <a:ext cx="179290" cy="166284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95B1542-4D6E-4F7D-AF88-01079C8A2E71}"/>
                </a:ext>
              </a:extLst>
            </p:cNvPr>
            <p:cNvSpPr txBox="1"/>
            <p:nvPr/>
          </p:nvSpPr>
          <p:spPr>
            <a:xfrm>
              <a:off x="7216809" y="1384746"/>
              <a:ext cx="46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706CA1-D89A-4D08-BC98-41DF093CA217}"/>
                </a:ext>
              </a:extLst>
            </p:cNvPr>
            <p:cNvSpPr txBox="1"/>
            <p:nvPr/>
          </p:nvSpPr>
          <p:spPr>
            <a:xfrm>
              <a:off x="7240594" y="2387181"/>
              <a:ext cx="46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00E3E2B-F7D0-4EC9-B5E5-8EC58043C00E}"/>
              </a:ext>
            </a:extLst>
          </p:cNvPr>
          <p:cNvSpPr txBox="1"/>
          <p:nvPr/>
        </p:nvSpPr>
        <p:spPr>
          <a:xfrm>
            <a:off x="175260" y="2588614"/>
            <a:ext cx="4003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dirty="0"/>
              <a:t>Určuje, ktoré motory poháňajú ľavé a pravé koleso (nastav podľa svojho robota). Ak má blok 2 vstupy pre kolesá, prvý je ľavé a druhý pravé koleso.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48BDEB-E7F9-4988-B0C4-FE958C050232}"/>
              </a:ext>
            </a:extLst>
          </p:cNvPr>
          <p:cNvSpPr txBox="1"/>
          <p:nvPr/>
        </p:nvSpPr>
        <p:spPr>
          <a:xfrm>
            <a:off x="175260" y="4251271"/>
            <a:ext cx="4003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dirty="0"/>
              <a:t>Určuje, čo robot urobí na konci pohybového bloku (brzdiť, držať polohu, voľnobeh). Blok získaš pridaním „More Movement Blocks“ z rozšírení blokov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0AD70A4-6E82-4A05-AE5A-E720C0AE37AF}"/>
              </a:ext>
            </a:extLst>
          </p:cNvPr>
          <p:cNvSpPr txBox="1"/>
          <p:nvPr/>
        </p:nvSpPr>
        <p:spPr>
          <a:xfrm>
            <a:off x="175260" y="3726044"/>
            <a:ext cx="40033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dirty="0"/>
              <a:t>Nastaví „predvolenú“ rýchlosť pre pohybové bloky, ktoré použiješ ďalej v programe</a:t>
            </a:r>
          </a:p>
          <a:p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A57D15-F9F6-4715-9CDB-5E3BDF756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210" y="3010134"/>
            <a:ext cx="4529050" cy="175833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D1DAF77-FEF9-451B-9752-7B78D47774E6}"/>
              </a:ext>
            </a:extLst>
          </p:cNvPr>
          <p:cNvCxnSpPr/>
          <p:nvPr/>
        </p:nvCxnSpPr>
        <p:spPr>
          <a:xfrm>
            <a:off x="7970808" y="1949570"/>
            <a:ext cx="681486" cy="0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C83D143-9F92-4D9C-B264-BEC798CA90EC}"/>
              </a:ext>
            </a:extLst>
          </p:cNvPr>
          <p:cNvSpPr txBox="1"/>
          <p:nvPr/>
        </p:nvSpPr>
        <p:spPr>
          <a:xfrm>
            <a:off x="6628250" y="1337138"/>
            <a:ext cx="704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i="1" dirty="0"/>
              <a:t>Ľavé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794E42-1926-4D78-9DD5-C7AD571AA532}"/>
              </a:ext>
            </a:extLst>
          </p:cNvPr>
          <p:cNvSpPr txBox="1"/>
          <p:nvPr/>
        </p:nvSpPr>
        <p:spPr>
          <a:xfrm>
            <a:off x="6593619" y="2310704"/>
            <a:ext cx="704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400" i="1" dirty="0"/>
              <a:t>Pravé</a:t>
            </a:r>
          </a:p>
        </p:txBody>
      </p:sp>
      <p:sp>
        <p:nvSpPr>
          <p:cNvPr id="2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3692417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CFE898-83DB-4938-A1BC-282AB1B66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/>
              <a:t>Režimy zastavenia: brzdiť vs. držať vs. voľnobeh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A72E3-BAD2-4968-88D6-40962798A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8746864" cy="5082601"/>
          </a:xfrm>
        </p:spPr>
        <p:txBody>
          <a:bodyPr/>
          <a:lstStyle/>
          <a:p>
            <a:r>
              <a:rPr lang="sk-SK" dirty="0"/>
              <a:t>Brzdiť (brake) – po pohybe motory prudko zastavia</a:t>
            </a:r>
          </a:p>
          <a:p>
            <a:r>
              <a:rPr lang="sk-SK" dirty="0"/>
              <a:t>Držať polohu (hold) – po pohybe motor prudko zastaví a silou motora bráni ďalšiemu pohybu, kým sa znova nepoužije. Rukou ním nepohneš.</a:t>
            </a:r>
          </a:p>
          <a:p>
            <a:r>
              <a:rPr lang="sk-SK" dirty="0"/>
              <a:t>Voľnobeh (float) – po pohybe sa motory môžu ešte dotočiť zotrvačnosťou</a:t>
            </a:r>
          </a:p>
          <a:p>
            <a:r>
              <a:rPr lang="sk-SK" dirty="0"/>
              <a:t>Vo väčšine našich programov budeme používať držať alebo brzdiť.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717C7-BF4B-41DD-B21C-092283374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D16BB-55AA-4856-B048-09BB4D5D7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0F16C-7738-4A8F-9F8C-836E0513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860" y="3429000"/>
            <a:ext cx="4238625" cy="1581150"/>
          </a:xfrm>
          <a:prstGeom prst="rect">
            <a:avLst/>
          </a:prstGeom>
        </p:spPr>
      </p:pic>
      <p:sp>
        <p:nvSpPr>
          <p:cNvPr id="9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3195729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6E08245-30F6-020F-6CAC-73EB852C45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6" t="4239" r="13888" b="6305"/>
          <a:stretch/>
        </p:blipFill>
        <p:spPr>
          <a:xfrm>
            <a:off x="4304217" y="1392353"/>
            <a:ext cx="4206167" cy="20337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5AF5686-A8B6-7C95-FFD6-DF5A702AF7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355"/>
          <a:stretch/>
        </p:blipFill>
        <p:spPr>
          <a:xfrm>
            <a:off x="580942" y="1623020"/>
            <a:ext cx="2921274" cy="4686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B35C86-BB45-BD4A-98B4-ADDB24F5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pridať programovací blok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E37F2-B997-F14B-A947-B6125D2D1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67ADE2-3013-429E-AEE7-1F740B89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0C98B-584A-4D93-8B5F-D4BDA4635705}"/>
              </a:ext>
            </a:extLst>
          </p:cNvPr>
          <p:cNvSpPr txBox="1"/>
          <p:nvPr/>
        </p:nvSpPr>
        <p:spPr>
          <a:xfrm>
            <a:off x="5589087" y="3388128"/>
            <a:ext cx="2572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KROK 1: Klikni na blok Nastav rýchlosť (set speed), podrž a potiahni ho na programovaciu plochu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C27D8C-9BB9-4C23-A921-AD910B028E84}"/>
              </a:ext>
            </a:extLst>
          </p:cNvPr>
          <p:cNvSpPr txBox="1"/>
          <p:nvPr/>
        </p:nvSpPr>
        <p:spPr>
          <a:xfrm>
            <a:off x="4369135" y="5521884"/>
            <a:ext cx="402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KROK 2: Pusti ho pod štartovací blok (zelená šípka) (pozri animáciu)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11E9F1F-EACE-732D-96B0-D513689AAF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" r="8388" b="7222"/>
          <a:stretch/>
        </p:blipFill>
        <p:spPr>
          <a:xfrm>
            <a:off x="4304215" y="1389617"/>
            <a:ext cx="4206167" cy="203266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34A5E0-3E93-5863-6482-5283824D4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03" t="17098" r="1608" b="38819"/>
          <a:stretch/>
        </p:blipFill>
        <p:spPr>
          <a:xfrm>
            <a:off x="4304216" y="1392353"/>
            <a:ext cx="4206167" cy="2032660"/>
          </a:xfrm>
          <a:prstGeom prst="rect">
            <a:avLst/>
          </a:prstGeom>
        </p:spPr>
      </p:pic>
      <p:sp>
        <p:nvSpPr>
          <p:cNvPr id="12" name="Arc 11">
            <a:extLst>
              <a:ext uri="{FF2B5EF4-FFF2-40B4-BE49-F238E27FC236}">
                <a16:creationId xmlns:a16="http://schemas.microsoft.com/office/drawing/2014/main" id="{C802BFB4-7BDF-D446-8980-62656BD60E66}"/>
              </a:ext>
            </a:extLst>
          </p:cNvPr>
          <p:cNvSpPr/>
          <p:nvPr/>
        </p:nvSpPr>
        <p:spPr>
          <a:xfrm rot="5400000">
            <a:off x="1559738" y="990518"/>
            <a:ext cx="3774163" cy="4108496"/>
          </a:xfrm>
          <a:prstGeom prst="arc">
            <a:avLst>
              <a:gd name="adj1" fmla="val 15965852"/>
              <a:gd name="adj2" fmla="val 18561"/>
            </a:avLst>
          </a:prstGeom>
          <a:ln w="76200">
            <a:solidFill>
              <a:srgbClr val="00B9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21442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9AC6F-CCBF-4CC2-8D06-F370E4B7A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Veľkosť kolies a nastavenie pohybu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904D7-393A-4029-861A-F1DE7C36A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140006"/>
            <a:ext cx="4914935" cy="5082601"/>
          </a:xfrm>
        </p:spPr>
        <p:txBody>
          <a:bodyPr>
            <a:normAutofit/>
          </a:bodyPr>
          <a:lstStyle/>
          <a:p>
            <a:r>
              <a:rPr lang="sk-SK" dirty="0"/>
              <a:t>Pohybový blok predvolene jazdí zadanú vzdialenosť v otáčkach</a:t>
            </a:r>
          </a:p>
          <a:p>
            <a:r>
              <a:rPr lang="sk-SK" dirty="0"/>
              <a:t>Odporúčame radšej zadávať vzdialenosť v cm</a:t>
            </a:r>
          </a:p>
          <a:p>
            <a:r>
              <a:rPr lang="sk-SK" dirty="0"/>
              <a:t>Pred použitím tohto režimu však musíš programu povedať, koľko cm robot prejde na jednu otáčku</a:t>
            </a:r>
          </a:p>
          <a:p>
            <a:r>
              <a:rPr lang="sk-SK" dirty="0"/>
              <a:t>Túto hodnotu musíš vypočítať, lebo závisí od kolies. Ďalšie dva slajdy ukazujú dva spôsoby výpočtu.</a:t>
            </a:r>
          </a:p>
          <a:p>
            <a:r>
              <a:rPr lang="sk-SK" dirty="0"/>
              <a:t>Ak chceš, môžeš namiesto centimetrov použiť palce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27ED2-0753-476E-ACD5-1941CB261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1114C5-FB77-41B4-BC79-AF8DE97E6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58D7D2-F46A-4965-B7CF-63C61DFF3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9896" y="3495511"/>
            <a:ext cx="3571046" cy="5910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697879-282F-4240-80CA-149560AB3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895" y="4175214"/>
            <a:ext cx="3680769" cy="6831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E5FBF-1901-F14B-6F87-3C9BC23AC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9896" y="1558880"/>
            <a:ext cx="3571046" cy="1575209"/>
          </a:xfrm>
          <a:prstGeom prst="rect">
            <a:avLst/>
          </a:prstGeom>
        </p:spPr>
      </p:pic>
      <p:sp>
        <p:nvSpPr>
          <p:cNvPr id="13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1796442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Koľko cm prejde robot za 1 otáčku? (1. spôsob)</a:t>
            </a:r>
            <a:br>
              <a:rPr lang="en-US" dirty="0"/>
            </a:b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3782DB9-B396-463D-9997-54A4939BB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9" y="1140006"/>
            <a:ext cx="5626876" cy="5082601"/>
          </a:xfrm>
        </p:spPr>
        <p:txBody>
          <a:bodyPr>
            <a:normAutofit/>
          </a:bodyPr>
          <a:lstStyle/>
          <a:p>
            <a:pPr marL="476100" indent="-342900">
              <a:buAutoNum type="arabicPeriod"/>
            </a:pPr>
            <a:r>
              <a:rPr lang="sk-SK" dirty="0"/>
              <a:t>Nájdi veľkosť kolesa v mm vytlačenú na pneumatike a vydeľ ju 10, aby si dostal cm (lebo 1 cm = 10 mm)</a:t>
            </a:r>
          </a:p>
          <a:p>
            <a:pPr marL="476100" indent="-342900">
              <a:buAutoNum type="arabicPeriod"/>
            </a:pPr>
            <a:r>
              <a:rPr lang="sk-SK" dirty="0"/>
              <a:t>Výsledok z kroku 1 vynásob π (3,14) – dostaneš obvod kolesa</a:t>
            </a:r>
          </a:p>
          <a:p>
            <a:pPr marL="476100" indent="-342900">
              <a:buAutoNum type="arabicPeriod"/>
            </a:pPr>
            <a:r>
              <a:rPr lang="sk-SK" dirty="0"/>
              <a:t>Túto hodnotu použi v bloku na nastavenie otáčky motora</a:t>
            </a:r>
          </a:p>
          <a:p>
            <a:r>
              <a:rPr lang="sk-SK" sz="1600" b="1" dirty="0"/>
              <a:t>Príklad výpočtu pre štandardné malé kolesá SPIKE Prime (používa Droid Bot IV):</a:t>
            </a:r>
          </a:p>
          <a:p>
            <a:pPr marL="800100" lvl="1" indent="-342900">
              <a:buFont typeface="+mj-lt"/>
              <a:buAutoNum type="arabicPeriod"/>
            </a:pPr>
            <a:r>
              <a:rPr lang="sk-SK" dirty="0"/>
              <a:t>Malé kolesá SPIKE Prime = priemer 5,6 cm</a:t>
            </a:r>
          </a:p>
          <a:p>
            <a:pPr marL="800100" lvl="1" indent="-342900">
              <a:buFont typeface="+mj-lt"/>
              <a:buAutoNum type="arabicPeriod"/>
            </a:pPr>
            <a:r>
              <a:rPr lang="sk-SK" dirty="0"/>
              <a:t>5.6cm × π = 17.5cm na otáčku</a:t>
            </a:r>
          </a:p>
          <a:p>
            <a:r>
              <a:rPr lang="sk-SK" sz="1600" b="1" dirty="0"/>
              <a:t>Príklad výpočtu pre štandardné veľké kolesá zo súpravy SPIKE Prime (používa ADB):</a:t>
            </a:r>
          </a:p>
          <a:p>
            <a:pPr marL="800100" lvl="1" indent="-342900">
              <a:buFont typeface="+mj-lt"/>
              <a:buAutoNum type="arabicPeriod"/>
            </a:pPr>
            <a:r>
              <a:rPr lang="sk-SK"/>
              <a:t>Veľké kolesá SPIKE Prime = priemer 8,8 cm</a:t>
            </a:r>
          </a:p>
          <a:p>
            <a:pPr marL="800100" lvl="1" indent="-342900">
              <a:buFont typeface="+mj-lt"/>
              <a:buAutoNum type="arabicPeriod"/>
            </a:pPr>
            <a:r>
              <a:rPr lang="sk-SK" dirty="0">
                <a:solidFill>
                  <a:schemeClr val="tx1"/>
                </a:solidFill>
              </a:rPr>
              <a:t>8.8 cm × π = 27.6 cm na otáčku</a:t>
            </a:r>
          </a:p>
          <a:p>
            <a:pPr marL="800100" lvl="1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58062" y="1217162"/>
            <a:ext cx="236643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100" dirty="0"/>
              <a:t>Užitočná tabuľka bežných LEGO kolies a ich priemerov.</a:t>
            </a:r>
          </a:p>
          <a:p>
            <a:endParaRPr lang="en-US" sz="1100" dirty="0"/>
          </a:p>
          <a:p>
            <a:pPr algn="ctr"/>
            <a:r>
              <a:rPr lang="sk-SK" sz="1100" dirty="0"/>
              <a:t>http://wheels.sariel.pl/</a:t>
            </a:r>
          </a:p>
        </p:txBody>
      </p:sp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4C6ECA8D-551E-4E24-87AA-BA3499D89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062" y="3275575"/>
            <a:ext cx="2918632" cy="483084"/>
          </a:xfrm>
          <a:prstGeom prst="rect">
            <a:avLst/>
          </a:prstGeom>
        </p:spPr>
      </p:pic>
      <p:pic>
        <p:nvPicPr>
          <p:cNvPr id="7" name="Picture 6" descr="A picture containing object, clock, blue&#10;&#10;Description automatically generated">
            <a:extLst>
              <a:ext uri="{FF2B5EF4-FFF2-40B4-BE49-F238E27FC236}">
                <a16:creationId xmlns:a16="http://schemas.microsoft.com/office/drawing/2014/main" id="{0BFB56A4-ED92-400A-9F09-E258CEE1DF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41" t="40444" r="29622"/>
          <a:stretch/>
        </p:blipFill>
        <p:spPr>
          <a:xfrm>
            <a:off x="6540342" y="3880075"/>
            <a:ext cx="1594825" cy="1727503"/>
          </a:xfrm>
          <a:prstGeom prst="rect">
            <a:avLst/>
          </a:prstGeom>
        </p:spPr>
      </p:pic>
      <p:pic>
        <p:nvPicPr>
          <p:cNvPr id="11" name="Picture 10" descr="A picture containing object, clock, blue&#10;&#10;Description automatically generated">
            <a:extLst>
              <a:ext uri="{FF2B5EF4-FFF2-40B4-BE49-F238E27FC236}">
                <a16:creationId xmlns:a16="http://schemas.microsoft.com/office/drawing/2014/main" id="{0D1E8E4D-CA43-439D-ABFF-8AD93E858F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41" r="29622" b="59556"/>
          <a:stretch/>
        </p:blipFill>
        <p:spPr>
          <a:xfrm>
            <a:off x="6540343" y="2191946"/>
            <a:ext cx="1594825" cy="11731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EC7766-ECC5-4CC8-8CF0-D0B6041F6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062" y="5602025"/>
            <a:ext cx="2948778" cy="547263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A6E9D5-0411-3160-E164-3581F89AC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114171-9E78-1034-8993-7A7858299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9</a:t>
            </a:fld>
            <a:endParaRPr lang="en-US"/>
          </a:p>
        </p:txBody>
      </p:sp>
      <p:sp>
        <p:nvSpPr>
          <p:cNvPr id="15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3306558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Koľko cm prejde robot za 1 otáčku? (2. spôsob)</a:t>
            </a:r>
            <a:br>
              <a:rPr lang="en-US" dirty="0"/>
            </a:b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0AE326F-B6AA-478E-97C3-700CAE3BB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8831580" cy="2426145"/>
          </a:xfrm>
        </p:spPr>
        <p:txBody>
          <a:bodyPr>
            <a:normAutofit fontScale="92500" lnSpcReduction="20000"/>
          </a:bodyPr>
          <a:lstStyle/>
          <a:p>
            <a:pPr marL="0" lvl="1"/>
            <a:r>
              <a:rPr lang="sk-SK" sz="1900" dirty="0"/>
              <a:t>Na paneli hodnôt (dashboard) sleduj údaje a nájdi hodnotu stupňov motora</a:t>
            </a:r>
          </a:p>
          <a:p>
            <a:pPr marL="476100" indent="-342900">
              <a:buFont typeface="+mj-lt"/>
              <a:buAutoNum type="arabicPeriod"/>
            </a:pPr>
            <a:r>
              <a:rPr lang="sk-SK" dirty="0"/>
              <a:t>Prilož pravítko ku kolesu/robotovi na 0 cm (časť robota, ktorú zarovnáš s nulou, použi aj na meranie v kroku 2)</a:t>
            </a:r>
          </a:p>
          <a:p>
            <a:pPr marL="476100" indent="-342900">
              <a:buFont typeface="+mj-lt"/>
              <a:buAutoNum type="arabicPeriod"/>
            </a:pPr>
            <a:r>
              <a:rPr lang="sk-SK" dirty="0"/>
              <a:t>Tlač robota dopredu, kým snímač otáčok motora (v softvéri SPIKE) neukáže 1 otáčku, teda 360 stupňov. Keď sa naučíš programovať pohyb, môže robot prejsť 1 otáčku sám.</a:t>
            </a:r>
          </a:p>
          <a:p>
            <a:pPr marL="476100" indent="-342900">
              <a:buFont typeface="+mj-lt"/>
              <a:buAutoNum type="arabicPeriod"/>
            </a:pPr>
            <a:r>
              <a:rPr lang="sk-SK" dirty="0"/>
              <a:t>Odčítaj na pravítku, koľko cm robot prešiel</a:t>
            </a:r>
          </a:p>
          <a:p>
            <a:pPr marL="476100" indent="-342900">
              <a:buFont typeface="+mj-lt"/>
              <a:buAutoNum type="arabicPeriod"/>
            </a:pPr>
            <a:r>
              <a:rPr lang="sk-SK" dirty="0"/>
              <a:t>Tieto hodnoty použi na nastavenie pohybu robota</a:t>
            </a:r>
          </a:p>
          <a:p>
            <a:endParaRPr lang="en-US" dirty="0"/>
          </a:p>
        </p:txBody>
      </p:sp>
      <p:pic>
        <p:nvPicPr>
          <p:cNvPr id="6" name="Picture 5" descr="ruler_0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68" y="5010269"/>
            <a:ext cx="3484790" cy="113817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1444030" y="4988732"/>
            <a:ext cx="81088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device, drawing&#10;&#10;Description automatically generated">
            <a:extLst>
              <a:ext uri="{FF2B5EF4-FFF2-40B4-BE49-F238E27FC236}">
                <a16:creationId xmlns:a16="http://schemas.microsoft.com/office/drawing/2014/main" id="{0C92C647-CC8A-4B75-B940-183C9CCC6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40" y="3668460"/>
            <a:ext cx="3992473" cy="656239"/>
          </a:xfrm>
          <a:prstGeom prst="rect">
            <a:avLst/>
          </a:prstGeom>
        </p:spPr>
      </p:pic>
      <p:sp>
        <p:nvSpPr>
          <p:cNvPr id="13" name="Rounded Rectangle 29">
            <a:extLst>
              <a:ext uri="{FF2B5EF4-FFF2-40B4-BE49-F238E27FC236}">
                <a16:creationId xmlns:a16="http://schemas.microsoft.com/office/drawing/2014/main" id="{9069811C-B843-4020-BDCA-18E5BC10E883}"/>
              </a:ext>
            </a:extLst>
          </p:cNvPr>
          <p:cNvSpPr/>
          <p:nvPr/>
        </p:nvSpPr>
        <p:spPr>
          <a:xfrm>
            <a:off x="1374075" y="3650925"/>
            <a:ext cx="666925" cy="67377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9">
            <a:extLst>
              <a:ext uri="{FF2B5EF4-FFF2-40B4-BE49-F238E27FC236}">
                <a16:creationId xmlns:a16="http://schemas.microsoft.com/office/drawing/2014/main" id="{64EBD953-A197-4400-B47D-769A68191138}"/>
              </a:ext>
            </a:extLst>
          </p:cNvPr>
          <p:cNvSpPr/>
          <p:nvPr/>
        </p:nvSpPr>
        <p:spPr>
          <a:xfrm>
            <a:off x="3904388" y="3605428"/>
            <a:ext cx="666925" cy="673774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1B4FE4-6A1B-4437-942C-F1AF68B854A9}"/>
              </a:ext>
            </a:extLst>
          </p:cNvPr>
          <p:cNvGrpSpPr/>
          <p:nvPr/>
        </p:nvGrpSpPr>
        <p:grpSpPr>
          <a:xfrm>
            <a:off x="245029" y="4302848"/>
            <a:ext cx="1199001" cy="1371767"/>
            <a:chOff x="6507213" y="1384746"/>
            <a:chExt cx="1199001" cy="137176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F166064-9261-4347-A7C4-94652D880FDA}"/>
                </a:ext>
              </a:extLst>
            </p:cNvPr>
            <p:cNvGrpSpPr/>
            <p:nvPr/>
          </p:nvGrpSpPr>
          <p:grpSpPr>
            <a:xfrm rot="5400000">
              <a:off x="6518630" y="1512901"/>
              <a:ext cx="1141996" cy="1164830"/>
              <a:chOff x="6310708" y="2223671"/>
              <a:chExt cx="809489" cy="898563"/>
            </a:xfrm>
          </p:grpSpPr>
          <p:sp>
            <p:nvSpPr>
              <p:cNvPr id="28" name="Rounded Rectangle 14">
                <a:extLst>
                  <a:ext uri="{FF2B5EF4-FFF2-40B4-BE49-F238E27FC236}">
                    <a16:creationId xmlns:a16="http://schemas.microsoft.com/office/drawing/2014/main" id="{188B5556-418F-4C99-8AD1-EAD3478F86D2}"/>
                  </a:ext>
                </a:extLst>
              </p:cNvPr>
              <p:cNvSpPr/>
              <p:nvPr/>
            </p:nvSpPr>
            <p:spPr>
              <a:xfrm>
                <a:off x="6451830" y="2223671"/>
                <a:ext cx="519438" cy="898563"/>
              </a:xfrm>
              <a:prstGeom prst="roundRect">
                <a:avLst/>
              </a:prstGeom>
              <a:solidFill>
                <a:srgbClr val="FFD5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15">
                <a:extLst>
                  <a:ext uri="{FF2B5EF4-FFF2-40B4-BE49-F238E27FC236}">
                    <a16:creationId xmlns:a16="http://schemas.microsoft.com/office/drawing/2014/main" id="{F146A0A4-9967-4A3C-B771-EA64C66FEF07}"/>
                  </a:ext>
                </a:extLst>
              </p:cNvPr>
              <p:cNvSpPr/>
              <p:nvPr/>
            </p:nvSpPr>
            <p:spPr>
              <a:xfrm>
                <a:off x="6979076" y="2525434"/>
                <a:ext cx="141121" cy="295036"/>
              </a:xfrm>
              <a:prstGeom prst="roundRect">
                <a:avLst/>
              </a:prstGeom>
              <a:solidFill>
                <a:srgbClr val="65D7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30" name="Rounded Rectangle 16">
                <a:extLst>
                  <a:ext uri="{FF2B5EF4-FFF2-40B4-BE49-F238E27FC236}">
                    <a16:creationId xmlns:a16="http://schemas.microsoft.com/office/drawing/2014/main" id="{0BE36C37-9C89-47B2-A123-AF561EEAF0BD}"/>
                  </a:ext>
                </a:extLst>
              </p:cNvPr>
              <p:cNvSpPr/>
              <p:nvPr/>
            </p:nvSpPr>
            <p:spPr>
              <a:xfrm>
                <a:off x="6310708" y="2525434"/>
                <a:ext cx="141121" cy="295036"/>
              </a:xfrm>
              <a:prstGeom prst="roundRect">
                <a:avLst/>
              </a:prstGeom>
              <a:solidFill>
                <a:srgbClr val="65D7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92EE2C8-73C9-4AEE-9B78-9B42F5B629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21904" y="2247641"/>
                <a:ext cx="179290" cy="166284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A9488F-FC79-47D1-B9C0-FC5710733BF8}"/>
                </a:ext>
              </a:extLst>
            </p:cNvPr>
            <p:cNvSpPr txBox="1"/>
            <p:nvPr/>
          </p:nvSpPr>
          <p:spPr>
            <a:xfrm>
              <a:off x="7216809" y="1384746"/>
              <a:ext cx="46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6D864C0-5E5D-43EC-B2AC-D87504768B2F}"/>
                </a:ext>
              </a:extLst>
            </p:cNvPr>
            <p:cNvSpPr txBox="1"/>
            <p:nvPr/>
          </p:nvSpPr>
          <p:spPr>
            <a:xfrm>
              <a:off x="7240594" y="2387181"/>
              <a:ext cx="46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EE978-66E5-17CA-9A03-C3920FDE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DCA78-4EF2-78CC-CA53-DDED06CC8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10</a:t>
            </a:fld>
            <a:endParaRPr lang="en-US"/>
          </a:p>
        </p:txBody>
      </p:sp>
      <p:sp>
        <p:nvSpPr>
          <p:cNvPr id="33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2748311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9AC6F-CCBF-4CC2-8D06-F370E4B7A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Zrýchlenie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904D7-393A-4029-861A-F1DE7C36A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140006"/>
            <a:ext cx="8665320" cy="5082601"/>
          </a:xfrm>
        </p:spPr>
        <p:txBody>
          <a:bodyPr>
            <a:normAutofit/>
          </a:bodyPr>
          <a:lstStyle/>
          <a:p>
            <a:r>
              <a:rPr lang="sk-SK" dirty="0"/>
              <a:t>Môžeš nastaviť aj to, ako rýchlo motory pri rozbehu/zastavení zrýchľujú a spomaľujú</a:t>
            </a:r>
          </a:p>
          <a:p>
            <a:r>
              <a:rPr lang="sk-SK" dirty="0"/>
              <a:t>Predvolené je stredné, ale môžeš ho zmeniť na pomalé alebo rýchle</a:t>
            </a:r>
          </a:p>
          <a:p>
            <a:r>
              <a:rPr lang="sk-SK" dirty="0"/>
              <a:t>Navyše môžeš pomocou premenných jemne doladiť zrýchlenie a spomalenie motora zvlášť, hodnotami 1 – 10000</a:t>
            </a:r>
          </a:p>
          <a:p>
            <a:r>
              <a:rPr lang="sk-SK" dirty="0"/>
              <a:t>Viac o zrýchlení nájdeš v lekcii Zrýchlenie v kapitole Pokročilý pohyb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27ED2-0753-476E-ACD5-1941CB261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1114C5-FB77-41B4-BC79-AF8DE97E6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11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B866F4-0BBA-DC3E-4481-468B18419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70" y="3943295"/>
            <a:ext cx="4290726" cy="15877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A96C215-A3D4-351E-430D-6D8BACEC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421" y="4046757"/>
            <a:ext cx="3934109" cy="1380807"/>
          </a:xfrm>
          <a:prstGeom prst="rect">
            <a:avLst/>
          </a:prstGeom>
        </p:spPr>
      </p:pic>
      <p:sp>
        <p:nvSpPr>
          <p:cNvPr id="1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2034855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AD1DC-7464-4F8E-9514-32489A0B9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Všetko dohromady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E3C9488-1B50-4D09-A368-54DEB53F1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7"/>
            <a:ext cx="8833715" cy="1295092"/>
          </a:xfrm>
        </p:spPr>
        <p:txBody>
          <a:bodyPr>
            <a:normAutofit lnSpcReduction="10000"/>
          </a:bodyPr>
          <a:lstStyle/>
          <a:p>
            <a:r>
              <a:rPr lang="sk-SK" dirty="0"/>
              <a:t>Droid Bot IV: malé kolesá, 1 otáčka = 17,5 cm, vyššia rýchlosť.</a:t>
            </a:r>
          </a:p>
          <a:p>
            <a:r>
              <a:rPr lang="sk-SK" dirty="0"/>
              <a:t>ADB: veľké kolesá, 1 otáčka = 27,6 cm, nižšia rýchlosť.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727C2A-991F-406F-90BB-F8E7E3953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5/11/2023)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2DDC9-140C-49B0-8D55-87E23016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12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1FBC9E-8685-414B-8DF5-5643CBA1AB5D}"/>
              </a:ext>
            </a:extLst>
          </p:cNvPr>
          <p:cNvSpPr txBox="1"/>
          <p:nvPr/>
        </p:nvSpPr>
        <p:spPr>
          <a:xfrm>
            <a:off x="1578634" y="5332728"/>
            <a:ext cx="143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Droid Bot IV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97DA6B-7FBA-4190-97FE-17DE53EE2958}"/>
              </a:ext>
            </a:extLst>
          </p:cNvPr>
          <p:cNvSpPr txBox="1"/>
          <p:nvPr/>
        </p:nvSpPr>
        <p:spPr>
          <a:xfrm>
            <a:off x="6208144" y="5300462"/>
            <a:ext cx="1431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ADB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FB2638-7EE0-417F-BD9D-2BD303F5A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" y="2348199"/>
            <a:ext cx="8833716" cy="3039164"/>
          </a:xfrm>
          <a:prstGeom prst="rect">
            <a:avLst/>
          </a:prstGeom>
        </p:spPr>
      </p:pic>
      <p:sp>
        <p:nvSpPr>
          <p:cNvPr id="14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</p:spTree>
    <p:extLst>
      <p:ext uri="{BB962C8B-B14F-4D97-AF65-F5344CB8AC3E}">
        <p14:creationId xmlns:p14="http://schemas.microsoft.com/office/powerpoint/2010/main" val="3332178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0EAE9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Tipy a cvičenia: nastavenie pohybu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0EAE9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0EAE9F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1 · Nastavenie pohybu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0000" y="1300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0000" y="1611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000" y="1300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Prehodené porty ľavého a pravého motora – robot sa točí namiesto jazdy rovno.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0000" y="2302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0000" y="2613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0000" y="2302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Ak robot ide dozadu, skontroluj smer motorov alebo poradie portov v nastavovacom bloku.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0000" y="3304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70000" y="3615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0EAE9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FLL tip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0000" y="3304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Pomalšia rýchlosť a plynulé zrýchlenie bývajú presnejšie než maximálna rýchlosť.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0000" y="4306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0000" y="4617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E08A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Mini-úloha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000" y="4306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Nastav cm na otáčku a nechaj robota prejsť 50 cm. O koľko sa pomýlil?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0000" y="5308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70000" y="5619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Otázka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00000" y="5308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Prečo musí byť hodnota cm na otáčku iná pre malé a veľké kolesá?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0000" cy="6858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00" y="9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1">
                <a:solidFill>
                  <a:srgbClr val="F2A900"/>
                </a:solidFill>
              </a:rPr>
              <a:t>KAPITOLA 3  ·  LEKCIA 2 Z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00" y="1250000"/>
            <a:ext cx="300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0" b="1">
                <a:solidFill>
                  <a:srgbClr val="F2A900"/>
                </a:solidFill>
                <a:latin typeface="Aptos Display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900000"/>
            <a:ext cx="56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4000" b="1">
                <a:solidFill>
                  <a:srgbClr val="FFFFFF"/>
                </a:solidFill>
                <a:latin typeface="Aptos Display"/>
              </a:rPr>
              <a:t>Jazda rovno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4120000"/>
            <a:ext cx="5400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600" b="0">
                <a:solidFill>
                  <a:srgbClr val="C9D3DF"/>
                </a:solidFill>
              </a:rPr>
              <a:t>Pohybové bloky, záporné hodnoty, začni/zastav pohyb a blok Čakaj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5050000"/>
            <a:ext cx="3700000" cy="38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F2A900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200" b="1">
                <a:solidFill>
                  <a:srgbClr val="FFFFFF"/>
                </a:solidFill>
              </a:rPr>
              <a:t>Táto lekcia používa softvér SPIKE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5700000"/>
            <a:ext cx="6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" b="0">
                <a:solidFill>
                  <a:srgbClr val="9AA8B8"/>
                </a:solidFill>
              </a:rPr>
              <a:t>Autori: Sanjay a Arvind Seshanovci · primelessons.org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29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2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80000" y="220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619600" y="223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0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63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96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29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62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95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50000" y="2630000"/>
            <a:ext cx="1980000" cy="379499"/>
          </a:xfrm>
          <a:prstGeom prst="roundRect">
            <a:avLst>
              <a:gd name="adj" fmla="val 8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89600" y="2669600"/>
            <a:ext cx="190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96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29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10000" y="306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49600" y="309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A622B8D-FD2F-D880-0A3C-CB0628D2AADE}"/>
              </a:ext>
            </a:extLst>
          </p:cNvPr>
          <p:cNvGrpSpPr/>
          <p:nvPr/>
        </p:nvGrpSpPr>
        <p:grpSpPr>
          <a:xfrm>
            <a:off x="721441" y="1763669"/>
            <a:ext cx="5359675" cy="2616334"/>
            <a:chOff x="1689654" y="-581645"/>
            <a:chExt cx="5359675" cy="261633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2571306-14A6-7FB1-F330-BEA564138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89654" y="-581645"/>
              <a:ext cx="5359675" cy="261633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FDCFEB3-3A68-03B8-5246-36B265B0B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2972" y="200712"/>
              <a:ext cx="1219263" cy="60963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5BB73B6-E656-3878-CC5C-344B08D676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420"/>
            <a:stretch/>
          </p:blipFill>
          <p:spPr>
            <a:xfrm>
              <a:off x="5142713" y="209314"/>
              <a:ext cx="1903086" cy="154312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Pohyb na vzdialenosť (move for)</a:t>
            </a:r>
          </a:p>
        </p:txBody>
      </p:sp>
      <p:sp>
        <p:nvSpPr>
          <p:cNvPr id="55" name="Content Placeholder 54">
            <a:extLst>
              <a:ext uri="{FF2B5EF4-FFF2-40B4-BE49-F238E27FC236}">
                <a16:creationId xmlns:a16="http://schemas.microsoft.com/office/drawing/2014/main" id="{08AA3D35-4896-42BA-AC5C-3FB20FFBE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849" y="4848039"/>
            <a:ext cx="8430825" cy="1278124"/>
          </a:xfrm>
        </p:spPr>
        <p:txBody>
          <a:bodyPr>
            <a:normAutofit/>
          </a:bodyPr>
          <a:lstStyle/>
          <a:p>
            <a:r>
              <a:rPr lang="sk-SK" dirty="0"/>
              <a:t>Najjednoduchší pohybový blok – určuješ len smer a vzdialenosť</a:t>
            </a:r>
          </a:p>
          <a:p>
            <a:r>
              <a:rPr lang="sk-SK" dirty="0"/>
              <a:t>Ostatné pohybové bloky umožňujú meniť aj rýchlosť a zatáčanie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08C81B-506D-3D44-9337-E4F2B1799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5F38D5-E0B0-4B8A-9078-E5B14AEB9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32553" y="1435464"/>
            <a:ext cx="2569940" cy="369332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Vzdialenosť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07" y="4079196"/>
            <a:ext cx="2172439" cy="369332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Režim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DC762-E6CD-43FB-ABBE-0FB5FC294A3B}"/>
              </a:ext>
            </a:extLst>
          </p:cNvPr>
          <p:cNvSpPr/>
          <p:nvPr/>
        </p:nvSpPr>
        <p:spPr>
          <a:xfrm>
            <a:off x="6372947" y="1389652"/>
            <a:ext cx="2505845" cy="2017822"/>
          </a:xfrm>
          <a:prstGeom prst="rect">
            <a:avLst/>
          </a:prstGeom>
          <a:solidFill>
            <a:schemeClr val="bg1">
              <a:lumMod val="95000"/>
              <a:alpha val="38039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k-SK" b="1" u="sng" dirty="0">
                <a:solidFill>
                  <a:schemeClr val="tx1"/>
                </a:solidFill>
              </a:rPr>
              <a:t>Nastavené v konfigurácii</a:t>
            </a:r>
          </a:p>
          <a:p>
            <a:pPr algn="ctr"/>
            <a:r>
              <a:rPr lang="sk-SK" dirty="0">
                <a:solidFill>
                  <a:schemeClr val="tx1"/>
                </a:solidFill>
              </a:rPr>
              <a:t>Rýchlosť, zastavenie, porty a kolesá nastav vopred (lekcia 1)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D8FC75-B4B3-4AFF-AAF1-2641A8FDA407}"/>
              </a:ext>
            </a:extLst>
          </p:cNvPr>
          <p:cNvSpPr txBox="1"/>
          <p:nvPr/>
        </p:nvSpPr>
        <p:spPr>
          <a:xfrm>
            <a:off x="2120629" y="3133481"/>
            <a:ext cx="1445892" cy="369332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Smer</a:t>
            </a:r>
          </a:p>
        </p:txBody>
      </p:sp>
      <p:sp>
        <p:nvSpPr>
          <p:cNvPr id="57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A89D63-1BCB-A5B0-05FC-7B0013934A35}"/>
              </a:ext>
            </a:extLst>
          </p:cNvPr>
          <p:cNvGrpSpPr/>
          <p:nvPr/>
        </p:nvGrpSpPr>
        <p:grpSpPr>
          <a:xfrm>
            <a:off x="1243836" y="1757553"/>
            <a:ext cx="4226279" cy="1862798"/>
            <a:chOff x="676395" y="-503709"/>
            <a:chExt cx="5835950" cy="25722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2D08ED-F5F5-3D9D-0FBD-D2C3226CB6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8825"/>
            <a:stretch/>
          </p:blipFill>
          <p:spPr>
            <a:xfrm>
              <a:off x="676395" y="-503709"/>
              <a:ext cx="5835950" cy="257228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15790DA-CD36-3D21-98B1-39E177EFE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39510" y="264527"/>
              <a:ext cx="1549480" cy="179714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0BB9432-3C99-CABA-3D57-6684D7A1F7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246"/>
            <a:stretch/>
          </p:blipFill>
          <p:spPr>
            <a:xfrm>
              <a:off x="4612788" y="214285"/>
              <a:ext cx="1899557" cy="116846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Pohyb so zatáčaním na vzdialenosť</a:t>
            </a:r>
          </a:p>
        </p:txBody>
      </p:sp>
      <p:sp>
        <p:nvSpPr>
          <p:cNvPr id="55" name="Content Placeholder 54">
            <a:extLst>
              <a:ext uri="{FF2B5EF4-FFF2-40B4-BE49-F238E27FC236}">
                <a16:creationId xmlns:a16="http://schemas.microsoft.com/office/drawing/2014/main" id="{08AA3D35-4896-42BA-AC5C-3FB20FFBE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774" y="4025384"/>
            <a:ext cx="8692398" cy="2338687"/>
          </a:xfrm>
        </p:spPr>
        <p:txBody>
          <a:bodyPr>
            <a:normAutofit/>
          </a:bodyPr>
          <a:lstStyle/>
          <a:p>
            <a:r>
              <a:rPr lang="sk-SK" dirty="0"/>
              <a:t>Tento blok riadi vzdialenosť jazdy aj zatáčanie robota.</a:t>
            </a:r>
          </a:p>
          <a:p>
            <a:r>
              <a:rPr lang="sk-SK" dirty="0"/>
              <a:t>Zatáčanie funguje tak, že ľavé a pravé koleso dostanú rozdielny výkon. „straight: 0“ dá obom kolesám rovnaký výkon, takže robot ide rovno. right: 100 a left: -100 dajú obom kolesám plný výkon, ale v opačných smeroch – robot sa otočí na mieste doprava alebo doľava.</a:t>
            </a:r>
          </a:p>
          <a:p>
            <a:r>
              <a:rPr lang="sk-SK" dirty="0">
                <a:hlinkClick r:id="rId5"/>
              </a:rPr>
              <a:t>Nelineárne zatáčanie zo SPIKE 2 je v SPIKE 3 opravené (pozri video).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4A07B9-C9D0-7B43-84AC-75615E0A9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C53E9A-08AA-4766-887C-2D291AD7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95232" y="1382383"/>
            <a:ext cx="1930474" cy="369332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Vzdialenosť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7D8FC75-B4B3-4AFF-AAF1-2641A8FDA407}"/>
              </a:ext>
            </a:extLst>
          </p:cNvPr>
          <p:cNvSpPr txBox="1"/>
          <p:nvPr/>
        </p:nvSpPr>
        <p:spPr>
          <a:xfrm>
            <a:off x="2259057" y="3589461"/>
            <a:ext cx="1355614" cy="369332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Zatáčanie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21347" y="3090401"/>
            <a:ext cx="1133456" cy="646331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Režim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C6D000-CE4F-4629-873F-983A9302949C}"/>
              </a:ext>
            </a:extLst>
          </p:cNvPr>
          <p:cNvSpPr/>
          <p:nvPr/>
        </p:nvSpPr>
        <p:spPr>
          <a:xfrm>
            <a:off x="6372947" y="1389652"/>
            <a:ext cx="2505845" cy="2017822"/>
          </a:xfrm>
          <a:prstGeom prst="rect">
            <a:avLst/>
          </a:prstGeom>
          <a:solidFill>
            <a:schemeClr val="bg1">
              <a:lumMod val="95000"/>
              <a:alpha val="38039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k-SK" b="1" u="sng" dirty="0">
                <a:solidFill>
                  <a:schemeClr val="tx1"/>
                </a:solidFill>
              </a:rPr>
              <a:t>Nastavené v konfigurácii</a:t>
            </a:r>
          </a:p>
          <a:p>
            <a:pPr algn="ctr"/>
            <a:r>
              <a:rPr lang="sk-SK" dirty="0">
                <a:solidFill>
                  <a:schemeClr val="tx1"/>
                </a:solidFill>
              </a:rPr>
              <a:t>Rýchlosť, zastavenie, porty a kolesá nastav vopred (lekcia 1)</a:t>
            </a:r>
          </a:p>
        </p:txBody>
      </p:sp>
      <p:sp>
        <p:nvSpPr>
          <p:cNvPr id="57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Záporné hodnoty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F23C5-E722-482C-81B4-A10CDEFA3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1218203"/>
            <a:ext cx="8746864" cy="5184221"/>
          </a:xfrm>
        </p:spPr>
        <p:txBody>
          <a:bodyPr>
            <a:normAutofit/>
          </a:bodyPr>
          <a:lstStyle/>
          <a:p>
            <a:r>
              <a:rPr lang="sk-SK" dirty="0"/>
              <a:t>Pre rýchlosť aj vzdialenosť môžeš zadať zápornú hodnotu</a:t>
            </a:r>
          </a:p>
          <a:p>
            <a:r>
              <a:rPr lang="sk-SK" dirty="0"/>
              <a:t>Robot potom pôjde dozadu</a:t>
            </a:r>
          </a:p>
          <a:p>
            <a:r>
              <a:rPr lang="sk-SK" dirty="0"/>
              <a:t>Ak otočíš znamienko dvom hodnotám (napr. rýchlosti aj vzdialenosti, alebo vzdialenosti aj smeru dozadu), robot pôjde zase dopredu.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AF4E7-EE89-C347-970F-E96D5843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4CD992-7521-4E3E-ADAE-BB7E00E78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1966" y="3203961"/>
            <a:ext cx="2088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rgbClr val="FF0000"/>
                </a:solidFill>
              </a:rPr>
              <a:t>Záporná = dozadu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0661" y="4807839"/>
            <a:ext cx="188917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rgbClr val="00B900"/>
                </a:solidFill>
              </a:rPr>
              <a:t>Kladná = dopredu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7EBE016-BE62-4BD1-992B-82FC26542DBB}"/>
              </a:ext>
            </a:extLst>
          </p:cNvPr>
          <p:cNvCxnSpPr/>
          <p:nvPr/>
        </p:nvCxnSpPr>
        <p:spPr>
          <a:xfrm>
            <a:off x="7438251" y="4281029"/>
            <a:ext cx="810883" cy="0"/>
          </a:xfrm>
          <a:prstGeom prst="straightConnector1">
            <a:avLst/>
          </a:prstGeom>
          <a:ln w="76200">
            <a:solidFill>
              <a:srgbClr val="00B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52C973-39E4-417E-B17D-3705DDEFFE7A}"/>
              </a:ext>
            </a:extLst>
          </p:cNvPr>
          <p:cNvGrpSpPr/>
          <p:nvPr/>
        </p:nvGrpSpPr>
        <p:grpSpPr>
          <a:xfrm>
            <a:off x="6239250" y="3595145"/>
            <a:ext cx="1199001" cy="1371767"/>
            <a:chOff x="6507213" y="1384746"/>
            <a:chExt cx="1199001" cy="13717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5FFEBF5-0E3C-4C88-9AC1-4555E08BEDF5}"/>
                </a:ext>
              </a:extLst>
            </p:cNvPr>
            <p:cNvGrpSpPr/>
            <p:nvPr/>
          </p:nvGrpSpPr>
          <p:grpSpPr>
            <a:xfrm rot="5400000">
              <a:off x="6518630" y="1512901"/>
              <a:ext cx="1141996" cy="1164830"/>
              <a:chOff x="6310708" y="2223671"/>
              <a:chExt cx="809489" cy="898563"/>
            </a:xfrm>
          </p:grpSpPr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2FD62880-A80D-4CE6-9241-61FB1D468B93}"/>
                  </a:ext>
                </a:extLst>
              </p:cNvPr>
              <p:cNvSpPr/>
              <p:nvPr/>
            </p:nvSpPr>
            <p:spPr>
              <a:xfrm>
                <a:off x="6451830" y="2223671"/>
                <a:ext cx="519438" cy="898563"/>
              </a:xfrm>
              <a:prstGeom prst="roundRect">
                <a:avLst/>
              </a:prstGeom>
              <a:solidFill>
                <a:srgbClr val="FFD5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ounded Rectangle 15">
                <a:extLst>
                  <a:ext uri="{FF2B5EF4-FFF2-40B4-BE49-F238E27FC236}">
                    <a16:creationId xmlns:a16="http://schemas.microsoft.com/office/drawing/2014/main" id="{B17B35FB-CE7D-48C3-B4BB-D50EFB264F42}"/>
                  </a:ext>
                </a:extLst>
              </p:cNvPr>
              <p:cNvSpPr/>
              <p:nvPr/>
            </p:nvSpPr>
            <p:spPr>
              <a:xfrm>
                <a:off x="6979076" y="2525434"/>
                <a:ext cx="141121" cy="295036"/>
              </a:xfrm>
              <a:prstGeom prst="roundRect">
                <a:avLst/>
              </a:prstGeom>
              <a:solidFill>
                <a:srgbClr val="65D7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20" name="Rounded Rectangle 16">
                <a:extLst>
                  <a:ext uri="{FF2B5EF4-FFF2-40B4-BE49-F238E27FC236}">
                    <a16:creationId xmlns:a16="http://schemas.microsoft.com/office/drawing/2014/main" id="{5167DA0E-8AE4-480D-BC12-3A1A53209B5A}"/>
                  </a:ext>
                </a:extLst>
              </p:cNvPr>
              <p:cNvSpPr/>
              <p:nvPr/>
            </p:nvSpPr>
            <p:spPr>
              <a:xfrm>
                <a:off x="6310708" y="2525434"/>
                <a:ext cx="141121" cy="295036"/>
              </a:xfrm>
              <a:prstGeom prst="roundRect">
                <a:avLst/>
              </a:prstGeom>
              <a:solidFill>
                <a:srgbClr val="65D7FF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CC29A447-A107-4518-B6A5-17A8DEBCA5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621904" y="2247641"/>
                <a:ext cx="179290" cy="166284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FC9C23-6C40-4D29-9C61-5E5B33B6F835}"/>
                </a:ext>
              </a:extLst>
            </p:cNvPr>
            <p:cNvSpPr txBox="1"/>
            <p:nvPr/>
          </p:nvSpPr>
          <p:spPr>
            <a:xfrm>
              <a:off x="7216809" y="1384746"/>
              <a:ext cx="46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7E8F6F-9AB9-4779-AAB9-D314ADB2EA4E}"/>
                </a:ext>
              </a:extLst>
            </p:cNvPr>
            <p:cNvSpPr txBox="1"/>
            <p:nvPr/>
          </p:nvSpPr>
          <p:spPr>
            <a:xfrm>
              <a:off x="7240594" y="2387181"/>
              <a:ext cx="4656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pic>
        <p:nvPicPr>
          <p:cNvPr id="22" name="Picture 21" descr="A close up of a toy&#10;&#10;Description automatically generated">
            <a:extLst>
              <a:ext uri="{FF2B5EF4-FFF2-40B4-BE49-F238E27FC236}">
                <a16:creationId xmlns:a16="http://schemas.microsoft.com/office/drawing/2014/main" id="{7B731B5D-4F51-4CA0-B1D3-B9D51BED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613" y="3385407"/>
            <a:ext cx="3417766" cy="2563325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3C99A6-D095-4C3B-BCC2-8E5F1E9D402A}"/>
              </a:ext>
            </a:extLst>
          </p:cNvPr>
          <p:cNvCxnSpPr>
            <a:cxnSpLocks/>
          </p:cNvCxnSpPr>
          <p:nvPr/>
        </p:nvCxnSpPr>
        <p:spPr>
          <a:xfrm>
            <a:off x="3501660" y="5161782"/>
            <a:ext cx="1015385" cy="418143"/>
          </a:xfrm>
          <a:prstGeom prst="straightConnector1">
            <a:avLst/>
          </a:prstGeom>
          <a:ln w="76200">
            <a:solidFill>
              <a:srgbClr val="00B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3D7AF88-6E53-433D-8342-F8161C3A69D5}"/>
              </a:ext>
            </a:extLst>
          </p:cNvPr>
          <p:cNvCxnSpPr>
            <a:cxnSpLocks/>
          </p:cNvCxnSpPr>
          <p:nvPr/>
        </p:nvCxnSpPr>
        <p:spPr>
          <a:xfrm>
            <a:off x="350254" y="3730401"/>
            <a:ext cx="1015385" cy="418143"/>
          </a:xfrm>
          <a:prstGeom prst="straightConnector1">
            <a:avLst/>
          </a:prstGeom>
          <a:ln w="762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6448C77-68F2-4089-BC27-8C2C2EF45647}"/>
              </a:ext>
            </a:extLst>
          </p:cNvPr>
          <p:cNvCxnSpPr/>
          <p:nvPr/>
        </p:nvCxnSpPr>
        <p:spPr>
          <a:xfrm>
            <a:off x="5401027" y="4273087"/>
            <a:ext cx="810883" cy="0"/>
          </a:xfrm>
          <a:prstGeom prst="straightConnector1">
            <a:avLst/>
          </a:prstGeom>
          <a:ln w="762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026694E-0260-4CB9-B6FF-BF6DF49AD840}"/>
              </a:ext>
            </a:extLst>
          </p:cNvPr>
          <p:cNvSpPr txBox="1"/>
          <p:nvPr/>
        </p:nvSpPr>
        <p:spPr>
          <a:xfrm>
            <a:off x="4456251" y="3493602"/>
            <a:ext cx="1929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rgbClr val="FF0000"/>
                </a:solidFill>
              </a:rPr>
              <a:t>Záporná = dozadu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CB1DAF-97B6-4A6F-AB9D-4F39E63FC260}"/>
              </a:ext>
            </a:extLst>
          </p:cNvPr>
          <p:cNvSpPr txBox="1"/>
          <p:nvPr/>
        </p:nvSpPr>
        <p:spPr>
          <a:xfrm>
            <a:off x="7219213" y="3493602"/>
            <a:ext cx="188917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rgbClr val="00B900"/>
                </a:solidFill>
              </a:rPr>
              <a:t>Kladná = dopredu</a:t>
            </a:r>
          </a:p>
        </p:txBody>
      </p:sp>
      <p:sp>
        <p:nvSpPr>
          <p:cNvPr id="29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Ako prerátať centimetre na otáčky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18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  <p:sp>
        <p:nvSpPr>
          <p:cNvPr id="9" name="Oval 8"/>
          <p:cNvSpPr/>
          <p:nvPr/>
        </p:nvSpPr>
        <p:spPr>
          <a:xfrm>
            <a:off x="950000" y="1700000"/>
            <a:ext cx="2100000" cy="2100000"/>
          </a:xfrm>
          <a:prstGeom prst="ellipse">
            <a:avLst/>
          </a:prstGeom>
          <a:solidFill>
            <a:srgbClr val="2B2F3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Oval 9"/>
          <p:cNvSpPr/>
          <p:nvPr/>
        </p:nvSpPr>
        <p:spPr>
          <a:xfrm>
            <a:off x="1349000" y="2099000"/>
            <a:ext cx="1302000" cy="1302000"/>
          </a:xfrm>
          <a:prstGeom prst="ellipse">
            <a:avLst/>
          </a:prstGeom>
          <a:solidFill>
            <a:srgbClr val="C9CFD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1832000" y="2582000"/>
            <a:ext cx="336000" cy="336000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Oval 11"/>
          <p:cNvSpPr/>
          <p:nvPr/>
        </p:nvSpPr>
        <p:spPr>
          <a:xfrm>
            <a:off x="2333620" y="2680000"/>
            <a:ext cx="140000" cy="140000"/>
          </a:xfrm>
          <a:prstGeom prst="ellipse">
            <a:avLst/>
          </a:prstGeom>
          <a:solidFill>
            <a:srgbClr val="8A94A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2131810" y="3029545"/>
            <a:ext cx="140000" cy="140000"/>
          </a:xfrm>
          <a:prstGeom prst="ellipse">
            <a:avLst/>
          </a:prstGeom>
          <a:solidFill>
            <a:srgbClr val="8A94A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1728190" y="3029545"/>
            <a:ext cx="140000" cy="140000"/>
          </a:xfrm>
          <a:prstGeom prst="ellipse">
            <a:avLst/>
          </a:prstGeom>
          <a:solidFill>
            <a:srgbClr val="8A94A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Oval 14"/>
          <p:cNvSpPr/>
          <p:nvPr/>
        </p:nvSpPr>
        <p:spPr>
          <a:xfrm>
            <a:off x="1526380" y="2680000"/>
            <a:ext cx="140000" cy="140000"/>
          </a:xfrm>
          <a:prstGeom prst="ellipse">
            <a:avLst/>
          </a:prstGeom>
          <a:solidFill>
            <a:srgbClr val="8A94A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Oval 15"/>
          <p:cNvSpPr/>
          <p:nvPr/>
        </p:nvSpPr>
        <p:spPr>
          <a:xfrm>
            <a:off x="1728189" y="2330454"/>
            <a:ext cx="140000" cy="140000"/>
          </a:xfrm>
          <a:prstGeom prst="ellipse">
            <a:avLst/>
          </a:prstGeom>
          <a:solidFill>
            <a:srgbClr val="8A94A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2131810" y="2330454"/>
            <a:ext cx="140000" cy="140000"/>
          </a:xfrm>
          <a:prstGeom prst="ellipse">
            <a:avLst/>
          </a:prstGeom>
          <a:solidFill>
            <a:srgbClr val="8A94A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cxnSp>
        <p:nvCxnSpPr>
          <p:cNvPr id="18" name="Connector 17"/>
          <p:cNvCxnSpPr/>
          <p:nvPr/>
        </p:nvCxnSpPr>
        <p:spPr>
          <a:xfrm>
            <a:off x="950000" y="1520000"/>
            <a:ext cx="2100000" cy="0"/>
          </a:xfrm>
          <a:prstGeom prst="line">
            <a:avLst/>
          </a:prstGeom>
          <a:ln w="19050">
            <a:solidFill>
              <a:srgbClr val="1F2A37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50000" y="1180000"/>
            <a:ext cx="21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sk-SK" sz="1300" b="1">
                <a:solidFill>
                  <a:srgbClr val="1F2A37"/>
                </a:solidFill>
              </a:rPr>
              <a:t>priemer d = 5,6 cm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0000" y="3800000"/>
            <a:ext cx="3200000" cy="40000"/>
          </a:xfrm>
          <a:prstGeom prst="rect">
            <a:avLst/>
          </a:prstGeom>
          <a:solidFill>
            <a:srgbClr val="9AA4B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1900000" y="4060000"/>
            <a:ext cx="1550000" cy="0"/>
          </a:xfrm>
          <a:prstGeom prst="line">
            <a:avLst/>
          </a:prstGeom>
          <a:ln w="38100">
            <a:solidFill>
              <a:srgbClr val="F2A9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50000" y="4180000"/>
            <a:ext cx="3300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sk-SK" sz="1300" b="1">
                <a:solidFill>
                  <a:srgbClr val="1F2A37"/>
                </a:solidFill>
              </a:rPr>
              <a:t>1 otáčka = obvod kolesa</a:t>
            </a:r>
          </a:p>
          <a:p>
            <a:pPr algn="ctr"/>
            <a:r>
              <a:rPr lang="sk-SK" sz="1300" b="0">
                <a:solidFill>
                  <a:srgbClr val="1F2A37"/>
                </a:solidFill>
              </a:rPr>
              <a:t>π × d ≈ 3,14 × 5,6 cm ≈ 17,5 cm</a:t>
            </a:r>
          </a:p>
        </p:txBody>
      </p:sp>
      <p:sp>
        <p:nvSpPr>
          <p:cNvPr id="23" name="Oval 22"/>
          <p:cNvSpPr/>
          <p:nvPr/>
        </p:nvSpPr>
        <p:spPr>
          <a:xfrm>
            <a:off x="4300000" y="1390000"/>
            <a:ext cx="420000" cy="420000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80000" y="1350000"/>
            <a:ext cx="40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500" b="1">
                <a:solidFill>
                  <a:srgbClr val="1F2A37"/>
                </a:solidFill>
              </a:rPr>
              <a:t>Obvod kolesa</a:t>
            </a:r>
          </a:p>
          <a:p>
            <a:pPr algn="l"/>
            <a:r>
              <a:rPr lang="sk-SK" sz="1300" b="0">
                <a:solidFill>
                  <a:srgbClr val="1F2A37"/>
                </a:solidFill>
              </a:rPr>
              <a:t>π × priemer. Malé koleso SPIKE Prime (5,6 cm) ≈ 17,5 cm, veľké (8,8 cm) ≈ 27,6 cm.</a:t>
            </a:r>
          </a:p>
        </p:txBody>
      </p:sp>
      <p:sp>
        <p:nvSpPr>
          <p:cNvPr id="25" name="Oval 24"/>
          <p:cNvSpPr/>
          <p:nvPr/>
        </p:nvSpPr>
        <p:spPr>
          <a:xfrm>
            <a:off x="4300000" y="2570000"/>
            <a:ext cx="420000" cy="420000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80000" y="2530000"/>
            <a:ext cx="40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500" b="1">
                <a:solidFill>
                  <a:srgbClr val="1F2A37"/>
                </a:solidFill>
              </a:rPr>
              <a:t>Koľko otáčok?</a:t>
            </a:r>
          </a:p>
          <a:p>
            <a:pPr algn="l"/>
            <a:r>
              <a:rPr lang="sk-SK" sz="1300" b="0">
                <a:solidFill>
                  <a:srgbClr val="1F2A37"/>
                </a:solidFill>
              </a:rPr>
              <a:t>vzdialenosť ÷ obvod. Pre 10 cm: 10 ÷ 17,5 ≈ 0,57 otáčky.</a:t>
            </a:r>
          </a:p>
        </p:txBody>
      </p:sp>
      <p:sp>
        <p:nvSpPr>
          <p:cNvPr id="27" name="Oval 26"/>
          <p:cNvSpPr/>
          <p:nvPr/>
        </p:nvSpPr>
        <p:spPr>
          <a:xfrm>
            <a:off x="4300000" y="3750000"/>
            <a:ext cx="420000" cy="420000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80000" y="3710000"/>
            <a:ext cx="40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500" b="1">
                <a:solidFill>
                  <a:srgbClr val="1F2A37"/>
                </a:solidFill>
              </a:rPr>
              <a:t>Koľko stupňov?</a:t>
            </a:r>
          </a:p>
          <a:p>
            <a:pPr algn="l"/>
            <a:r>
              <a:rPr lang="sk-SK" sz="1300" b="0">
                <a:solidFill>
                  <a:srgbClr val="1F2A37"/>
                </a:solidFill>
              </a:rPr>
              <a:t>otáčky × 360°. 0,57 × 360° ≈ 206° otočenia motora.</a:t>
            </a:r>
          </a:p>
        </p:txBody>
      </p:sp>
      <p:sp>
        <p:nvSpPr>
          <p:cNvPr id="29" name="Oval 28"/>
          <p:cNvSpPr/>
          <p:nvPr/>
        </p:nvSpPr>
        <p:spPr>
          <a:xfrm>
            <a:off x="4300000" y="4930000"/>
            <a:ext cx="420000" cy="420000"/>
          </a:xfrm>
          <a:prstGeom prst="ellipse">
            <a:avLst/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4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80000" y="4890000"/>
            <a:ext cx="4000000" cy="11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500" b="1">
                <a:solidFill>
                  <a:srgbClr val="1F2A37"/>
                </a:solidFill>
              </a:rPr>
              <a:t>Alebo nechaj počítať SPIKE</a:t>
            </a:r>
          </a:p>
          <a:p>
            <a:pPr algn="l"/>
            <a:r>
              <a:rPr lang="sk-SK" sz="1300" b="0">
                <a:solidFill>
                  <a:srgbClr val="1F2A37"/>
                </a:solidFill>
              </a:rPr>
              <a:t>Nastav „set 1 motor rotation to 17,5 cm“ a zadávaj rovno cm.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9ED31E-1201-4998-B442-987CBEC8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 1: Prejdi 10 cm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D442C-A843-40FB-A542-3CC3918FB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140006"/>
            <a:ext cx="8765914" cy="5082601"/>
          </a:xfrm>
        </p:spPr>
        <p:txBody>
          <a:bodyPr/>
          <a:lstStyle/>
          <a:p>
            <a:r>
              <a:rPr lang="sk-SK" dirty="0"/>
              <a:t>Posuň robota o 10 centimetrov dopredu</a:t>
            </a:r>
          </a:p>
          <a:p>
            <a:r>
              <a:rPr lang="sk-SK" dirty="0"/>
              <a:t>Základné kroky:</a:t>
            </a:r>
          </a:p>
          <a:p>
            <a:pPr lvl="1"/>
            <a:r>
              <a:rPr lang="sk-SK" dirty="0"/>
              <a:t>Nastav svojho robota</a:t>
            </a:r>
          </a:p>
          <a:p>
            <a:pPr lvl="1"/>
            <a:r>
              <a:rPr lang="sk-SK" dirty="0"/>
              <a:t>Použi pohybový blok (Move Tank alebo pohyb na vzdialenosť) a choď 10 cm dopredu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2ACE1F-D85A-40F9-907A-B7F1FE4C6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8CF89-1996-4F5D-9A63-FEC12F3A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 descr="ruler_0_10.jpg">
            <a:extLst>
              <a:ext uri="{FF2B5EF4-FFF2-40B4-BE49-F238E27FC236}">
                <a16:creationId xmlns:a16="http://schemas.microsoft.com/office/drawing/2014/main" id="{6DED3043-D23F-471F-9457-CAB54D183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842" y="4044205"/>
            <a:ext cx="3484790" cy="1138177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FBFD51-A8E7-4A89-8876-9ABB79033EBD}"/>
              </a:ext>
            </a:extLst>
          </p:cNvPr>
          <p:cNvCxnSpPr/>
          <p:nvPr/>
        </p:nvCxnSpPr>
        <p:spPr>
          <a:xfrm>
            <a:off x="3267275" y="3820307"/>
            <a:ext cx="81088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0FF8D-0EC6-4AB8-8059-B8D060072F92}"/>
              </a:ext>
            </a:extLst>
          </p:cNvPr>
          <p:cNvGrpSpPr/>
          <p:nvPr/>
        </p:nvGrpSpPr>
        <p:grpSpPr>
          <a:xfrm rot="5400000">
            <a:off x="2588720" y="3425008"/>
            <a:ext cx="660559" cy="790597"/>
            <a:chOff x="6310708" y="2223671"/>
            <a:chExt cx="809489" cy="898563"/>
          </a:xfrm>
        </p:grpSpPr>
        <p:sp>
          <p:nvSpPr>
            <p:cNvPr id="11" name="Rounded Rectangle 27">
              <a:extLst>
                <a:ext uri="{FF2B5EF4-FFF2-40B4-BE49-F238E27FC236}">
                  <a16:creationId xmlns:a16="http://schemas.microsoft.com/office/drawing/2014/main" id="{52EE3054-7E19-40DE-AC59-D31CA52E6099}"/>
                </a:ext>
              </a:extLst>
            </p:cNvPr>
            <p:cNvSpPr/>
            <p:nvPr/>
          </p:nvSpPr>
          <p:spPr>
            <a:xfrm>
              <a:off x="6451830" y="2223671"/>
              <a:ext cx="519438" cy="898563"/>
            </a:xfrm>
            <a:prstGeom prst="roundRect">
              <a:avLst/>
            </a:prstGeom>
            <a:solidFill>
              <a:srgbClr val="FFD5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Rounded Rectangle 28">
              <a:extLst>
                <a:ext uri="{FF2B5EF4-FFF2-40B4-BE49-F238E27FC236}">
                  <a16:creationId xmlns:a16="http://schemas.microsoft.com/office/drawing/2014/main" id="{876E759B-F669-440B-A52E-A00BD074D031}"/>
                </a:ext>
              </a:extLst>
            </p:cNvPr>
            <p:cNvSpPr/>
            <p:nvPr/>
          </p:nvSpPr>
          <p:spPr>
            <a:xfrm>
              <a:off x="6979076" y="2525434"/>
              <a:ext cx="141121" cy="295036"/>
            </a:xfrm>
            <a:prstGeom prst="roundRect">
              <a:avLst/>
            </a:prstGeom>
            <a:solidFill>
              <a:srgbClr val="0EAE9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effectLst/>
              </a:endParaRPr>
            </a:p>
          </p:txBody>
        </p:sp>
        <p:sp>
          <p:nvSpPr>
            <p:cNvPr id="13" name="Rounded Rectangle 29">
              <a:extLst>
                <a:ext uri="{FF2B5EF4-FFF2-40B4-BE49-F238E27FC236}">
                  <a16:creationId xmlns:a16="http://schemas.microsoft.com/office/drawing/2014/main" id="{A6602A43-95A9-4B7E-A79A-2FF8A6432376}"/>
                </a:ext>
              </a:extLst>
            </p:cNvPr>
            <p:cNvSpPr/>
            <p:nvPr/>
          </p:nvSpPr>
          <p:spPr>
            <a:xfrm>
              <a:off x="6310708" y="2525434"/>
              <a:ext cx="141121" cy="295036"/>
            </a:xfrm>
            <a:prstGeom prst="roundRect">
              <a:avLst/>
            </a:prstGeom>
            <a:solidFill>
              <a:srgbClr val="0EAE9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effectLst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EDFED27-6552-4D8F-9EA0-9EAF4BCF9A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21904" y="2247641"/>
              <a:ext cx="179290" cy="166284"/>
            </a:xfrm>
            <a:prstGeom prst="ellipse">
              <a:avLst/>
            </a:prstGeom>
            <a:solidFill>
              <a:srgbClr val="FF0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80E8FA-FD5D-4253-B3A9-E1CA25532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185" y="1295486"/>
            <a:ext cx="4324572" cy="36260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E58DAC-8B7C-4246-8370-0E4C82E9F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 1 – riešenie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83BB9-7D65-486A-B564-15E1D3B4D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140006"/>
            <a:ext cx="4134759" cy="5082601"/>
          </a:xfrm>
        </p:spPr>
        <p:txBody>
          <a:bodyPr/>
          <a:lstStyle/>
          <a:p>
            <a:r>
              <a:rPr lang="sk-SK" dirty="0"/>
              <a:t>Nastav svojho robota</a:t>
            </a:r>
          </a:p>
          <a:p>
            <a:r>
              <a:rPr lang="sk-SK" dirty="0"/>
              <a:t>Ak máš menšie kolesá SPIKE Prime (Droid Bot IV), nastav jednu otáčku na 17,5 cm (obrázok vpravo)</a:t>
            </a:r>
          </a:p>
          <a:p>
            <a:r>
              <a:rPr lang="sk-SK" dirty="0"/>
              <a:t>Ak máš väčšie kolesá SPIKE Prime (ADB), nastav jednu otáčku na 27,6 cm</a:t>
            </a:r>
          </a:p>
          <a:p>
            <a:r>
              <a:rPr lang="sk-SK" dirty="0"/>
              <a:t>Choď 10 cm dopredu. Režim cm majú aj ostatné pohybové bloky.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A19F01-22AB-497B-8D19-F0955AD2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2A9C0-043C-4412-AAA1-634929C8F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20</a:t>
            </a:fld>
            <a:endParaRPr lang="en-US"/>
          </a:p>
        </p:txBody>
      </p:sp>
      <p:sp>
        <p:nvSpPr>
          <p:cNvPr id="10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Úloha 2: Dopredu a späť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" y="1274749"/>
            <a:ext cx="4555958" cy="4373563"/>
          </a:xfrm>
        </p:spPr>
        <p:txBody>
          <a:bodyPr>
            <a:normAutofit/>
          </a:bodyPr>
          <a:lstStyle/>
          <a:p>
            <a:r>
              <a:rPr lang="sk-SK" dirty="0"/>
              <a:t>Prejdi robotom od štartovej čiary do cieľa (1) a späť na štart (2)</a:t>
            </a:r>
          </a:p>
          <a:p>
            <a:r>
              <a:rPr lang="sk-SK"/>
              <a:t>Základné kroky:</a:t>
            </a:r>
            <a:endParaRPr lang="en-US" dirty="0"/>
          </a:p>
          <a:p>
            <a:pPr lvl="1"/>
            <a:r>
              <a:rPr lang="sk-SK" dirty="0"/>
              <a:t>Nastav svojho robota</a:t>
            </a:r>
          </a:p>
          <a:p>
            <a:pPr lvl="1"/>
            <a:r>
              <a:rPr lang="sk-SK" dirty="0"/>
              <a:t>Použi pohybový blok a choď dopredu o potrebnú vzdialenosť (40 cm)</a:t>
            </a:r>
          </a:p>
          <a:p>
            <a:pPr lvl="1"/>
            <a:r>
              <a:rPr lang="sk-SK" dirty="0"/>
              <a:t>Tým istým blokom choď dozadu (40 cm)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343568-9331-7A48-9D07-C332D71BD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6FDDF9-C34F-4F2C-BD11-22A9D98E5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21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5775158" y="1871579"/>
            <a:ext cx="2540000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5775158" y="5558588"/>
            <a:ext cx="2540000" cy="0"/>
          </a:xfrm>
          <a:prstGeom prst="line">
            <a:avLst/>
          </a:prstGeom>
          <a:ln w="76200" cmpd="sng">
            <a:solidFill>
              <a:srgbClr val="00B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015789" y="2072105"/>
            <a:ext cx="0" cy="3355474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152064" y="2072105"/>
            <a:ext cx="0" cy="3355474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036784" y="3438897"/>
            <a:ext cx="30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23596" y="3471417"/>
            <a:ext cx="30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79774" y="1434399"/>
            <a:ext cx="941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CIEĽ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79774" y="5744877"/>
            <a:ext cx="915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ŠTART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A5F964-DE18-4BBC-BE30-ADC7BFE6EA73}"/>
              </a:ext>
            </a:extLst>
          </p:cNvPr>
          <p:cNvGrpSpPr/>
          <p:nvPr/>
        </p:nvGrpSpPr>
        <p:grpSpPr>
          <a:xfrm>
            <a:off x="6829001" y="5597096"/>
            <a:ext cx="660559" cy="790597"/>
            <a:chOff x="6310708" y="2223671"/>
            <a:chExt cx="809489" cy="898563"/>
          </a:xfrm>
        </p:grpSpPr>
        <p:sp>
          <p:nvSpPr>
            <p:cNvPr id="25" name="Rounded Rectangle 27">
              <a:extLst>
                <a:ext uri="{FF2B5EF4-FFF2-40B4-BE49-F238E27FC236}">
                  <a16:creationId xmlns:a16="http://schemas.microsoft.com/office/drawing/2014/main" id="{CCECC990-4945-40AC-BA0C-52230D3420D0}"/>
                </a:ext>
              </a:extLst>
            </p:cNvPr>
            <p:cNvSpPr/>
            <p:nvPr/>
          </p:nvSpPr>
          <p:spPr>
            <a:xfrm>
              <a:off x="6451830" y="2223671"/>
              <a:ext cx="519438" cy="898563"/>
            </a:xfrm>
            <a:prstGeom prst="roundRect">
              <a:avLst/>
            </a:prstGeom>
            <a:solidFill>
              <a:srgbClr val="FFD500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Rounded Rectangle 28">
              <a:extLst>
                <a:ext uri="{FF2B5EF4-FFF2-40B4-BE49-F238E27FC236}">
                  <a16:creationId xmlns:a16="http://schemas.microsoft.com/office/drawing/2014/main" id="{AD8BB0C1-1968-4A21-AA88-400EBF2B8D24}"/>
                </a:ext>
              </a:extLst>
            </p:cNvPr>
            <p:cNvSpPr/>
            <p:nvPr/>
          </p:nvSpPr>
          <p:spPr>
            <a:xfrm>
              <a:off x="6979076" y="2525434"/>
              <a:ext cx="141121" cy="295036"/>
            </a:xfrm>
            <a:prstGeom prst="roundRect">
              <a:avLst/>
            </a:prstGeom>
            <a:solidFill>
              <a:srgbClr val="0EAE9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effectLst/>
              </a:endParaRPr>
            </a:p>
          </p:txBody>
        </p:sp>
        <p:sp>
          <p:nvSpPr>
            <p:cNvPr id="27" name="Rounded Rectangle 29">
              <a:extLst>
                <a:ext uri="{FF2B5EF4-FFF2-40B4-BE49-F238E27FC236}">
                  <a16:creationId xmlns:a16="http://schemas.microsoft.com/office/drawing/2014/main" id="{CF437D3E-63BC-44FF-8419-9074FFD42C3D}"/>
                </a:ext>
              </a:extLst>
            </p:cNvPr>
            <p:cNvSpPr/>
            <p:nvPr/>
          </p:nvSpPr>
          <p:spPr>
            <a:xfrm>
              <a:off x="6310708" y="2525434"/>
              <a:ext cx="141121" cy="295036"/>
            </a:xfrm>
            <a:prstGeom prst="roundRect">
              <a:avLst/>
            </a:prstGeom>
            <a:solidFill>
              <a:srgbClr val="0EAE9F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effectLst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73307E1-3E45-4D57-B3DD-1335C90458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21904" y="2247641"/>
              <a:ext cx="179290" cy="166284"/>
            </a:xfrm>
            <a:prstGeom prst="ellipse">
              <a:avLst/>
            </a:prstGeom>
            <a:solidFill>
              <a:srgbClr val="FF00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CDE5293-DF90-4CD6-BE3F-A272C1189A4D}"/>
              </a:ext>
            </a:extLst>
          </p:cNvPr>
          <p:cNvSpPr txBox="1"/>
          <p:nvPr/>
        </p:nvSpPr>
        <p:spPr>
          <a:xfrm>
            <a:off x="6744399" y="3471547"/>
            <a:ext cx="823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40 CM</a:t>
            </a:r>
          </a:p>
        </p:txBody>
      </p:sp>
      <p:sp>
        <p:nvSpPr>
          <p:cNvPr id="30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BC4BBE-C908-4D9B-8994-FA0CF8939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 2 – riešenie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A67A743-CC4F-4AD7-BF57-EB62E23F1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857829"/>
            <a:ext cx="4502876" cy="4364778"/>
          </a:xfrm>
        </p:spPr>
        <p:txBody>
          <a:bodyPr/>
          <a:lstStyle/>
          <a:p>
            <a:r>
              <a:rPr lang="sk-SK" dirty="0"/>
              <a:t>Nastav svojho robota</a:t>
            </a:r>
          </a:p>
          <a:p>
            <a:r>
              <a:rPr lang="sk-SK" dirty="0"/>
              <a:t>Ak máš menšie kolesá SPIKE Prime (Droid Bot IV), nastav jednu otáčku na 17,5 cm (obrázok vpravo)</a:t>
            </a:r>
          </a:p>
          <a:p>
            <a:r>
              <a:rPr lang="sk-SK" dirty="0"/>
              <a:t>Ak máš väčšie kolesá SPIKE Prime (ADB), nastav jednu otáčku na 27,6 cm</a:t>
            </a:r>
          </a:p>
          <a:p>
            <a:r>
              <a:rPr lang="sk-SK" dirty="0"/>
              <a:t>Robot ide 40 cm dopredu a 40 cm dozadu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2252CE-D7C8-4ED1-B7D3-717F3874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459E78-879E-4754-AEB1-C1494464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F5476E-1A7C-C2A7-D602-91D700F5C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252" y="1343878"/>
            <a:ext cx="4311872" cy="4210266"/>
          </a:xfrm>
          <a:prstGeom prst="rect">
            <a:avLst/>
          </a:prstGeom>
        </p:spPr>
      </p:pic>
      <p:sp>
        <p:nvSpPr>
          <p:cNvPr id="12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Bloky Začni sa pohybovať a Zastav pohyb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0076" y="1524318"/>
            <a:ext cx="4622598" cy="4736927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sk-SK" dirty="0"/>
              <a:t>V palete Pohyb (Movement) sú ešte 4 ďalšie pohybové bloky.</a:t>
            </a:r>
          </a:p>
          <a:p>
            <a:pPr marL="342900" indent="-342900">
              <a:buFont typeface="Arial"/>
              <a:buChar char="•"/>
            </a:pPr>
            <a:r>
              <a:rPr lang="sk-SK" dirty="0"/>
              <a:t>Bloky Začni sa pohybovať (start moving) zapnú pohonné motory danou rýchlosťou (a so zatáčaním, ak ho zadáš).</a:t>
            </a:r>
          </a:p>
          <a:p>
            <a:pPr marL="342900" indent="-342900">
              <a:buFont typeface="Arial"/>
              <a:buChar char="•"/>
            </a:pPr>
            <a:r>
              <a:rPr lang="sk-SK" dirty="0"/>
              <a:t>Tieto bloky nemajú trvanie ani vzdialenosť. Po zapnutí motorov program hneď pokračuje ďalším blokom</a:t>
            </a:r>
          </a:p>
          <a:p>
            <a:pPr marL="342900" indent="-342900">
              <a:buFont typeface="Arial"/>
              <a:buChar char="•"/>
            </a:pPr>
            <a:r>
              <a:rPr lang="sk-SK" dirty="0"/>
              <a:t>Motory bežia, kým ich nezastaví alebo neprevezme iný blok</a:t>
            </a:r>
          </a:p>
          <a:p>
            <a:pPr marL="342900" indent="-342900">
              <a:buFont typeface="Arial"/>
              <a:buChar char="•"/>
            </a:pPr>
            <a:r>
              <a:rPr lang="sk-SK" dirty="0"/>
              <a:t>Blok Zastav pohyb (stop moving) zastaví pohonné motory, nech práve robia čokoľvek.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482ACD-F1EC-47F7-B4BA-55693BC59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23</a:t>
            </a:fld>
            <a:endParaRPr lang="en-US"/>
          </a:p>
        </p:txBody>
      </p:sp>
      <p:pic>
        <p:nvPicPr>
          <p:cNvPr id="8" name="Picture 7" descr="Screen Shot 2019-12-21 at 3.54.25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"/>
          <a:stretch/>
        </p:blipFill>
        <p:spPr>
          <a:xfrm>
            <a:off x="552162" y="4684090"/>
            <a:ext cx="1674451" cy="7436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74FBE1-6743-884E-AC89-801158F55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62" y="2692766"/>
            <a:ext cx="2479588" cy="681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C472CD-098B-6A44-9029-E7CAF22A5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162" y="3699846"/>
            <a:ext cx="3158401" cy="6583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D9D80E-751F-77E0-3828-B0FA68DC05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162" y="1726694"/>
            <a:ext cx="1981564" cy="640198"/>
          </a:xfrm>
          <a:prstGeom prst="rect">
            <a:avLst/>
          </a:prstGeom>
        </p:spPr>
      </p:pic>
      <p:sp>
        <p:nvSpPr>
          <p:cNvPr id="15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BAB6AC-3EFC-3A52-8F88-45BC31E0E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026" y="1542897"/>
            <a:ext cx="4553184" cy="9207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Začni sa pohybovať rýchlosťou („Move Tank“)</a:t>
            </a:r>
          </a:p>
        </p:txBody>
      </p:sp>
      <p:sp>
        <p:nvSpPr>
          <p:cNvPr id="55" name="Content Placeholder 54">
            <a:extLst>
              <a:ext uri="{FF2B5EF4-FFF2-40B4-BE49-F238E27FC236}">
                <a16:creationId xmlns:a16="http://schemas.microsoft.com/office/drawing/2014/main" id="{08AA3D35-4896-42BA-AC5C-3FB20FFBE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3361328"/>
            <a:ext cx="8703532" cy="1827530"/>
          </a:xfrm>
        </p:spPr>
        <p:txBody>
          <a:bodyPr>
            <a:normAutofit/>
          </a:bodyPr>
          <a:lstStyle/>
          <a:p>
            <a:r>
              <a:rPr lang="sk-SK" dirty="0"/>
              <a:t>V tomto bloku nastavuješ rýchlosť každého motora zvlášť. Hovorí sa tomu riadenie ako tank.</a:t>
            </a:r>
          </a:p>
          <a:p>
            <a:r>
              <a:rPr lang="sk-SK" dirty="0"/>
              <a:t>Blok treba pridať cez Rozšírenia (Extensions) – nájdeš ho v palete More Movement.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EE0704-5C0C-A942-81C6-9C6A8360F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3E4F0-D83D-404C-8F51-49520D6FD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24</a:t>
            </a:fld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DFB7FD1-BFF0-4A43-8AF6-7C62BE7ACC0D}"/>
              </a:ext>
            </a:extLst>
          </p:cNvPr>
          <p:cNvSpPr txBox="1"/>
          <p:nvPr/>
        </p:nvSpPr>
        <p:spPr>
          <a:xfrm>
            <a:off x="3508895" y="2382728"/>
            <a:ext cx="1645789" cy="646331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Ľavé a pravé</a:t>
            </a:r>
          </a:p>
          <a:p>
            <a:pPr algn="ctr"/>
            <a:r>
              <a:rPr lang="sk-SK" dirty="0"/>
              <a:t>rýchlosti kolies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2B3577-6176-488F-BC65-48F339813716}"/>
              </a:ext>
            </a:extLst>
          </p:cNvPr>
          <p:cNvSpPr/>
          <p:nvPr/>
        </p:nvSpPr>
        <p:spPr>
          <a:xfrm>
            <a:off x="6372947" y="1382233"/>
            <a:ext cx="2505845" cy="1483241"/>
          </a:xfrm>
          <a:prstGeom prst="rect">
            <a:avLst/>
          </a:prstGeom>
          <a:solidFill>
            <a:schemeClr val="bg1">
              <a:lumMod val="95000"/>
              <a:alpha val="38039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k-SK" b="1" u="sng" dirty="0">
                <a:solidFill>
                  <a:schemeClr val="tx1"/>
                </a:solidFill>
              </a:rPr>
              <a:t>Nastavené v konfigurácii</a:t>
            </a:r>
          </a:p>
          <a:p>
            <a:pPr algn="ctr"/>
            <a:r>
              <a:rPr lang="sk-SK" dirty="0">
                <a:solidFill>
                  <a:schemeClr val="tx1"/>
                </a:solidFill>
              </a:rPr>
              <a:t>Porty motorov nastav vopred (lekcia 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973E90-4231-4DB4-9CA0-05C9AE0FB43D}"/>
              </a:ext>
            </a:extLst>
          </p:cNvPr>
          <p:cNvSpPr txBox="1"/>
          <p:nvPr/>
        </p:nvSpPr>
        <p:spPr>
          <a:xfrm>
            <a:off x="175260" y="5246306"/>
            <a:ext cx="8801826" cy="646331"/>
          </a:xfrm>
          <a:prstGeom prst="rect">
            <a:avLst/>
          </a:prstGeom>
          <a:solidFill>
            <a:srgbClr val="F5C20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V lekciách používame buď riadenie ako tank, alebo pohyb dopredu/dozadu, lebo tam presne vidíš výkon každého kolesa.</a:t>
            </a:r>
            <a:br>
              <a:rPr lang="en-US" dirty="0"/>
            </a:br>
            <a:endParaRPr lang="en-US" dirty="0"/>
          </a:p>
        </p:txBody>
      </p:sp>
      <p:sp>
        <p:nvSpPr>
          <p:cNvPr id="57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18BD0A-B1A8-294A-83FE-A85B287ED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Bloky Čakaj a úloha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12647-7A3C-D645-B1B9-77704CE02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210" y="1140006"/>
            <a:ext cx="8831580" cy="2902155"/>
          </a:xfrm>
        </p:spPr>
        <p:txBody>
          <a:bodyPr/>
          <a:lstStyle/>
          <a:p>
            <a:r>
              <a:rPr lang="sk-SK" dirty="0"/>
              <a:t>Bloky Začni sa pohybovať a Zastav pohyb sa vykonajú okamžite, preto ich kombinujeme s inými blokmi – najčastejšie s blokmi Čakaj (wait). Blok Čakaj pozdrží program, kým nenastane nejaká udalosť. Viac o nich v lekciách o senzoroch.</a:t>
            </a:r>
          </a:p>
          <a:p>
            <a:r>
              <a:rPr lang="sk-SK" dirty="0"/>
              <a:t>Zatiaľ použijeme blok Čakaj sekúnd (wait seconds)</a:t>
            </a:r>
          </a:p>
          <a:p>
            <a:endParaRPr lang="en-US" dirty="0"/>
          </a:p>
          <a:p>
            <a:endParaRPr lang="en-US" dirty="0"/>
          </a:p>
          <a:p>
            <a:r>
              <a:rPr lang="sk-SK" dirty="0"/>
              <a:t>Tento blok trvá presne toľko sekúnd, koľko zadáš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1E1362-5AE5-9F49-B591-B26344D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8D1E1-A72B-49F7-9DF4-97A6AC851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29647-AD6C-5741-9512-9A68CE99C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59" y="2848746"/>
            <a:ext cx="1747295" cy="66276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F936001-85C7-4EC8-B5D8-7A668A3E3719}"/>
              </a:ext>
            </a:extLst>
          </p:cNvPr>
          <p:cNvSpPr/>
          <p:nvPr/>
        </p:nvSpPr>
        <p:spPr>
          <a:xfrm>
            <a:off x="444380" y="4383993"/>
            <a:ext cx="8366333" cy="1563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sz="2800" dirty="0">
                <a:solidFill>
                  <a:schemeClr val="tx1"/>
                </a:solidFill>
              </a:rPr>
              <a:t>Úloha 3:</a:t>
            </a:r>
          </a:p>
          <a:p>
            <a:pPr lvl="1"/>
            <a:r>
              <a:rPr lang="sk-SK" sz="2400" dirty="0">
                <a:solidFill>
                  <a:schemeClr val="tx1"/>
                </a:solidFill>
              </a:rPr>
              <a:t>Pomocou blokov Začni sa pohybovať, Zastav pohyb a Čakaj nechaj robota ísť 3 sekundy dopredu</a:t>
            </a:r>
          </a:p>
        </p:txBody>
      </p:sp>
      <p:sp>
        <p:nvSpPr>
          <p:cNvPr id="9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CA4E38-CA95-4858-B9E6-F6BB09BE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 3: Jazda 3 sekundy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10320-50AE-4E8D-B71F-6F0EAF08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260" y="1327298"/>
            <a:ext cx="8746864" cy="565297"/>
          </a:xfrm>
        </p:spPr>
        <p:txBody>
          <a:bodyPr/>
          <a:lstStyle/>
          <a:p>
            <a:r>
              <a:rPr lang="sk-SK" dirty="0"/>
              <a:t>Dokážeš ísť 3 sekundy len s blokmi Začni sa pohybovať a Čakaj?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3F7615-8139-9344-8602-E82DD296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5/11/2023) Slovenský preklad: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23C0D-4F2D-42F7-886A-492897A1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A5622F6-3847-4825-BD78-99B3DDCD3942}"/>
              </a:ext>
            </a:extLst>
          </p:cNvPr>
          <p:cNvSpPr txBox="1">
            <a:spLocks/>
          </p:cNvSpPr>
          <p:nvPr/>
        </p:nvSpPr>
        <p:spPr>
          <a:xfrm>
            <a:off x="4625903" y="2666705"/>
            <a:ext cx="3730873" cy="22987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Blok Začni sa pohybovať rozbehne robota</a:t>
            </a:r>
          </a:p>
          <a:p>
            <a:r>
              <a:rPr lang="sk-SK" dirty="0"/>
              <a:t>Po zapnutí motorov program spustí blok Čakaj, ktorý trvá 3 sekundy.</a:t>
            </a:r>
          </a:p>
          <a:p>
            <a:r>
              <a:rPr lang="sk-SK" dirty="0"/>
              <a:t>Blok Zastav pohyb robota zastaví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5536A37-5108-A0BD-AA2E-8921A4043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65" y="2077239"/>
            <a:ext cx="3293147" cy="3453463"/>
          </a:xfrm>
          <a:prstGeom prst="rect">
            <a:avLst/>
          </a:prstGeom>
        </p:spPr>
      </p:pic>
      <p:sp>
        <p:nvSpPr>
          <p:cNvPr id="11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F2A900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Tipy a cvičenia: jazda rovno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F2A9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27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F2A900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2 · Jazda rovno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0000" y="1300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0000" y="1611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000" y="1300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Robot ide rovno, ale skončí kúsok vedľa? Skontroluj, či obe kolesá rovnako držia a nie sú prekrútené.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0000" y="2302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0000" y="2613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55657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Tip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0000" y="2302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Na presnú vzdialenosť používaj pohyb v cm. Bloky so sekundami závisia od rýchlosti a batérie.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0000" y="3304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70000" y="3615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0EAE9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FLL tip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0000" y="3304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Na súťažnom stole merajte od rovnakej hrany robota. Štartujte vždy z rovnakého miesta (šablóna/„jig“).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0000" y="4306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0000" y="4617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E08A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Mini-úloha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000" y="4306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Prejdi 30 cm dopredu, 10 cm dozadu a znova 20 cm dopredu. Kde robot skončí?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0000" y="5308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70000" y="5619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Otázka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00000" y="5308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Čo urobí robot, keď zadáš zápornú rýchlosť aj zápornú vzdialenosť?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0000" cy="6858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00" y="9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1">
                <a:solidFill>
                  <a:srgbClr val="E4572E"/>
                </a:solidFill>
              </a:rPr>
              <a:t>KAPITOLA 3  ·  LEKCIA 3 Z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00" y="1250000"/>
            <a:ext cx="300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0" b="1">
                <a:solidFill>
                  <a:srgbClr val="E4572E"/>
                </a:solidFill>
                <a:latin typeface="Aptos Display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900000"/>
            <a:ext cx="56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4000" b="1">
                <a:solidFill>
                  <a:srgbClr val="FFFFFF"/>
                </a:solidFill>
                <a:latin typeface="Aptos Display"/>
              </a:rPr>
              <a:t>Otáčanie s gyroskopom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4120000"/>
            <a:ext cx="5400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600" b="0">
                <a:solidFill>
                  <a:srgbClr val="C9D3DF"/>
                </a:solidFill>
              </a:rPr>
              <a:t>Yaw, pitch a roll, blok Čakaj, kým a otočenia pivot a spin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5050000"/>
            <a:ext cx="3700000" cy="38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4572E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200" b="1">
                <a:solidFill>
                  <a:srgbClr val="FFFFFF"/>
                </a:solidFill>
              </a:rPr>
              <a:t>Táto lekcia používa softvér SPIKE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5700000"/>
            <a:ext cx="6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" b="0">
                <a:solidFill>
                  <a:srgbClr val="9AA8B8"/>
                </a:solidFill>
              </a:rPr>
              <a:t>Autori: Sanjay a Arvind Seshanovci · primelessons.org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29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2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80000" y="220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619600" y="223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0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63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96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29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62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95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50000" y="2630000"/>
            <a:ext cx="1980000" cy="379499"/>
          </a:xfrm>
          <a:prstGeom prst="roundRect">
            <a:avLst>
              <a:gd name="adj" fmla="val 8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89600" y="2669600"/>
            <a:ext cx="190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96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29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10000" y="306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49600" y="309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8E53A-2C16-436C-A865-A8458BC4A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Bloky, ktoré v lekcii potrebuješ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E2EED-424B-4877-A6F9-DC1FD3574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422840"/>
            <a:ext cx="5069522" cy="4510290"/>
          </a:xfrm>
        </p:spPr>
        <p:txBody>
          <a:bodyPr>
            <a:normAutofit/>
          </a:bodyPr>
          <a:lstStyle/>
          <a:p>
            <a:r>
              <a:rPr lang="sk-SK" sz="2000" dirty="0"/>
              <a:t>Hodnotové bloky (číslo/text) – vkladajú sa do oválnych otvorov. Čítajú hodnoty senzorov alebo hodnotu uloženú v premennej.</a:t>
            </a:r>
          </a:p>
          <a:p>
            <a:r>
              <a:rPr lang="sk-SK" sz="2000" dirty="0"/>
              <a:t>Logické bloky (Boolean) – nesú hodnotu pravda/nepravda a vkladajú sa do šesťuholníkových otvorov, napr. do bloku Čakaj vpravo</a:t>
            </a:r>
          </a:p>
          <a:p>
            <a:r>
              <a:rPr lang="sk-SK" sz="2000" dirty="0"/>
              <a:t>Blok Čakaj, kým (wait until) – podobne ako Čakaj sekúnd pozastaví program. Tu program čaká, kým podmienka v logickom bloku nezačne platiť (true)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54A94-060C-4633-88D5-845EC6E0E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D9CB2-2043-46CC-9247-DE770976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78471-D950-4EEB-AF29-0B9B39FED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772" y="1422840"/>
            <a:ext cx="2895600" cy="290512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F56EEEA-3A81-4D3B-B9E6-47685F6DC10F}"/>
              </a:ext>
            </a:extLst>
          </p:cNvPr>
          <p:cNvCxnSpPr>
            <a:cxnSpLocks/>
          </p:cNvCxnSpPr>
          <p:nvPr/>
        </p:nvCxnSpPr>
        <p:spPr>
          <a:xfrm>
            <a:off x="6672409" y="2280491"/>
            <a:ext cx="0" cy="5949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1DBBF96-8377-4B47-9282-3CE45A00A5EC}"/>
              </a:ext>
            </a:extLst>
          </p:cNvPr>
          <p:cNvCxnSpPr>
            <a:cxnSpLocks/>
          </p:cNvCxnSpPr>
          <p:nvPr/>
        </p:nvCxnSpPr>
        <p:spPr>
          <a:xfrm>
            <a:off x="6788572" y="3272009"/>
            <a:ext cx="0" cy="6812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5C9A33-F3DC-4175-85C8-87A484EF1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Natočenie robota: yaw, pitch a roll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F4CC-1F3A-4E81-8595-11CD6B36B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2744229" cy="5082601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/>
              <a:t>Yaw = otáčanie kocky doprava či doľava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E4B6D-EC79-4AA5-8691-4C708E30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E8A33A-BDA9-4FF5-9AC9-ACC941B00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30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57276E2-677C-4F5A-9830-16CDFD243800}"/>
              </a:ext>
            </a:extLst>
          </p:cNvPr>
          <p:cNvSpPr txBox="1">
            <a:spLocks/>
          </p:cNvSpPr>
          <p:nvPr/>
        </p:nvSpPr>
        <p:spPr>
          <a:xfrm>
            <a:off x="3428398" y="1135016"/>
            <a:ext cx="2106240" cy="752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dirty="0"/>
              <a:t>Pitch = nakláňanie kocky hore a dole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8B1F65E-83A7-41DF-9F9E-9336CF73312F}"/>
              </a:ext>
            </a:extLst>
          </p:cNvPr>
          <p:cNvSpPr txBox="1">
            <a:spLocks/>
          </p:cNvSpPr>
          <p:nvPr/>
        </p:nvSpPr>
        <p:spPr>
          <a:xfrm>
            <a:off x="838462" y="4267751"/>
            <a:ext cx="2031131" cy="61087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charset="2"/>
              <a:buChar char="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k-SK" dirty="0"/>
              <a:t>Roll = nakláňanie kocky do strán</a:t>
            </a:r>
          </a:p>
        </p:txBody>
      </p:sp>
      <p:pic>
        <p:nvPicPr>
          <p:cNvPr id="9" name="Picture 8" descr="A close up of a speaker&#10;&#10;Description automatically generated">
            <a:extLst>
              <a:ext uri="{FF2B5EF4-FFF2-40B4-BE49-F238E27FC236}">
                <a16:creationId xmlns:a16="http://schemas.microsoft.com/office/drawing/2014/main" id="{6D2910E9-F0DA-45A3-9423-DB7B2C77A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94" y="4795439"/>
            <a:ext cx="2188276" cy="1641207"/>
          </a:xfrm>
          <a:prstGeom prst="rect">
            <a:avLst/>
          </a:prstGeom>
        </p:spPr>
      </p:pic>
      <p:pic>
        <p:nvPicPr>
          <p:cNvPr id="19" name="Picture 18" descr="A close up of a device&#10;&#10;Description automatically generated">
            <a:extLst>
              <a:ext uri="{FF2B5EF4-FFF2-40B4-BE49-F238E27FC236}">
                <a16:creationId xmlns:a16="http://schemas.microsoft.com/office/drawing/2014/main" id="{B7033722-93AC-42C8-B87F-F0A53ADDC5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5" t="25218" r="6720" b="27591"/>
          <a:stretch/>
        </p:blipFill>
        <p:spPr>
          <a:xfrm>
            <a:off x="2612962" y="2538207"/>
            <a:ext cx="3091128" cy="1216899"/>
          </a:xfrm>
          <a:prstGeom prst="rect">
            <a:avLst/>
          </a:prstGeom>
        </p:spPr>
      </p:pic>
      <p:pic>
        <p:nvPicPr>
          <p:cNvPr id="21" name="Picture 20" descr="A close up of a phone&#10;&#10;Description automatically generated">
            <a:extLst>
              <a:ext uri="{FF2B5EF4-FFF2-40B4-BE49-F238E27FC236}">
                <a16:creationId xmlns:a16="http://schemas.microsoft.com/office/drawing/2014/main" id="{264C1C9D-E7D7-40D6-B4D9-54558454C4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290" t="3271" r="24630"/>
          <a:stretch/>
        </p:blipFill>
        <p:spPr>
          <a:xfrm>
            <a:off x="568828" y="1835979"/>
            <a:ext cx="1594173" cy="2405389"/>
          </a:xfrm>
          <a:prstGeom prst="rect">
            <a:avLst/>
          </a:prstGeom>
        </p:spPr>
      </p:pic>
      <p:sp>
        <p:nvSpPr>
          <p:cNvPr id="34" name="Arc 33">
            <a:extLst>
              <a:ext uri="{FF2B5EF4-FFF2-40B4-BE49-F238E27FC236}">
                <a16:creationId xmlns:a16="http://schemas.microsoft.com/office/drawing/2014/main" id="{CDD86F96-9C54-4F9A-A8CD-BAE37A8D05E5}"/>
              </a:ext>
            </a:extLst>
          </p:cNvPr>
          <p:cNvSpPr/>
          <p:nvPr/>
        </p:nvSpPr>
        <p:spPr>
          <a:xfrm>
            <a:off x="813567" y="2457238"/>
            <a:ext cx="1097280" cy="1097280"/>
          </a:xfrm>
          <a:prstGeom prst="arc">
            <a:avLst>
              <a:gd name="adj1" fmla="val 10186660"/>
              <a:gd name="adj2" fmla="val 667041"/>
            </a:avLst>
          </a:prstGeom>
          <a:ln w="762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5190FCEC-A8C2-461B-8110-36717220EF01}"/>
              </a:ext>
            </a:extLst>
          </p:cNvPr>
          <p:cNvSpPr/>
          <p:nvPr/>
        </p:nvSpPr>
        <p:spPr>
          <a:xfrm rot="9340911">
            <a:off x="5017860" y="2161389"/>
            <a:ext cx="1097280" cy="1097280"/>
          </a:xfrm>
          <a:prstGeom prst="arc">
            <a:avLst>
              <a:gd name="adj1" fmla="val 4932776"/>
              <a:gd name="adj2" fmla="val 16089871"/>
            </a:avLst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098FA748-4CF4-4AFB-8A8E-A4BF99B72F5F}"/>
              </a:ext>
            </a:extLst>
          </p:cNvPr>
          <p:cNvSpPr/>
          <p:nvPr/>
        </p:nvSpPr>
        <p:spPr>
          <a:xfrm rot="12742952" flipH="1">
            <a:off x="358066" y="4878102"/>
            <a:ext cx="1171998" cy="1097280"/>
          </a:xfrm>
          <a:prstGeom prst="arc">
            <a:avLst>
              <a:gd name="adj1" fmla="val 4932776"/>
              <a:gd name="adj2" fmla="val 16089871"/>
            </a:avLst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27B23C3-1E55-4694-B3E4-C6636A954CCF}"/>
              </a:ext>
            </a:extLst>
          </p:cNvPr>
          <p:cNvSpPr/>
          <p:nvPr/>
        </p:nvSpPr>
        <p:spPr>
          <a:xfrm rot="9340911">
            <a:off x="2111381" y="4892970"/>
            <a:ext cx="1097280" cy="1097280"/>
          </a:xfrm>
          <a:prstGeom prst="arc">
            <a:avLst>
              <a:gd name="adj1" fmla="val 4932776"/>
              <a:gd name="adj2" fmla="val 16089871"/>
            </a:avLst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88A6B805-22FB-47E6-961B-7B8DA837BB13}"/>
              </a:ext>
            </a:extLst>
          </p:cNvPr>
          <p:cNvSpPr/>
          <p:nvPr/>
        </p:nvSpPr>
        <p:spPr>
          <a:xfrm rot="11635108" flipH="1">
            <a:off x="2229372" y="2169485"/>
            <a:ext cx="1171998" cy="1097280"/>
          </a:xfrm>
          <a:prstGeom prst="arc">
            <a:avLst>
              <a:gd name="adj1" fmla="val 4932776"/>
              <a:gd name="adj2" fmla="val 16089871"/>
            </a:avLst>
          </a:prstGeom>
          <a:ln w="762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185C5C-1811-422F-AA9A-F9BB58D3AEAD}"/>
              </a:ext>
            </a:extLst>
          </p:cNvPr>
          <p:cNvSpPr/>
          <p:nvPr/>
        </p:nvSpPr>
        <p:spPr>
          <a:xfrm>
            <a:off x="6233171" y="1215614"/>
            <a:ext cx="2773669" cy="253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400" dirty="0">
                <a:solidFill>
                  <a:schemeClr val="tx1"/>
                </a:solidFill>
              </a:rPr>
              <a:t>Ako súradnice x, y a z opisujú polohu robota,</a:t>
            </a:r>
          </a:p>
          <a:p>
            <a:pPr algn="ctr"/>
            <a:r>
              <a:rPr lang="sk-SK" sz="1400" dirty="0">
                <a:solidFill>
                  <a:schemeClr val="tx1"/>
                </a:solidFill>
              </a:rPr>
              <a:t>yaw, pitch a roll opisujú jeho natočenie.</a:t>
            </a:r>
          </a:p>
          <a:p>
            <a:pPr algn="ctr"/>
            <a:r>
              <a:rPr lang="sk-SK" sz="1400" dirty="0">
                <a:solidFill>
                  <a:schemeClr val="tx1"/>
                </a:solidFill>
              </a:rPr>
              <a:t>Yaw je otočenie okolo osi z. Pitch okolo osi y.</a:t>
            </a:r>
          </a:p>
          <a:p>
            <a:pPr algn="ctr"/>
            <a:r>
              <a:rPr lang="sk-SK" sz="1400" dirty="0">
                <a:solidFill>
                  <a:schemeClr val="tx1"/>
                </a:solidFill>
              </a:rPr>
              <a:t>Roll je otočenie okolo osi x.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sk-SK" sz="1400" dirty="0">
                <a:solidFill>
                  <a:schemeClr val="tx1"/>
                </a:solidFill>
              </a:rPr>
              <a:t>Vstavaný gyroskop meria natočenie robota</a:t>
            </a:r>
          </a:p>
        </p:txBody>
      </p:sp>
      <p:pic>
        <p:nvPicPr>
          <p:cNvPr id="13" name="Picture 12" descr="A satellite in space&#10;&#10;Description automatically generated">
            <a:extLst>
              <a:ext uri="{FF2B5EF4-FFF2-40B4-BE49-F238E27FC236}">
                <a16:creationId xmlns:a16="http://schemas.microsoft.com/office/drawing/2014/main" id="{E170FD2B-DF2E-427C-87BD-A0AF8EBC7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1095" y="3902845"/>
            <a:ext cx="3620198" cy="2215900"/>
          </a:xfrm>
          <a:prstGeom prst="rect">
            <a:avLst/>
          </a:prstGeom>
        </p:spPr>
      </p:pic>
      <p:sp>
        <p:nvSpPr>
          <p:cNvPr id="3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ED4D2C-8290-47C6-8874-27222126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Otáčanie pomocou gyroskopu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E296E-04DF-45D1-A790-7C97ED9FB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5353346" cy="5082601"/>
          </a:xfrm>
        </p:spPr>
        <p:txBody>
          <a:bodyPr>
            <a:normAutofit/>
          </a:bodyPr>
          <a:lstStyle/>
          <a:p>
            <a:r>
              <a:rPr lang="sk-SK" dirty="0"/>
              <a:t>Gyroskop vie merať natočenie kocky: yaw, pitch a roll</a:t>
            </a:r>
          </a:p>
          <a:p>
            <a:r>
              <a:rPr lang="sk-SK" dirty="0"/>
              <a:t>Z týchto hodnôt zistíš, či sa robot otočil okolo osi x, y alebo z</a:t>
            </a:r>
          </a:p>
          <a:p>
            <a:r>
              <a:rPr lang="sk-SK" dirty="0"/>
              <a:t>V tejto lekcii nás zaujíma natočenie (yaw) – ukazuje, či sa robot otočil doľava alebo doprava</a:t>
            </a:r>
          </a:p>
          <a:p>
            <a:r>
              <a:rPr lang="sk-SK" dirty="0"/>
              <a:t>Pri pitch a roll robot určí nulu podľa gravitácie. Na rovnej zemi je pitch 0 a roll 0.</a:t>
            </a:r>
          </a:p>
          <a:p>
            <a:r>
              <a:rPr lang="sk-SK" dirty="0"/>
              <a:t>Pri yaw robot nemá kompas, ktorý by mu povedal, kde je sever. Preto mu musíš sám určiť nulu – blokom „set yaw angle to 0“ (nastav natočenie na 0).</a:t>
            </a:r>
          </a:p>
          <a:p>
            <a:pPr lvl="1"/>
            <a:r>
              <a:rPr lang="sk-SK" dirty="0"/>
              <a:t>Pozor: otáčanie v smere hodinových ručičiek dáva kladné hodnoty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CA1115-2379-41AF-9666-D6261AEA3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C6768D-44FF-408C-9CAA-968843E22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E33883-44CC-4515-9D20-8FB565609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165" y="1057650"/>
            <a:ext cx="2543175" cy="1943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9EA1D4-85E8-41FD-88A2-D2D47114C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747" y="3646670"/>
            <a:ext cx="1952625" cy="695325"/>
          </a:xfrm>
          <a:prstGeom prst="rect">
            <a:avLst/>
          </a:prstGeom>
        </p:spPr>
      </p:pic>
      <p:sp>
        <p:nvSpPr>
          <p:cNvPr id="10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C9979-E62C-4389-AEFE-7B6524849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434DB-EDF7-4C4B-9C46-D70EBCE5B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1139825"/>
            <a:ext cx="5131404" cy="5083175"/>
          </a:xfrm>
        </p:spPr>
        <p:txBody>
          <a:bodyPr/>
          <a:lstStyle/>
          <a:p>
            <a:r>
              <a:rPr lang="sk-SK" dirty="0"/>
              <a:t>Napíš program, ktorý robota otočí o 90 stupňov doprava</a:t>
            </a:r>
          </a:p>
          <a:p>
            <a:r>
              <a:rPr lang="sk-SK" dirty="0"/>
              <a:t>Základné kroky:</a:t>
            </a:r>
          </a:p>
          <a:p>
            <a:pPr lvl="1"/>
            <a:r>
              <a:rPr lang="sk-SK" dirty="0"/>
              <a:t>Blokom Začni sa pohybovať so zatáčaním roztoč robota pomaly doprava</a:t>
            </a:r>
          </a:p>
          <a:p>
            <a:pPr lvl="2"/>
            <a:r>
              <a:rPr lang="sk-SK" dirty="0"/>
              <a:t>Nízka rýchlosť = presnejšie otočenie</a:t>
            </a:r>
          </a:p>
          <a:p>
            <a:pPr lvl="1"/>
            <a:r>
              <a:rPr lang="sk-SK" dirty="0"/>
              <a:t>vynuluj uhol gyroskopu</a:t>
            </a:r>
          </a:p>
          <a:p>
            <a:pPr lvl="1"/>
            <a:endParaRPr lang="en-US" dirty="0"/>
          </a:p>
          <a:p>
            <a:pPr lvl="1"/>
            <a:r>
              <a:rPr lang="sk-SK" dirty="0"/>
              <a:t>Čakaj, kým natočenie (yaw) nedosiahne požadovaný uhol</a:t>
            </a:r>
          </a:p>
          <a:p>
            <a:pPr lvl="1"/>
            <a:endParaRPr lang="en-US" dirty="0"/>
          </a:p>
          <a:p>
            <a:pPr lvl="1"/>
            <a:r>
              <a:rPr lang="sk-SK" dirty="0"/>
              <a:t>Zastav pohyb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1CE01D-D1AA-4D7C-94E1-4D6A4CD8F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</p:spPr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522D4F-450C-467A-A356-7BE901C26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</p:spPr>
        <p:txBody>
          <a:bodyPr/>
          <a:lstStyle/>
          <a:p>
            <a:fld id="{BBD74847-7BE4-4E4D-8159-51DF7B93C616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EF1B91-D0D7-4454-A339-A45AB84C8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979" y="3089721"/>
            <a:ext cx="1992514" cy="746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45DB5E-8F04-44B7-9DF3-2741E2771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979" y="3967739"/>
            <a:ext cx="3194504" cy="7427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B4BA89-7538-CA8A-279C-71BA74D24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014" y="1578333"/>
            <a:ext cx="2599852" cy="1462417"/>
          </a:xfrm>
          <a:prstGeom prst="rect">
            <a:avLst/>
          </a:prstGeom>
        </p:spPr>
      </p:pic>
      <p:sp>
        <p:nvSpPr>
          <p:cNvPr id="11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7EA66-03B5-44C5-0C09-01A6DF3AB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Chyba v SPIKE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2F095-432A-BFFB-8C0E-5FACF7BC1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7" y="1140007"/>
            <a:ext cx="5656989" cy="5079166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Vynulovanie natočenia (set yaw angle to 0) chvíľu trvá, no program medzitým pokračuje ďalej</a:t>
            </a:r>
          </a:p>
          <a:p>
            <a:r>
              <a:rPr lang="sk-SK" dirty="0"/>
              <a:t>Ak bol yaw pred vynulovaním &gt; 90, podmienka platí hneď a robot sa neotočí</a:t>
            </a:r>
          </a:p>
          <a:p>
            <a:r>
              <a:rPr lang="sk-SK" dirty="0"/>
              <a:t>Riešenie: za vynulovanie vlož blok Čakaj – dvoma spôsobmi:</a:t>
            </a:r>
          </a:p>
          <a:p>
            <a:pPr lvl="1"/>
            <a:r>
              <a:rPr lang="sk-SK" dirty="0"/>
              <a:t>Čakaj, kým yaw neukazuje približne 0</a:t>
            </a:r>
          </a:p>
          <a:p>
            <a:pPr lvl="1"/>
            <a:r>
              <a:rPr lang="sk-SK" dirty="0"/>
              <a:t>Čakaj krátko (asi 0,05 s)</a:t>
            </a:r>
          </a:p>
          <a:p>
            <a:r>
              <a:rPr lang="sk-SK" dirty="0">
                <a:solidFill>
                  <a:srgbClr val="FF0000"/>
                </a:solidFill>
              </a:rPr>
              <a:t>Niektoré riešenia v lekciách o otáčaní tento blok Čakaj nemajú</a:t>
            </a:r>
          </a:p>
          <a:p>
            <a:r>
              <a:rPr lang="sk-SK" dirty="0">
                <a:solidFill>
                  <a:srgbClr val="FF0000"/>
                </a:solidFill>
              </a:rPr>
              <a:t>Samostatný program funguje (gyroskop sa na začiatku vynuluje sám), v dlhších programoch však Čakaj pridaj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93738-00C4-1783-DE5A-A81F1CC5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ED9BE-A903-4408-191C-3880D5E7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3F3E31-4E2F-0342-7D0B-3868F95DA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737" y="4013223"/>
            <a:ext cx="1961979" cy="1146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25169E-911C-61CB-97EE-31ED1F789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669" y="2506418"/>
            <a:ext cx="3365395" cy="954366"/>
          </a:xfrm>
          <a:prstGeom prst="rect">
            <a:avLst/>
          </a:prstGeom>
        </p:spPr>
      </p:pic>
      <p:sp>
        <p:nvSpPr>
          <p:cNvPr id="9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51AEF8-6917-4792-9527-2EC4D49D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 1 – riešenie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577B8E-018D-430B-B156-258226AC3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</p:spPr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71F25-C8DB-4A5A-A61B-5802BD5C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36372" y="6280641"/>
            <a:ext cx="770468" cy="365125"/>
          </a:xfrm>
        </p:spPr>
        <p:txBody>
          <a:bodyPr/>
          <a:lstStyle/>
          <a:p>
            <a:fld id="{BBD74847-7BE4-4E4D-8159-51DF7B93C616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A9B196-86D4-2F13-8C2F-DDCBE34AE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668" y="1263373"/>
            <a:ext cx="4367238" cy="4539064"/>
          </a:xfrm>
          <a:prstGeom prst="rect">
            <a:avLst/>
          </a:prstGeom>
        </p:spPr>
      </p:pic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0501881-3B64-CE7E-5F5F-29FAAE450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122" y="2415365"/>
            <a:ext cx="3084823" cy="31297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B52C7C-D709-F834-DA5C-DC0E380FA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25" y="2418182"/>
            <a:ext cx="3013125" cy="3131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6070FB-BEBF-43D6-8D0F-CFB875686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Otočenie doprava vs. doľava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9717EA9-E217-4AB7-9358-AD920AA61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8851752" cy="1252889"/>
          </a:xfrm>
        </p:spPr>
        <p:txBody>
          <a:bodyPr>
            <a:normAutofit fontScale="92500" lnSpcReduction="20000"/>
          </a:bodyPr>
          <a:lstStyle/>
          <a:p>
            <a:r>
              <a:rPr lang="sk-SK" dirty="0"/>
              <a:t>Ak chceš zmeniť smer otočenia, musíš:</a:t>
            </a:r>
          </a:p>
          <a:p>
            <a:pPr marL="666900" lvl="1" indent="-342900">
              <a:buFont typeface="+mj-lt"/>
              <a:buAutoNum type="arabicPeriod"/>
            </a:pPr>
            <a:r>
              <a:rPr lang="sk-SK" dirty="0"/>
              <a:t>Zmeniť koleso, ktoré sa točí</a:t>
            </a:r>
          </a:p>
          <a:p>
            <a:pPr marL="666900" lvl="1" indent="-342900">
              <a:buFont typeface="+mj-lt"/>
              <a:buAutoNum type="arabicPeriod"/>
            </a:pPr>
            <a:r>
              <a:rPr lang="sk-SK" dirty="0"/>
              <a:t>Cieľový uhol bude -90 stupňov namiesto 90</a:t>
            </a:r>
          </a:p>
          <a:p>
            <a:pPr marL="666900" lvl="1" indent="-342900">
              <a:buFont typeface="+mj-lt"/>
              <a:buAutoNum type="arabicPeriod"/>
            </a:pPr>
            <a:r>
              <a:rPr lang="sk-SK" dirty="0"/>
              <a:t>Porovnanie bude „&lt;“ namiesto „&gt;“, lebo uhol klesá, nie rastie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31069-D297-4581-9BE6-3CDB26C1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409" y="6266485"/>
            <a:ext cx="4870585" cy="365125"/>
          </a:xfrm>
        </p:spPr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F5DDD-258F-43A2-8EB6-D066E5011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35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1BE9D6-1D67-43EE-9095-0550AF28047A}"/>
              </a:ext>
            </a:extLst>
          </p:cNvPr>
          <p:cNvSpPr/>
          <p:nvPr/>
        </p:nvSpPr>
        <p:spPr>
          <a:xfrm>
            <a:off x="2824480" y="3345237"/>
            <a:ext cx="549059" cy="396633"/>
          </a:xfrm>
          <a:prstGeom prst="rect">
            <a:avLst/>
          </a:prstGeom>
          <a:noFill/>
          <a:ln w="38100">
            <a:solidFill>
              <a:srgbClr val="13B0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EF16EF-0772-4A79-BBE0-509C36A43DAC}"/>
              </a:ext>
            </a:extLst>
          </p:cNvPr>
          <p:cNvSpPr/>
          <p:nvPr/>
        </p:nvSpPr>
        <p:spPr>
          <a:xfrm>
            <a:off x="6992530" y="3342246"/>
            <a:ext cx="529514" cy="396633"/>
          </a:xfrm>
          <a:prstGeom prst="rect">
            <a:avLst/>
          </a:prstGeom>
          <a:noFill/>
          <a:ln w="38100">
            <a:solidFill>
              <a:srgbClr val="13B0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D3F8A2-EAF3-4C95-ACB3-586D181CFC3B}"/>
              </a:ext>
            </a:extLst>
          </p:cNvPr>
          <p:cNvSpPr txBox="1"/>
          <p:nvPr/>
        </p:nvSpPr>
        <p:spPr>
          <a:xfrm>
            <a:off x="1979642" y="5606473"/>
            <a:ext cx="1209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Otočenie doprava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C201D-5833-4334-A22D-6FCAC291A02B}"/>
              </a:ext>
            </a:extLst>
          </p:cNvPr>
          <p:cNvSpPr txBox="1"/>
          <p:nvPr/>
        </p:nvSpPr>
        <p:spPr>
          <a:xfrm>
            <a:off x="6196935" y="5610969"/>
            <a:ext cx="1209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Otočenie doľava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9FC711-8248-45E2-8835-FC22D7C01E07}"/>
              </a:ext>
            </a:extLst>
          </p:cNvPr>
          <p:cNvSpPr/>
          <p:nvPr/>
        </p:nvSpPr>
        <p:spPr>
          <a:xfrm>
            <a:off x="3353343" y="4546628"/>
            <a:ext cx="665122" cy="462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79DEE1-CF92-4C2E-A853-0E299A7FD0F3}"/>
              </a:ext>
            </a:extLst>
          </p:cNvPr>
          <p:cNvSpPr/>
          <p:nvPr/>
        </p:nvSpPr>
        <p:spPr>
          <a:xfrm>
            <a:off x="7560479" y="4546628"/>
            <a:ext cx="665122" cy="4627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0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cxnSp>
        <p:nvCxnSpPr>
          <p:cNvPr id="93" name="Straight Connector 92"/>
          <p:cNvCxnSpPr/>
          <p:nvPr/>
        </p:nvCxnSpPr>
        <p:spPr>
          <a:xfrm>
            <a:off x="3584593" y="5364706"/>
            <a:ext cx="2257735" cy="12731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99153" y="5350552"/>
            <a:ext cx="2257735" cy="12731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76087" y="2251740"/>
            <a:ext cx="2380801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Existujú dva druhy otočenia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0D3A0-BB1C-4BE8-BDFE-B24894F6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6087" y="1278956"/>
            <a:ext cx="549786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Otočenie o 180° okolo kolesa (pivot)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6087" y="3868344"/>
            <a:ext cx="5497869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Otočenie o 180° na mieste (spin)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189" y="1255771"/>
            <a:ext cx="2805025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Všimni si, kde robot skončí po otočení o 180° na oboch obrázkoch.</a:t>
            </a:r>
          </a:p>
          <a:p>
            <a:endParaRPr lang="en-US" dirty="0"/>
          </a:p>
          <a:p>
            <a:r>
              <a:rPr lang="sk-SK" dirty="0"/>
              <a:t>Pri otočení na mieste sa robot posunie oveľa menej, preto je vhodné do tesných miest. Býva o niečo rýchlejšie, ale aj trochu menej presné.</a:t>
            </a:r>
          </a:p>
          <a:p>
            <a:endParaRPr lang="en-US" dirty="0"/>
          </a:p>
          <a:p>
            <a:r>
              <a:rPr lang="sk-SK" dirty="0"/>
              <a:t>Pri každom otočení sa rozhodni, ktorý druh sa ti hodí najviac!</a:t>
            </a:r>
          </a:p>
        </p:txBody>
      </p:sp>
      <p:grpSp>
        <p:nvGrpSpPr>
          <p:cNvPr id="10" name="Group 9"/>
          <p:cNvGrpSpPr/>
          <p:nvPr/>
        </p:nvGrpSpPr>
        <p:grpSpPr>
          <a:xfrm rot="10800000">
            <a:off x="4133980" y="4741368"/>
            <a:ext cx="1164830" cy="1200156"/>
            <a:chOff x="6507215" y="1347674"/>
            <a:chExt cx="1164830" cy="1500074"/>
          </a:xfrm>
        </p:grpSpPr>
        <p:grpSp>
          <p:nvGrpSpPr>
            <p:cNvPr id="11" name="Group 10"/>
            <p:cNvGrpSpPr/>
            <p:nvPr/>
          </p:nvGrpSpPr>
          <p:grpSpPr>
            <a:xfrm rot="5400000">
              <a:off x="6518632" y="1512901"/>
              <a:ext cx="1141996" cy="1164830"/>
              <a:chOff x="6310708" y="2223670"/>
              <a:chExt cx="809489" cy="898563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6451830" y="2223670"/>
                <a:ext cx="519438" cy="898563"/>
              </a:xfrm>
              <a:prstGeom prst="roundRect">
                <a:avLst/>
              </a:prstGeom>
              <a:solidFill>
                <a:srgbClr val="FFD5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6979076" y="2525434"/>
                <a:ext cx="141121" cy="295036"/>
              </a:xfrm>
              <a:prstGeom prst="roundRect">
                <a:avLst/>
              </a:prstGeom>
              <a:solidFill>
                <a:srgbClr val="13B09B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6310708" y="2525434"/>
                <a:ext cx="141121" cy="295036"/>
              </a:xfrm>
              <a:prstGeom prst="roundRect">
                <a:avLst/>
              </a:prstGeom>
              <a:solidFill>
                <a:srgbClr val="13B09B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17" name="Oval 16"/>
              <p:cNvSpPr>
                <a:spLocks noChangeAspect="1"/>
              </p:cNvSpPr>
              <p:nvPr/>
            </p:nvSpPr>
            <p:spPr>
              <a:xfrm>
                <a:off x="6621904" y="2247641"/>
                <a:ext cx="179290" cy="166284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 rot="10800000">
              <a:off x="7092564" y="1347674"/>
              <a:ext cx="465620" cy="461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0800000">
              <a:off x="7102544" y="2386120"/>
              <a:ext cx="465620" cy="461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57200" y="4373571"/>
            <a:ext cx="1708440" cy="37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Začiatok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94082" y="4375841"/>
            <a:ext cx="1708440" cy="37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Koniec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41774" y="4895252"/>
            <a:ext cx="133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Motory</a:t>
            </a:r>
          </a:p>
          <a:p>
            <a:pPr algn="ctr"/>
            <a:r>
              <a:rPr lang="sk-SK" dirty="0"/>
              <a:t>A aj E</a:t>
            </a:r>
          </a:p>
        </p:txBody>
      </p:sp>
      <p:grpSp>
        <p:nvGrpSpPr>
          <p:cNvPr id="38" name="Group 37"/>
          <p:cNvGrpSpPr/>
          <p:nvPr/>
        </p:nvGrpSpPr>
        <p:grpSpPr>
          <a:xfrm rot="10800000">
            <a:off x="4051860" y="2570197"/>
            <a:ext cx="1164830" cy="1200215"/>
            <a:chOff x="6507215" y="1338644"/>
            <a:chExt cx="1164830" cy="1529495"/>
          </a:xfrm>
        </p:grpSpPr>
        <p:grpSp>
          <p:nvGrpSpPr>
            <p:cNvPr id="39" name="Group 38"/>
            <p:cNvGrpSpPr/>
            <p:nvPr/>
          </p:nvGrpSpPr>
          <p:grpSpPr>
            <a:xfrm rot="5400000">
              <a:off x="6518632" y="1512901"/>
              <a:ext cx="1141996" cy="1164830"/>
              <a:chOff x="6310708" y="2223670"/>
              <a:chExt cx="809489" cy="898563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6451830" y="2223670"/>
                <a:ext cx="519438" cy="898563"/>
              </a:xfrm>
              <a:prstGeom prst="roundRect">
                <a:avLst/>
              </a:prstGeom>
              <a:solidFill>
                <a:srgbClr val="FFD5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6979076" y="2525434"/>
                <a:ext cx="141121" cy="295036"/>
              </a:xfrm>
              <a:prstGeom prst="roundRect">
                <a:avLst/>
              </a:prstGeom>
              <a:solidFill>
                <a:srgbClr val="13B09B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/>
                </a:endParaRPr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6310708" y="2525434"/>
                <a:ext cx="141121" cy="295036"/>
              </a:xfrm>
              <a:prstGeom prst="roundRect">
                <a:avLst/>
              </a:prstGeom>
              <a:solidFill>
                <a:srgbClr val="13B09B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45" name="Oval 44"/>
              <p:cNvSpPr>
                <a:spLocks noChangeAspect="1"/>
              </p:cNvSpPr>
              <p:nvPr/>
            </p:nvSpPr>
            <p:spPr>
              <a:xfrm>
                <a:off x="6621904" y="2247641"/>
                <a:ext cx="179290" cy="166284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 rot="10800000">
              <a:off x="7092564" y="1338644"/>
              <a:ext cx="465620" cy="470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 rot="10800000">
              <a:off x="7102544" y="2397480"/>
              <a:ext cx="465620" cy="470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2371071" y="1928574"/>
            <a:ext cx="1339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Motor</a:t>
            </a:r>
          </a:p>
          <a:p>
            <a:pPr algn="ctr"/>
            <a:r>
              <a:rPr lang="sk-SK" dirty="0"/>
              <a:t>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7200" y="2918543"/>
            <a:ext cx="1708440" cy="37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Začiatok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94858" y="1725371"/>
            <a:ext cx="1708440" cy="37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Koniec</a:t>
            </a:r>
          </a:p>
        </p:txBody>
      </p:sp>
      <p:grpSp>
        <p:nvGrpSpPr>
          <p:cNvPr id="89" name="Group 88"/>
          <p:cNvGrpSpPr/>
          <p:nvPr/>
        </p:nvGrpSpPr>
        <p:grpSpPr>
          <a:xfrm>
            <a:off x="892871" y="1619169"/>
            <a:ext cx="1386064" cy="1228949"/>
            <a:chOff x="892871" y="1599143"/>
            <a:chExt cx="1386064" cy="1566113"/>
          </a:xfrm>
        </p:grpSpPr>
        <p:grpSp>
          <p:nvGrpSpPr>
            <p:cNvPr id="30" name="Group 29"/>
            <p:cNvGrpSpPr/>
            <p:nvPr/>
          </p:nvGrpSpPr>
          <p:grpSpPr>
            <a:xfrm>
              <a:off x="892871" y="1599143"/>
              <a:ext cx="1199001" cy="1566113"/>
              <a:chOff x="6507213" y="1291726"/>
              <a:chExt cx="1199001" cy="1566113"/>
            </a:xfrm>
          </p:grpSpPr>
          <p:grpSp>
            <p:nvGrpSpPr>
              <p:cNvPr id="31" name="Group 30"/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34" name="Rounded Rectangle 33"/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36" name="Rounded Rectangle 35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37" name="Oval 36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" name="TextBox 31"/>
              <p:cNvSpPr txBox="1"/>
              <p:nvPr/>
            </p:nvSpPr>
            <p:spPr>
              <a:xfrm>
                <a:off x="7216809" y="1291726"/>
                <a:ext cx="465620" cy="470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7240594" y="2387180"/>
                <a:ext cx="465620" cy="4706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53" name="Curved Connector 52"/>
            <p:cNvCxnSpPr/>
            <p:nvPr/>
          </p:nvCxnSpPr>
          <p:spPr>
            <a:xfrm>
              <a:off x="1930037" y="1876829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648829" y="4706213"/>
            <a:ext cx="1485589" cy="1229740"/>
            <a:chOff x="648829" y="4735413"/>
            <a:chExt cx="1485589" cy="1537051"/>
          </a:xfrm>
        </p:grpSpPr>
        <p:grpSp>
          <p:nvGrpSpPr>
            <p:cNvPr id="18" name="Group 17"/>
            <p:cNvGrpSpPr/>
            <p:nvPr/>
          </p:nvGrpSpPr>
          <p:grpSpPr>
            <a:xfrm>
              <a:off x="809518" y="4735413"/>
              <a:ext cx="1199001" cy="1537051"/>
              <a:chOff x="6507213" y="1311758"/>
              <a:chExt cx="1199001" cy="1537051"/>
            </a:xfrm>
          </p:grpSpPr>
          <p:grpSp>
            <p:nvGrpSpPr>
              <p:cNvPr id="19" name="Group 18"/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22" name="Rounded Rectangle 21"/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24" name="Rounded Rectangle 23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effectLst/>
                  </a:endParaRPr>
                </a:p>
              </p:txBody>
            </p:sp>
            <p:sp>
              <p:nvSpPr>
                <p:cNvPr id="25" name="Oval 24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7216809" y="1311758"/>
                <a:ext cx="465620" cy="461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7240594" y="2387181"/>
                <a:ext cx="465620" cy="461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58" name="Curved Connector 57"/>
            <p:cNvCxnSpPr/>
            <p:nvPr/>
          </p:nvCxnSpPr>
          <p:spPr>
            <a:xfrm>
              <a:off x="1785520" y="4980768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urved Connector 76"/>
            <p:cNvCxnSpPr/>
            <p:nvPr/>
          </p:nvCxnSpPr>
          <p:spPr>
            <a:xfrm rot="16200000" flipV="1">
              <a:off x="643486" y="5573839"/>
              <a:ext cx="438638" cy="427951"/>
            </a:xfrm>
            <a:prstGeom prst="curvedConnector3">
              <a:avLst>
                <a:gd name="adj1" fmla="val 2789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Straight Connector 90"/>
          <p:cNvCxnSpPr/>
          <p:nvPr/>
        </p:nvCxnSpPr>
        <p:spPr>
          <a:xfrm>
            <a:off x="3393155" y="2219824"/>
            <a:ext cx="2380801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urobiť otočenie pivot a spin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9856102"/>
              </p:ext>
            </p:extLst>
          </p:nvPr>
        </p:nvGraphicFramePr>
        <p:xfrm>
          <a:off x="725353" y="3026039"/>
          <a:ext cx="7693293" cy="27131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8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6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0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77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3423">
                <a:tc gridSpan="4">
                  <a:txBody>
                    <a:bodyPr/>
                    <a:lstStyle/>
                    <a:p>
                      <a:pPr lvl="1" algn="ctr"/>
                      <a:r>
                        <a:rPr lang="sk-SK" dirty="0"/>
                        <a:t>Hodnoty Move Tank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dist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596">
                <a:tc>
                  <a:txBody>
                    <a:bodyPr/>
                    <a:lstStyle/>
                    <a:p>
                      <a:pPr algn="ctr"/>
                      <a:r>
                        <a:rPr lang="sk-SK" b="0" dirty="0">
                          <a:solidFill>
                            <a:schemeClr val="tx1"/>
                          </a:solidFill>
                        </a:rPr>
                        <a:t>right: 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left: -50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right: 100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b="0" dirty="0">
                          <a:solidFill>
                            <a:schemeClr val="tx1"/>
                          </a:solidFill>
                        </a:rPr>
                        <a:t>left: -100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258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2587"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Pivot doprava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Pivot doľava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Spin doprava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dirty="0"/>
                        <a:t>Spin doľava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10209-50EC-4168-A97A-B2A9AB27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37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286623" y="3847255"/>
            <a:ext cx="1144819" cy="1166533"/>
            <a:chOff x="892871" y="1572048"/>
            <a:chExt cx="1386064" cy="1584575"/>
          </a:xfrm>
        </p:grpSpPr>
        <p:grpSp>
          <p:nvGrpSpPr>
            <p:cNvPr id="11" name="Group 10"/>
            <p:cNvGrpSpPr/>
            <p:nvPr/>
          </p:nvGrpSpPr>
          <p:grpSpPr>
            <a:xfrm>
              <a:off x="892871" y="1572048"/>
              <a:ext cx="1199001" cy="1584575"/>
              <a:chOff x="6507213" y="1264631"/>
              <a:chExt cx="1199001" cy="1584575"/>
            </a:xfrm>
          </p:grpSpPr>
          <p:grpSp>
            <p:nvGrpSpPr>
              <p:cNvPr id="16" name="Group 15"/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19" name="Rounded Rectangle 18"/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24" name="Oval 23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7204218" y="1264631"/>
                <a:ext cx="465619" cy="50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240595" y="2347519"/>
                <a:ext cx="465619" cy="50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12" name="Curved Connector 11"/>
            <p:cNvCxnSpPr/>
            <p:nvPr/>
          </p:nvCxnSpPr>
          <p:spPr>
            <a:xfrm>
              <a:off x="1930037" y="1876829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4977158" y="3880289"/>
            <a:ext cx="1302446" cy="1160973"/>
            <a:chOff x="648829" y="4659819"/>
            <a:chExt cx="1485589" cy="1688011"/>
          </a:xfrm>
        </p:grpSpPr>
        <p:grpSp>
          <p:nvGrpSpPr>
            <p:cNvPr id="26" name="Group 25"/>
            <p:cNvGrpSpPr/>
            <p:nvPr/>
          </p:nvGrpSpPr>
          <p:grpSpPr>
            <a:xfrm>
              <a:off x="809518" y="4659819"/>
              <a:ext cx="1199001" cy="1688011"/>
              <a:chOff x="6507213" y="1236164"/>
              <a:chExt cx="1199001" cy="1688011"/>
            </a:xfrm>
          </p:grpSpPr>
          <p:grpSp>
            <p:nvGrpSpPr>
              <p:cNvPr id="29" name="Group 28"/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32" name="Rounded Rectangle 31"/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ounded Rectangle 32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34" name="Rounded Rectangle 33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effectLst/>
                  </a:endParaRPr>
                </a:p>
              </p:txBody>
            </p:sp>
            <p:sp>
              <p:nvSpPr>
                <p:cNvPr id="35" name="Oval 34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7216809" y="1236164"/>
                <a:ext cx="465620" cy="536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240594" y="2387180"/>
                <a:ext cx="465620" cy="536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27" name="Curved Connector 26"/>
            <p:cNvCxnSpPr/>
            <p:nvPr/>
          </p:nvCxnSpPr>
          <p:spPr>
            <a:xfrm>
              <a:off x="1785520" y="4980768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urved Connector 27"/>
            <p:cNvCxnSpPr/>
            <p:nvPr/>
          </p:nvCxnSpPr>
          <p:spPr>
            <a:xfrm rot="16200000" flipV="1">
              <a:off x="643486" y="5573839"/>
              <a:ext cx="438638" cy="427951"/>
            </a:xfrm>
            <a:prstGeom prst="curvedConnector3">
              <a:avLst>
                <a:gd name="adj1" fmla="val 2789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3265439" y="3856650"/>
            <a:ext cx="990314" cy="1180300"/>
            <a:chOff x="6507213" y="1285591"/>
            <a:chExt cx="1199001" cy="1603277"/>
          </a:xfrm>
        </p:grpSpPr>
        <p:grpSp>
          <p:nvGrpSpPr>
            <p:cNvPr id="39" name="Group 38"/>
            <p:cNvGrpSpPr/>
            <p:nvPr/>
          </p:nvGrpSpPr>
          <p:grpSpPr>
            <a:xfrm rot="5400000">
              <a:off x="6518630" y="1512901"/>
              <a:ext cx="1141996" cy="1164830"/>
              <a:chOff x="6310708" y="2223671"/>
              <a:chExt cx="809489" cy="898563"/>
            </a:xfrm>
          </p:grpSpPr>
          <p:sp>
            <p:nvSpPr>
              <p:cNvPr id="42" name="Rounded Rectangle 41"/>
              <p:cNvSpPr/>
              <p:nvPr/>
            </p:nvSpPr>
            <p:spPr>
              <a:xfrm>
                <a:off x="6451830" y="2223671"/>
                <a:ext cx="519438" cy="898563"/>
              </a:xfrm>
              <a:prstGeom prst="roundRect">
                <a:avLst/>
              </a:prstGeom>
              <a:solidFill>
                <a:srgbClr val="FFD500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Rounded Rectangle 42"/>
              <p:cNvSpPr/>
              <p:nvPr/>
            </p:nvSpPr>
            <p:spPr>
              <a:xfrm>
                <a:off x="6979076" y="2525434"/>
                <a:ext cx="141121" cy="295036"/>
              </a:xfrm>
              <a:prstGeom prst="roundRect">
                <a:avLst/>
              </a:prstGeom>
              <a:solidFill>
                <a:srgbClr val="13B09B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effectLst/>
                </a:endParaRPr>
              </a:p>
            </p:txBody>
          </p:sp>
          <p:sp>
            <p:nvSpPr>
              <p:cNvPr id="44" name="Rounded Rectangle 43"/>
              <p:cNvSpPr/>
              <p:nvPr/>
            </p:nvSpPr>
            <p:spPr>
              <a:xfrm>
                <a:off x="6310708" y="2525434"/>
                <a:ext cx="141121" cy="295036"/>
              </a:xfrm>
              <a:prstGeom prst="roundRect">
                <a:avLst/>
              </a:prstGeom>
              <a:solidFill>
                <a:srgbClr val="13B09B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/>
                </a:endParaRPr>
              </a:p>
            </p:txBody>
          </p:sp>
          <p:sp>
            <p:nvSpPr>
              <p:cNvPr id="45" name="Oval 44"/>
              <p:cNvSpPr>
                <a:spLocks noChangeAspect="1"/>
              </p:cNvSpPr>
              <p:nvPr/>
            </p:nvSpPr>
            <p:spPr>
              <a:xfrm>
                <a:off x="6621904" y="2247641"/>
                <a:ext cx="179290" cy="166284"/>
              </a:xfrm>
              <a:prstGeom prst="ellipse">
                <a:avLst/>
              </a:prstGeom>
              <a:solidFill>
                <a:srgbClr val="FF0000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7216809" y="1285591"/>
              <a:ext cx="465619" cy="50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240595" y="2387181"/>
              <a:ext cx="465619" cy="50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</a:p>
          </p:txBody>
        </p:sp>
      </p:grpSp>
      <p:cxnSp>
        <p:nvCxnSpPr>
          <p:cNvPr id="46" name="Curved Connector 45"/>
          <p:cNvCxnSpPr/>
          <p:nvPr/>
        </p:nvCxnSpPr>
        <p:spPr>
          <a:xfrm flipV="1">
            <a:off x="4201864" y="4566842"/>
            <a:ext cx="288172" cy="290003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6735373" y="3855283"/>
            <a:ext cx="1192067" cy="1131776"/>
            <a:chOff x="648830" y="4702271"/>
            <a:chExt cx="1359689" cy="1645561"/>
          </a:xfrm>
        </p:grpSpPr>
        <p:grpSp>
          <p:nvGrpSpPr>
            <p:cNvPr id="48" name="Group 47"/>
            <p:cNvGrpSpPr/>
            <p:nvPr/>
          </p:nvGrpSpPr>
          <p:grpSpPr>
            <a:xfrm>
              <a:off x="809518" y="4702271"/>
              <a:ext cx="1199001" cy="1645561"/>
              <a:chOff x="6507213" y="1278616"/>
              <a:chExt cx="1199001" cy="1645561"/>
            </a:xfrm>
          </p:grpSpPr>
          <p:grpSp>
            <p:nvGrpSpPr>
              <p:cNvPr id="51" name="Group 50"/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54" name="Rounded Rectangle 53"/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effectLst/>
                  </a:endParaRPr>
                </a:p>
              </p:txBody>
            </p:sp>
            <p:sp>
              <p:nvSpPr>
                <p:cNvPr id="57" name="Oval 56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7216810" y="1278616"/>
                <a:ext cx="465620" cy="536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240594" y="2387182"/>
                <a:ext cx="465620" cy="536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50" name="Curved Connector 49"/>
            <p:cNvCxnSpPr/>
            <p:nvPr/>
          </p:nvCxnSpPr>
          <p:spPr>
            <a:xfrm rot="5400000">
              <a:off x="579473" y="5071186"/>
              <a:ext cx="566668" cy="427953"/>
            </a:xfrm>
            <a:prstGeom prst="curvedConnector3">
              <a:avLst>
                <a:gd name="adj1" fmla="val 5049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8" name="Curved Connector 57"/>
          <p:cNvCxnSpPr/>
          <p:nvPr/>
        </p:nvCxnSpPr>
        <p:spPr>
          <a:xfrm flipV="1">
            <a:off x="7860917" y="4481392"/>
            <a:ext cx="288172" cy="290003"/>
          </a:xfrm>
          <a:prstGeom prst="curvedConnector2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ight Arrow 3"/>
          <p:cNvSpPr/>
          <p:nvPr/>
        </p:nvSpPr>
        <p:spPr>
          <a:xfrm>
            <a:off x="725353" y="1588368"/>
            <a:ext cx="1894840" cy="1061720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>
                <a:solidFill>
                  <a:schemeClr val="tx1"/>
                </a:solidFill>
              </a:rPr>
              <a:t>Blok so zatáčaním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46AF7E4-0966-41D2-985B-CC2854A24671}"/>
              </a:ext>
            </a:extLst>
          </p:cNvPr>
          <p:cNvSpPr/>
          <p:nvPr/>
        </p:nvSpPr>
        <p:spPr>
          <a:xfrm>
            <a:off x="1264856" y="3562773"/>
            <a:ext cx="953210" cy="3325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BEB8152-4E51-4AE2-B2A7-FD8E9613022B}"/>
              </a:ext>
            </a:extLst>
          </p:cNvPr>
          <p:cNvSpPr/>
          <p:nvPr/>
        </p:nvSpPr>
        <p:spPr>
          <a:xfrm>
            <a:off x="3286831" y="3562773"/>
            <a:ext cx="953210" cy="3325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00668E4-8409-442F-810E-B8B53EC0ECC6}"/>
              </a:ext>
            </a:extLst>
          </p:cNvPr>
          <p:cNvSpPr/>
          <p:nvPr/>
        </p:nvSpPr>
        <p:spPr>
          <a:xfrm>
            <a:off x="4899528" y="3562773"/>
            <a:ext cx="1436472" cy="3325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3366D84-B005-404E-A741-7B13DCD25C30}"/>
              </a:ext>
            </a:extLst>
          </p:cNvPr>
          <p:cNvSpPr/>
          <p:nvPr/>
        </p:nvSpPr>
        <p:spPr>
          <a:xfrm>
            <a:off x="6735373" y="3562773"/>
            <a:ext cx="1436472" cy="33257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9C8E60-88A4-2BB0-A60C-BE13F0349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155" y="1163089"/>
            <a:ext cx="2944993" cy="174554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7B02748-041C-462E-9257-39F3552791C7}"/>
              </a:ext>
            </a:extLst>
          </p:cNvPr>
          <p:cNvSpPr/>
          <p:nvPr/>
        </p:nvSpPr>
        <p:spPr>
          <a:xfrm>
            <a:off x="3636239" y="1660989"/>
            <a:ext cx="1033732" cy="120860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78826" y="1885582"/>
            <a:ext cx="9532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/>
              <a:t>Tu zmeň hodnotu zatáčania</a:t>
            </a:r>
          </a:p>
        </p:txBody>
      </p:sp>
      <p:sp>
        <p:nvSpPr>
          <p:cNvPr id="84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Úlohy na otáčanie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429" y="1260699"/>
            <a:ext cx="4100245" cy="4373563"/>
          </a:xfrm>
        </p:spPr>
        <p:txBody>
          <a:bodyPr/>
          <a:lstStyle/>
          <a:p>
            <a:pPr marL="0" indent="0" algn="ctr">
              <a:buNone/>
            </a:pPr>
            <a:r>
              <a:rPr lang="sk-SK" b="1" dirty="0">
                <a:solidFill>
                  <a:srgbClr val="00B050"/>
                </a:solidFill>
              </a:rPr>
              <a:t>Úloha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b="0" dirty="0"/>
              <a:t>Tvoj robot-bejzbalista musí dobehnúť na druhú métu, otočiť sa a vrátiť sa na prvú.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b="0" dirty="0"/>
              <a:t>Choď rovno, otoč sa o 180° a vráť sa na to isté miesto.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006668-3DA2-4B7F-8E10-DF2FB057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38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316717" y="3782152"/>
            <a:ext cx="1825326" cy="2129626"/>
            <a:chOff x="741879" y="3987992"/>
            <a:chExt cx="1825326" cy="2129626"/>
          </a:xfrm>
        </p:grpSpPr>
        <p:sp>
          <p:nvSpPr>
            <p:cNvPr id="6" name="Rectangle 5"/>
            <p:cNvSpPr/>
            <p:nvPr/>
          </p:nvSpPr>
          <p:spPr>
            <a:xfrm rot="18069342">
              <a:off x="1115964" y="4336499"/>
              <a:ext cx="1023290" cy="990305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 rot="18292411">
              <a:off x="1803803" y="5354217"/>
              <a:ext cx="578899" cy="947904"/>
              <a:chOff x="6517598" y="955857"/>
              <a:chExt cx="1202348" cy="2006981"/>
            </a:xfrm>
          </p:grpSpPr>
          <p:grpSp>
            <p:nvGrpSpPr>
              <p:cNvPr id="8" name="Group 7"/>
              <p:cNvGrpSpPr/>
              <p:nvPr/>
            </p:nvGrpSpPr>
            <p:grpSpPr>
              <a:xfrm rot="5400000">
                <a:off x="6529015" y="1512901"/>
                <a:ext cx="1141996" cy="1164830"/>
                <a:chOff x="6310708" y="2215660"/>
                <a:chExt cx="809489" cy="898563"/>
              </a:xfrm>
            </p:grpSpPr>
            <p:sp>
              <p:nvSpPr>
                <p:cNvPr id="11" name="Rounded Rectangle 10"/>
                <p:cNvSpPr/>
                <p:nvPr/>
              </p:nvSpPr>
              <p:spPr>
                <a:xfrm>
                  <a:off x="6466603" y="2215660"/>
                  <a:ext cx="519438" cy="898563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Rounded Rectangle 11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13" name="Rounded Rectangle 12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14" name="Oval 13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7254326" y="955857"/>
                <a:ext cx="465620" cy="781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240592" y="2180858"/>
                <a:ext cx="465620" cy="781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16" name="Straight Arrow Connector 15"/>
            <p:cNvCxnSpPr/>
            <p:nvPr/>
          </p:nvCxnSpPr>
          <p:spPr>
            <a:xfrm flipH="1">
              <a:off x="741879" y="3987992"/>
              <a:ext cx="559788" cy="91512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 flipV="1">
              <a:off x="1579322" y="4004057"/>
              <a:ext cx="805571" cy="4689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1942058" y="4736697"/>
              <a:ext cx="506715" cy="8552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751521" y="5156883"/>
              <a:ext cx="952935" cy="52589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282526" y="1353059"/>
            <a:ext cx="4100245" cy="2176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u="sng" dirty="0">
                <a:solidFill>
                  <a:srgbClr val="00B050"/>
                </a:solidFill>
              </a:rPr>
              <a:t>Úloha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b="0" dirty="0"/>
              <a:t>Tvoj robot je bejzbalista, ktorý musí obehnúť všetky méty a vrátiť sa domov.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b="0" dirty="0"/>
              <a:t>Vieš robota naprogramovať, aby išiel dopredu a potom zahol doľava?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k-SK" b="0" dirty="0"/>
              <a:t>Použi štvorcovú krabicu alebo lepiacu pásku</a:t>
            </a: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4285673" y="1321379"/>
            <a:ext cx="9236" cy="447633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5583613" y="3623745"/>
            <a:ext cx="1871891" cy="2534749"/>
            <a:chOff x="5536460" y="3823941"/>
            <a:chExt cx="1871891" cy="2534749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6854868" y="4309384"/>
              <a:ext cx="0" cy="10539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5536460" y="5419830"/>
              <a:ext cx="95324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400" dirty="0"/>
                <a:t>Štart a cieľ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6891067" y="4406104"/>
              <a:ext cx="1964" cy="9940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Snip Same Side Corner Rectangle 20"/>
            <p:cNvSpPr/>
            <p:nvPr/>
          </p:nvSpPr>
          <p:spPr>
            <a:xfrm>
              <a:off x="6512181" y="5776527"/>
              <a:ext cx="673581" cy="582163"/>
            </a:xfrm>
            <a:prstGeom prst="snip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1100" dirty="0">
                  <a:solidFill>
                    <a:schemeClr val="tx1"/>
                  </a:solidFill>
                </a:rPr>
                <a:t>1. méta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 rot="16200000">
              <a:off x="6683954" y="5079080"/>
              <a:ext cx="375335" cy="1073459"/>
              <a:chOff x="6517601" y="541432"/>
              <a:chExt cx="1228876" cy="3116594"/>
            </a:xfrm>
          </p:grpSpPr>
          <p:grpSp>
            <p:nvGrpSpPr>
              <p:cNvPr id="29" name="Group 28"/>
              <p:cNvGrpSpPr/>
              <p:nvPr/>
            </p:nvGrpSpPr>
            <p:grpSpPr>
              <a:xfrm rot="5400000">
                <a:off x="6529019" y="1512901"/>
                <a:ext cx="1141996" cy="1164832"/>
                <a:chOff x="6310708" y="2215655"/>
                <a:chExt cx="809489" cy="898564"/>
              </a:xfrm>
            </p:grpSpPr>
            <p:sp>
              <p:nvSpPr>
                <p:cNvPr id="32" name="Rounded Rectangle 31"/>
                <p:cNvSpPr/>
                <p:nvPr/>
              </p:nvSpPr>
              <p:spPr>
                <a:xfrm>
                  <a:off x="6466604" y="2215655"/>
                  <a:ext cx="519438" cy="898564"/>
                </a:xfrm>
                <a:prstGeom prst="round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ounded Rectangle 32"/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34" name="Rounded Rectangle 33"/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35" name="Oval 34"/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TextBox 29"/>
              <p:cNvSpPr txBox="1"/>
              <p:nvPr/>
            </p:nvSpPr>
            <p:spPr>
              <a:xfrm>
                <a:off x="7280858" y="541432"/>
                <a:ext cx="465619" cy="1072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492798" y="2585737"/>
                <a:ext cx="213417" cy="1072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sp>
          <p:nvSpPr>
            <p:cNvPr id="38" name="Snip Same Side Corner Rectangle 37"/>
            <p:cNvSpPr/>
            <p:nvPr/>
          </p:nvSpPr>
          <p:spPr>
            <a:xfrm>
              <a:off x="6519559" y="3823941"/>
              <a:ext cx="673581" cy="582163"/>
            </a:xfrm>
            <a:prstGeom prst="snip2Same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k-SK" sz="900" dirty="0">
                  <a:solidFill>
                    <a:schemeClr val="tx1"/>
                  </a:solidFill>
                </a:rPr>
                <a:t>2. méta</a:t>
              </a:r>
            </a:p>
          </p:txBody>
        </p:sp>
      </p:grpSp>
      <p:sp>
        <p:nvSpPr>
          <p:cNvPr id="5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Riešenia úloh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2429" y="1260699"/>
            <a:ext cx="4100245" cy="4373563"/>
          </a:xfrm>
        </p:spPr>
        <p:txBody>
          <a:bodyPr/>
          <a:lstStyle/>
          <a:p>
            <a:pPr marL="0" indent="0" algn="ctr">
              <a:buNone/>
            </a:pPr>
            <a:r>
              <a:rPr lang="sk-SK" b="1" u="sng" dirty="0">
                <a:solidFill>
                  <a:srgbClr val="00B050"/>
                </a:solidFill>
              </a:rPr>
              <a:t>Úloha 2</a:t>
            </a:r>
          </a:p>
          <a:p>
            <a:pPr marL="0" indent="0">
              <a:buNone/>
            </a:pPr>
            <a:r>
              <a:rPr lang="sk-SK" b="0" dirty="0"/>
              <a:t>Asi si použil(a) otočenie na mieste (spin) – je lepšie do tesných zákrut a vráti ťa bližšie k štartu!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7/26/2023) Slovenský preklad: 2026.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E98B34-FE88-4F47-A906-8640DA5B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39</a:t>
            </a:fld>
            <a:endParaRPr lang="en-US"/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282526" y="1260699"/>
            <a:ext cx="3922429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k-SK" u="sng" dirty="0">
                <a:solidFill>
                  <a:srgbClr val="00B050"/>
                </a:solidFill>
              </a:rPr>
              <a:t>Úloha 1</a:t>
            </a:r>
          </a:p>
          <a:p>
            <a:r>
              <a:rPr lang="sk-SK" b="0" dirty="0"/>
              <a:t>Asi si skombinoval(a) jazdu rovno a otočenia okolo kolesa (pivot), aby si obišiel/obišla krabicu.</a:t>
            </a: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4285673" y="1321379"/>
            <a:ext cx="9236" cy="447633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E4572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Tipy a cvičenia: gyroskop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E4572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40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E4572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3 · Gyroskop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0000" y="1300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0000" y="1611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000" y="1300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Robot sa neotočí vôbec: chýba krátky blok Čakaj po vynulovaní natočenia (chyba SPIKE 3).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0000" y="2302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0000" y="2613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0000" y="2302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Pri otočení doľava zabudneš zmeniť porovnanie na „&lt;“ a cieľ na -90°.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0000" y="3304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70000" y="3615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55657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Tip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0000" y="3304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Kocku polož naplocho a pevne – rozkývaná kocka meria natočenie nepresne.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0000" y="4306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0000" y="4617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E08A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Mini-úloha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000" y="4306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Naprogramuj jazdu po štvorci 30 × 30 cm so štyrmi otočeniami o 90°.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0000" y="5308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70000" y="5619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Otázka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00000" y="5308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Prečo je natočenie (yaw) po otočení v smere hodinových ručičiek kladné?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0000" cy="6858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00" y="9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1">
                <a:solidFill>
                  <a:srgbClr val="2F6FDE"/>
                </a:solidFill>
              </a:rPr>
              <a:t>KAPITOLA 3  ·  LEKCIA 4 Z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00" y="1250000"/>
            <a:ext cx="300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0" b="1">
                <a:solidFill>
                  <a:srgbClr val="2F6FDE"/>
                </a:solidFill>
                <a:latin typeface="Aptos Display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900000"/>
            <a:ext cx="56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4000" b="1">
                <a:solidFill>
                  <a:srgbClr val="FFFFFF"/>
                </a:solidFill>
                <a:latin typeface="Aptos Display"/>
              </a:rPr>
              <a:t>Presnejšie otáčanie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4120000"/>
            <a:ext cx="5400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600" b="0">
                <a:solidFill>
                  <a:srgbClr val="C9D3DF"/>
                </a:solidFill>
              </a:rPr>
              <a:t>Prečo robot pretočí a ako otočenie spresniť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5050000"/>
            <a:ext cx="3700000" cy="38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2F6FDE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200" b="1">
                <a:solidFill>
                  <a:srgbClr val="FFFFFF"/>
                </a:solidFill>
              </a:rPr>
              <a:t>Táto lekcia používa softvér SPIKE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5700000"/>
            <a:ext cx="6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" b="0">
                <a:solidFill>
                  <a:srgbClr val="9AA8B8"/>
                </a:solidFill>
              </a:rPr>
              <a:t>Autori: Sanjay a Arvind Seshanovci · primelessons.org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29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2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80000" y="220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619600" y="223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0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63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96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29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62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95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50000" y="2630000"/>
            <a:ext cx="1980000" cy="379499"/>
          </a:xfrm>
          <a:prstGeom prst="roundRect">
            <a:avLst>
              <a:gd name="adj" fmla="val 8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89600" y="2669600"/>
            <a:ext cx="190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96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29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10000" y="306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49600" y="309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D7EA66-03B5-44C5-0C09-01A6DF3AB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Chyba v SPIKE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2F095-432A-BFFB-8C0E-5FACF7BC1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7" y="1140007"/>
            <a:ext cx="5656989" cy="5079166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Vynulovanie natočenia (set yaw angle to 0) chvíľu trvá, no program medzitým pokračuje ďalej</a:t>
            </a:r>
          </a:p>
          <a:p>
            <a:r>
              <a:rPr lang="sk-SK" dirty="0"/>
              <a:t>Ak bol yaw pred vynulovaním &gt; 90, podmienka platí hneď a robot sa neotočí</a:t>
            </a:r>
          </a:p>
          <a:p>
            <a:r>
              <a:rPr lang="sk-SK" dirty="0"/>
              <a:t>Riešenie: za vynulovanie vlož blok Čakaj – dvoma spôsobmi:</a:t>
            </a:r>
          </a:p>
          <a:p>
            <a:pPr lvl="1"/>
            <a:r>
              <a:rPr lang="sk-SK" dirty="0"/>
              <a:t>Čakaj, kým yaw neukazuje približne 0</a:t>
            </a:r>
          </a:p>
          <a:p>
            <a:pPr lvl="1"/>
            <a:r>
              <a:rPr lang="sk-SK" dirty="0"/>
              <a:t>Čakaj krátko (asi 0,05 s)</a:t>
            </a:r>
          </a:p>
          <a:p>
            <a:r>
              <a:rPr lang="sk-SK" dirty="0">
                <a:solidFill>
                  <a:srgbClr val="FF0000"/>
                </a:solidFill>
              </a:rPr>
              <a:t>Niektoré riešenia v lekciách o otáčaní tento blok Čakaj nemajú</a:t>
            </a:r>
          </a:p>
          <a:p>
            <a:r>
              <a:rPr lang="sk-SK" dirty="0">
                <a:solidFill>
                  <a:srgbClr val="FF0000"/>
                </a:solidFill>
              </a:rPr>
              <a:t>Samostatný program funguje (gyroskop sa na začiatku vynuluje sám), v dlhších programoch však Čakaj pridaj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93738-00C4-1783-DE5A-A81F1CC5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ED9BE-A903-4408-191C-3880D5E70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3F3E31-4E2F-0342-7D0B-3868F95D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37" y="4013223"/>
            <a:ext cx="1961979" cy="1146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180264-F5CA-842C-C7C0-C09AB9AB5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669" y="2506418"/>
            <a:ext cx="3365395" cy="954366"/>
          </a:xfrm>
          <a:prstGeom prst="rect">
            <a:avLst/>
          </a:prstGeom>
        </p:spPr>
      </p:pic>
      <p:sp>
        <p:nvSpPr>
          <p:cNvPr id="9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0C90A6-0E3E-A36E-CD5D-BCB80DF44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298" y="1489093"/>
            <a:ext cx="3890420" cy="3969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1AEF8-6917-4792-9527-2EC4D49D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presné je tvoje otočenie pivot?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A7F83-D7B3-4C92-999F-C12723018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1920178"/>
            <a:ext cx="4568371" cy="3538302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Pozor: rýchlosť je tu 50, nie 20 ako v predchádzajúcej lekcii.</a:t>
            </a:r>
          </a:p>
          <a:p>
            <a:r>
              <a:rPr lang="sk-SK" dirty="0"/>
              <a:t>Droid Bot IV sa s týmto kódom otočí o 102° (pri tvojom robote to bude iné číslo).</a:t>
            </a:r>
          </a:p>
          <a:p>
            <a:r>
              <a:rPr lang="sk-SK" dirty="0"/>
              <a:t>Má to dve príčiny</a:t>
            </a:r>
          </a:p>
          <a:p>
            <a:pPr marL="666900" lvl="1" indent="-342900">
              <a:buFont typeface="+mj-lt"/>
              <a:buAutoNum type="arabicPeriod"/>
            </a:pPr>
            <a:r>
              <a:rPr lang="sk-SK" dirty="0"/>
              <a:t>Čítanie gyroskopu chvíľu trvá a robot sa medzitým pohne. Oneskorenie je malé, ale spôsobí chybu niekoľkých stupňov.</a:t>
            </a:r>
          </a:p>
          <a:p>
            <a:pPr marL="666900" lvl="1" indent="-342900">
              <a:buFont typeface="+mj-lt"/>
              <a:buAutoNum type="arabicPeriod"/>
            </a:pPr>
            <a:r>
              <a:rPr lang="sk-SK" dirty="0"/>
              <a:t>Zastavenie robota tiež trvá, lebo má zotrvačnosť. To pridá ďalších pár stupňov chyby.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9E6AEC-692A-4DC4-BA25-F56A131AE9DE}"/>
              </a:ext>
            </a:extLst>
          </p:cNvPr>
          <p:cNvSpPr txBox="1"/>
          <p:nvPr/>
        </p:nvSpPr>
        <p:spPr>
          <a:xfrm>
            <a:off x="200255" y="1190852"/>
            <a:ext cx="4523691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600" dirty="0"/>
              <a:t>Spusti kód a na paneli hodnôt (dashboard) over, či sa robot naozaj otočil o 90°.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9B16830-85D4-2997-D3E5-39697B7E6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002D4E7-43A9-8208-2871-72933EDB8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43</a:t>
            </a:fld>
            <a:endParaRPr lang="en-US"/>
          </a:p>
        </p:txBody>
      </p:sp>
      <p:sp>
        <p:nvSpPr>
          <p:cNvPr id="15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1EAD8F-3E20-4455-80A6-24C89D8E2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spresniť otočenie pivot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70EB5-AEDC-463F-AF25-60473C7A3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4543912" cy="5082601"/>
          </a:xfrm>
        </p:spPr>
        <p:txBody>
          <a:bodyPr/>
          <a:lstStyle/>
          <a:p>
            <a:r>
              <a:rPr lang="sk-SK" dirty="0"/>
              <a:t>Ako sme videli, Droid Bot IV pri rýchlosti 50 % sa otočí o 102° namiesto 90°.</a:t>
            </a:r>
          </a:p>
          <a:p>
            <a:pPr lvl="1"/>
            <a:r>
              <a:rPr lang="sk-SK" dirty="0"/>
              <a:t>Ako to vyriešime?</a:t>
            </a:r>
          </a:p>
          <a:p>
            <a:pPr lvl="1"/>
            <a:r>
              <a:rPr lang="sk-SK" dirty="0"/>
              <a:t>Jedno riešenie: pri Droid Bot IV zadáme otočenie o 12° menej</a:t>
            </a:r>
          </a:p>
          <a:p>
            <a:pPr lvl="1"/>
            <a:r>
              <a:rPr lang="sk-SK" dirty="0"/>
              <a:t>O koľko uhol znížiť, závisí od rýchlosti otáčania a konštrukcie robota. Správnu hodnotu nájdeš skúšaním.</a:t>
            </a:r>
          </a:p>
          <a:p>
            <a:r>
              <a:rPr lang="sk-SK" dirty="0"/>
              <a:t>Kód vpravo takto otočí Droid Bot IV o 90°.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34C484-3133-47D0-AB41-09BD58F0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B99B6-E836-47F9-9AF6-21A29F501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44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2BAF4D-AAC5-B572-1771-8DC039B66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497" y="1494174"/>
            <a:ext cx="3843464" cy="3937846"/>
          </a:xfrm>
          <a:prstGeom prst="rect">
            <a:avLst/>
          </a:prstGeom>
        </p:spPr>
      </p:pic>
      <p:sp>
        <p:nvSpPr>
          <p:cNvPr id="13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138A4-B87E-4AF2-945A-D969493CD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7" y="1140006"/>
            <a:ext cx="7382219" cy="5082601"/>
          </a:xfrm>
        </p:spPr>
        <p:txBody>
          <a:bodyPr>
            <a:normAutofit/>
          </a:bodyPr>
          <a:lstStyle/>
          <a:p>
            <a:r>
              <a:rPr lang="sk-SK" dirty="0"/>
              <a:t>Otáčať sa dá aj pohybovými blokmi so zadanou vzdialenosťou.</a:t>
            </a:r>
          </a:p>
          <a:p>
            <a:r>
              <a:rPr lang="sk-SK" dirty="0"/>
              <a:t>Ich výhoda: na konci pohybu spomalia, čo zvyšuje presnosť.</a:t>
            </a:r>
          </a:p>
          <a:p>
            <a:endParaRPr lang="en-US" dirty="0"/>
          </a:p>
          <a:p>
            <a:endParaRPr lang="en-US" dirty="0"/>
          </a:p>
          <a:p>
            <a:r>
              <a:rPr lang="sk-SK" b="1" dirty="0"/>
              <a:t>O koľko sa pri bloku vyššie otočia kolesá?</a:t>
            </a:r>
          </a:p>
          <a:p>
            <a:pPr lvl="1"/>
            <a:r>
              <a:rPr lang="sk-SK" dirty="0"/>
              <a:t>Zadaná vzdialenosť je to, čo prejde to koleso, ktoré ide ďalej.</a:t>
            </a:r>
          </a:p>
          <a:p>
            <a:pPr lvl="1"/>
            <a:r>
              <a:rPr lang="sk-SK" dirty="0"/>
              <a:t>Na konci pohybu sa väčšia z dráh oboch kolies rovná zadanej hodnote.</a:t>
            </a:r>
          </a:p>
          <a:p>
            <a:pPr lvl="1"/>
            <a:r>
              <a:rPr lang="sk-SK" b="1" dirty="0"/>
              <a:t>Odpoveď: ľavé koleso sa otočí o 360°, pravé o 0°.</a:t>
            </a:r>
          </a:p>
          <a:p>
            <a:pPr lvl="1"/>
            <a:r>
              <a:rPr lang="sk-SK" dirty="0"/>
              <a:t>Droid Bot IV sa týmto pohybom otočí o 90° doprava.</a:t>
            </a:r>
          </a:p>
          <a:p>
            <a:pPr lvl="1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174A232-DBC8-56D2-BCBF-6BD182E2C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23" y="2196498"/>
            <a:ext cx="4553184" cy="8572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A7ECF-18F8-48B6-B649-8D163AE75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Iné riešenie otočenia pivot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A27E7-E461-49AF-9794-784E2E9C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53D6A-8CE6-4308-BB01-959C2009E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45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95E093-D8BD-4FB8-A771-D3B5B1B4CF73}"/>
              </a:ext>
            </a:extLst>
          </p:cNvPr>
          <p:cNvGrpSpPr/>
          <p:nvPr/>
        </p:nvGrpSpPr>
        <p:grpSpPr>
          <a:xfrm>
            <a:off x="6174835" y="2027072"/>
            <a:ext cx="1144819" cy="1166533"/>
            <a:chOff x="892871" y="1572048"/>
            <a:chExt cx="1386064" cy="158457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D01A7A5-E92A-4EF2-85FC-5DB0AD1842AA}"/>
                </a:ext>
              </a:extLst>
            </p:cNvPr>
            <p:cNvGrpSpPr/>
            <p:nvPr/>
          </p:nvGrpSpPr>
          <p:grpSpPr>
            <a:xfrm>
              <a:off x="892871" y="1572048"/>
              <a:ext cx="1199001" cy="1584575"/>
              <a:chOff x="6507213" y="1264631"/>
              <a:chExt cx="1199001" cy="158457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D4699D49-76DA-486C-A2D6-45B4C84AA61E}"/>
                  </a:ext>
                </a:extLst>
              </p:cNvPr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12" name="Rounded Rectangle 18">
                  <a:extLst>
                    <a:ext uri="{FF2B5EF4-FFF2-40B4-BE49-F238E27FC236}">
                      <a16:creationId xmlns:a16="http://schemas.microsoft.com/office/drawing/2014/main" id="{4B2FC5C6-B332-4FC9-A2EC-1F681B6110D8}"/>
                    </a:ext>
                  </a:extLst>
                </p:cNvPr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ounded Rectangle 19">
                  <a:extLst>
                    <a:ext uri="{FF2B5EF4-FFF2-40B4-BE49-F238E27FC236}">
                      <a16:creationId xmlns:a16="http://schemas.microsoft.com/office/drawing/2014/main" id="{BC3A84FD-F1BB-45CC-8599-34A328FE4364}"/>
                    </a:ext>
                  </a:extLst>
                </p:cNvPr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14" name="Rounded Rectangle 20">
                  <a:extLst>
                    <a:ext uri="{FF2B5EF4-FFF2-40B4-BE49-F238E27FC236}">
                      <a16:creationId xmlns:a16="http://schemas.microsoft.com/office/drawing/2014/main" id="{4D616E4B-19D6-46FD-92AB-3462A4864862}"/>
                    </a:ext>
                  </a:extLst>
                </p:cNvPr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30FBF172-4E91-4535-9C97-2F17429A927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34F15A-91B0-473E-8582-7C9643E2F5F8}"/>
                  </a:ext>
                </a:extLst>
              </p:cNvPr>
              <p:cNvSpPr txBox="1"/>
              <p:nvPr/>
            </p:nvSpPr>
            <p:spPr>
              <a:xfrm>
                <a:off x="7204218" y="1264631"/>
                <a:ext cx="465619" cy="50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B1F4DA-53D9-4577-B149-B76CCDBD9BB5}"/>
                  </a:ext>
                </a:extLst>
              </p:cNvPr>
              <p:cNvSpPr txBox="1"/>
              <p:nvPr/>
            </p:nvSpPr>
            <p:spPr>
              <a:xfrm>
                <a:off x="7240595" y="2347519"/>
                <a:ext cx="465619" cy="50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8" name="Curved Connector 11">
              <a:extLst>
                <a:ext uri="{FF2B5EF4-FFF2-40B4-BE49-F238E27FC236}">
                  <a16:creationId xmlns:a16="http://schemas.microsoft.com/office/drawing/2014/main" id="{A9295C69-2E2D-432D-B082-03B880632DE6}"/>
                </a:ext>
              </a:extLst>
            </p:cNvPr>
            <p:cNvCxnSpPr/>
            <p:nvPr/>
          </p:nvCxnSpPr>
          <p:spPr>
            <a:xfrm>
              <a:off x="1930037" y="1876829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68AE84-B55D-EEA3-8698-883055987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223" y="3018651"/>
            <a:ext cx="4306426" cy="29032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A7ECF-18F8-48B6-B649-8D163AE75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 čo otočenie na mieste (spin)?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138A4-B87E-4AF2-945A-D969493CD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7" y="1140006"/>
            <a:ext cx="7382219" cy="3745759"/>
          </a:xfrm>
        </p:spPr>
        <p:txBody>
          <a:bodyPr>
            <a:normAutofit/>
          </a:bodyPr>
          <a:lstStyle/>
          <a:p>
            <a:r>
              <a:rPr lang="sk-SK" dirty="0"/>
              <a:t>V tomto príklade sa na Droid Bot IV každé koleso otočí o 180° – ale opačným smerom.</a:t>
            </a:r>
          </a:p>
          <a:p>
            <a:pPr lvl="1"/>
            <a:r>
              <a:rPr lang="sk-SK" dirty="0"/>
              <a:t>Robot sa tak otočí o 90° doprava.</a:t>
            </a:r>
          </a:p>
          <a:p>
            <a:r>
              <a:rPr lang="sk-SK" dirty="0"/>
              <a:t>Pri otočení na mieste odporúčame nižšiu rýchlosť – točia sa obe kolesá, takže je to dvakrát rýchlejšie ako pivot.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4A27E7-E461-49AF-9794-784E2E9C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C53D6A-8CE6-4308-BB01-959C2009E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46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0F5D34-182C-4D2D-AAC2-9FF0E5B61EA9}"/>
              </a:ext>
            </a:extLst>
          </p:cNvPr>
          <p:cNvGrpSpPr/>
          <p:nvPr/>
        </p:nvGrpSpPr>
        <p:grpSpPr>
          <a:xfrm>
            <a:off x="7486308" y="1978684"/>
            <a:ext cx="1343086" cy="1160973"/>
            <a:chOff x="648829" y="4659819"/>
            <a:chExt cx="1531943" cy="168801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8433C34-7EC9-4250-97AD-4FC0730E2AD4}"/>
                </a:ext>
              </a:extLst>
            </p:cNvPr>
            <p:cNvGrpSpPr/>
            <p:nvPr/>
          </p:nvGrpSpPr>
          <p:grpSpPr>
            <a:xfrm>
              <a:off x="809518" y="4659819"/>
              <a:ext cx="1199001" cy="1688011"/>
              <a:chOff x="6507213" y="1236164"/>
              <a:chExt cx="1199001" cy="168801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42F9A92-0861-4710-B32A-30F4FBB48778}"/>
                  </a:ext>
                </a:extLst>
              </p:cNvPr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24" name="Rounded Rectangle 31">
                  <a:extLst>
                    <a:ext uri="{FF2B5EF4-FFF2-40B4-BE49-F238E27FC236}">
                      <a16:creationId xmlns:a16="http://schemas.microsoft.com/office/drawing/2014/main" id="{F69CDF89-C38C-46DC-B10E-FF9A091A66DC}"/>
                    </a:ext>
                  </a:extLst>
                </p:cNvPr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ounded Rectangle 32">
                  <a:extLst>
                    <a:ext uri="{FF2B5EF4-FFF2-40B4-BE49-F238E27FC236}">
                      <a16:creationId xmlns:a16="http://schemas.microsoft.com/office/drawing/2014/main" id="{AB0BC2C1-10D9-41FA-967C-46069DCCAF54}"/>
                    </a:ext>
                  </a:extLst>
                </p:cNvPr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26" name="Rounded Rectangle 33">
                  <a:extLst>
                    <a:ext uri="{FF2B5EF4-FFF2-40B4-BE49-F238E27FC236}">
                      <a16:creationId xmlns:a16="http://schemas.microsoft.com/office/drawing/2014/main" id="{3BB1D7F6-83D3-49DD-A60C-01A1DC28C75D}"/>
                    </a:ext>
                  </a:extLst>
                </p:cNvPr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effectLst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51CD4446-472D-41E6-95B3-CB2D07B2709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FF086EF-D95F-436B-B182-D92E6E0A6A15}"/>
                  </a:ext>
                </a:extLst>
              </p:cNvPr>
              <p:cNvSpPr txBox="1"/>
              <p:nvPr/>
            </p:nvSpPr>
            <p:spPr>
              <a:xfrm>
                <a:off x="7216809" y="1236164"/>
                <a:ext cx="465620" cy="536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8522884-BF4D-4B1A-98B0-B6A56A918613}"/>
                  </a:ext>
                </a:extLst>
              </p:cNvPr>
              <p:cNvSpPr txBox="1"/>
              <p:nvPr/>
            </p:nvSpPr>
            <p:spPr>
              <a:xfrm>
                <a:off x="7240594" y="2387180"/>
                <a:ext cx="465620" cy="536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19" name="Curved Connector 26">
              <a:extLst>
                <a:ext uri="{FF2B5EF4-FFF2-40B4-BE49-F238E27FC236}">
                  <a16:creationId xmlns:a16="http://schemas.microsoft.com/office/drawing/2014/main" id="{7D7E7B65-BFB7-4350-A9BB-972E9A84DFB2}"/>
                </a:ext>
              </a:extLst>
            </p:cNvPr>
            <p:cNvCxnSpPr/>
            <p:nvPr/>
          </p:nvCxnSpPr>
          <p:spPr>
            <a:xfrm>
              <a:off x="1831874" y="5002926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27">
              <a:extLst>
                <a:ext uri="{FF2B5EF4-FFF2-40B4-BE49-F238E27FC236}">
                  <a16:creationId xmlns:a16="http://schemas.microsoft.com/office/drawing/2014/main" id="{74FB643F-0DC0-4258-8DF1-4B1037706E11}"/>
                </a:ext>
              </a:extLst>
            </p:cNvPr>
            <p:cNvCxnSpPr/>
            <p:nvPr/>
          </p:nvCxnSpPr>
          <p:spPr>
            <a:xfrm rot="16200000" flipV="1">
              <a:off x="643486" y="5573839"/>
              <a:ext cx="438638" cy="427951"/>
            </a:xfrm>
            <a:prstGeom prst="curvedConnector3">
              <a:avLst>
                <a:gd name="adj1" fmla="val 2789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EEA6677D-3B04-43EB-9ED9-241FDCA393FB}"/>
              </a:ext>
            </a:extLst>
          </p:cNvPr>
          <p:cNvSpPr/>
          <p:nvPr/>
        </p:nvSpPr>
        <p:spPr>
          <a:xfrm>
            <a:off x="2146490" y="5275332"/>
            <a:ext cx="3792030" cy="537168"/>
          </a:xfrm>
          <a:prstGeom prst="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E2CF85-0029-4370-9B72-463EE4A5F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96792-9EC3-4B4D-9E2B-96518A58E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140006"/>
            <a:ext cx="6019747" cy="5082601"/>
          </a:xfrm>
        </p:spPr>
        <p:txBody>
          <a:bodyPr/>
          <a:lstStyle/>
          <a:p>
            <a:r>
              <a:rPr lang="sk-SK" dirty="0"/>
              <a:t>Urob otočenie pivot o 90° doprava len pomocou pohybových blokov.</a:t>
            </a:r>
          </a:p>
          <a:p>
            <a:r>
              <a:rPr lang="sk-SK" dirty="0"/>
              <a:t>Potrebnú vzdialenosť zistíš na paneli hodnôt (dashboard): jedno koleso drž a druhým otáčaj rukou, kým sa robot neotočí o cieľový uhol. Zapíš si stupne otočenia motora – použiješ ich v programe.</a:t>
            </a:r>
          </a:p>
          <a:p>
            <a:r>
              <a:rPr lang="sk-SK" dirty="0"/>
              <a:t>Pri Droid Bot IV sa musí ľavý motor otočiť o 360°, aby sa robot otočil o 90° doprava.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23552-0135-4685-8A85-32D53F7B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082CE-6497-43BC-B386-53D8C46D4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47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3474748-28F2-4461-8E5E-881DAAA452F5}"/>
              </a:ext>
            </a:extLst>
          </p:cNvPr>
          <p:cNvGrpSpPr/>
          <p:nvPr/>
        </p:nvGrpSpPr>
        <p:grpSpPr>
          <a:xfrm>
            <a:off x="6526155" y="1597278"/>
            <a:ext cx="1144819" cy="1166533"/>
            <a:chOff x="892871" y="1572048"/>
            <a:chExt cx="1386064" cy="158457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EE318D4-6A5D-4EDE-91CF-2E20E0214983}"/>
                </a:ext>
              </a:extLst>
            </p:cNvPr>
            <p:cNvGrpSpPr/>
            <p:nvPr/>
          </p:nvGrpSpPr>
          <p:grpSpPr>
            <a:xfrm>
              <a:off x="892871" y="1572048"/>
              <a:ext cx="1199001" cy="1584575"/>
              <a:chOff x="6507213" y="1264631"/>
              <a:chExt cx="1199001" cy="158457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12DEC7F-D3B1-42D0-8A7D-309164F2CFB0}"/>
                  </a:ext>
                </a:extLst>
              </p:cNvPr>
              <p:cNvGrpSpPr/>
              <p:nvPr/>
            </p:nvGrpSpPr>
            <p:grpSpPr>
              <a:xfrm rot="5400000">
                <a:off x="6518630" y="1512901"/>
                <a:ext cx="1141996" cy="1164830"/>
                <a:chOff x="6310708" y="2223671"/>
                <a:chExt cx="809489" cy="898563"/>
              </a:xfrm>
            </p:grpSpPr>
            <p:sp>
              <p:nvSpPr>
                <p:cNvPr id="12" name="Rounded Rectangle 18">
                  <a:extLst>
                    <a:ext uri="{FF2B5EF4-FFF2-40B4-BE49-F238E27FC236}">
                      <a16:creationId xmlns:a16="http://schemas.microsoft.com/office/drawing/2014/main" id="{745C8C76-21EB-487C-BDBA-E922736EB219}"/>
                    </a:ext>
                  </a:extLst>
                </p:cNvPr>
                <p:cNvSpPr/>
                <p:nvPr/>
              </p:nvSpPr>
              <p:spPr>
                <a:xfrm>
                  <a:off x="6451830" y="2223671"/>
                  <a:ext cx="519438" cy="898563"/>
                </a:xfrm>
                <a:prstGeom prst="roundRect">
                  <a:avLst/>
                </a:prstGeom>
                <a:solidFill>
                  <a:srgbClr val="FFD500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ounded Rectangle 19">
                  <a:extLst>
                    <a:ext uri="{FF2B5EF4-FFF2-40B4-BE49-F238E27FC236}">
                      <a16:creationId xmlns:a16="http://schemas.microsoft.com/office/drawing/2014/main" id="{B1167EAA-4528-4224-A139-4D0752969FEF}"/>
                    </a:ext>
                  </a:extLst>
                </p:cNvPr>
                <p:cNvSpPr/>
                <p:nvPr/>
              </p:nvSpPr>
              <p:spPr>
                <a:xfrm>
                  <a:off x="6979076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14" name="Rounded Rectangle 20">
                  <a:extLst>
                    <a:ext uri="{FF2B5EF4-FFF2-40B4-BE49-F238E27FC236}">
                      <a16:creationId xmlns:a16="http://schemas.microsoft.com/office/drawing/2014/main" id="{789B49FB-792F-4E3C-A555-5995E875F629}"/>
                    </a:ext>
                  </a:extLst>
                </p:cNvPr>
                <p:cNvSpPr/>
                <p:nvPr/>
              </p:nvSpPr>
              <p:spPr>
                <a:xfrm>
                  <a:off x="6310708" y="2525434"/>
                  <a:ext cx="141121" cy="295036"/>
                </a:xfrm>
                <a:prstGeom prst="roundRect">
                  <a:avLst/>
                </a:prstGeom>
                <a:solidFill>
                  <a:srgbClr val="13B09B"/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effectLst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360B134C-84B1-411B-A262-C56EB97B6E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621904" y="2247641"/>
                  <a:ext cx="179290" cy="166284"/>
                </a:xfrm>
                <a:prstGeom prst="ellipse">
                  <a:avLst/>
                </a:prstGeom>
                <a:solidFill>
                  <a:srgbClr val="FF0000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4484D82-4F72-4DF7-9138-1480615F0CD5}"/>
                  </a:ext>
                </a:extLst>
              </p:cNvPr>
              <p:cNvSpPr txBox="1"/>
              <p:nvPr/>
            </p:nvSpPr>
            <p:spPr>
              <a:xfrm>
                <a:off x="7204218" y="1264631"/>
                <a:ext cx="465619" cy="50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33E48CC-7F01-40E1-93DB-6E48AA2FA88D}"/>
                  </a:ext>
                </a:extLst>
              </p:cNvPr>
              <p:cNvSpPr txBox="1"/>
              <p:nvPr/>
            </p:nvSpPr>
            <p:spPr>
              <a:xfrm>
                <a:off x="7240595" y="2347519"/>
                <a:ext cx="465619" cy="50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</a:t>
                </a:r>
              </a:p>
            </p:txBody>
          </p:sp>
        </p:grpSp>
        <p:cxnSp>
          <p:nvCxnSpPr>
            <p:cNvPr id="8" name="Curved Connector 11">
              <a:extLst>
                <a:ext uri="{FF2B5EF4-FFF2-40B4-BE49-F238E27FC236}">
                  <a16:creationId xmlns:a16="http://schemas.microsoft.com/office/drawing/2014/main" id="{FA95F671-A1D2-42D0-BFAD-397CFC6C24F9}"/>
                </a:ext>
              </a:extLst>
            </p:cNvPr>
            <p:cNvCxnSpPr/>
            <p:nvPr/>
          </p:nvCxnSpPr>
          <p:spPr>
            <a:xfrm>
              <a:off x="1930037" y="1876829"/>
              <a:ext cx="348898" cy="393929"/>
            </a:xfrm>
            <a:prstGeom prst="curvedConnector2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5EC0D5E-6452-FCFC-5F5C-07865E4C9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23" y="4985500"/>
            <a:ext cx="4553184" cy="857294"/>
          </a:xfrm>
          <a:prstGeom prst="rect">
            <a:avLst/>
          </a:prstGeom>
        </p:spPr>
      </p:pic>
      <p:sp>
        <p:nvSpPr>
          <p:cNvPr id="19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4FF77-B3ED-4099-B431-50DA4F24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Riešenie úlohy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D0EAA-0B0A-48F4-A295-35F782395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88" y="1478779"/>
            <a:ext cx="4588362" cy="3486058"/>
          </a:xfrm>
        </p:spPr>
        <p:txBody>
          <a:bodyPr>
            <a:normAutofit fontScale="85000" lnSpcReduction="10000"/>
          </a:bodyPr>
          <a:lstStyle/>
          <a:p>
            <a:r>
              <a:rPr lang="sk-SK" dirty="0"/>
              <a:t>Najprv nastav porty motorov a rýchlosť pohybu.</a:t>
            </a:r>
          </a:p>
          <a:p>
            <a:r>
              <a:rPr lang="sk-SK" dirty="0"/>
              <a:t>Použi „hold position“ (držať), aby robot zostal tam, kde otočenie skončil.</a:t>
            </a:r>
          </a:p>
          <a:p>
            <a:r>
              <a:rPr lang="sk-SK" dirty="0"/>
              <a:t>Vynuluj natočenie (yaw), aby si na paneli hodnôt videl, o koľko sa robot otočil.</a:t>
            </a:r>
          </a:p>
          <a:p>
            <a:r>
              <a:rPr lang="sk-SK" dirty="0"/>
              <a:t>Pohni robotom so zatáčaním right: 50 na 360 stupňov. Pravé koleso stojí, ľavé sa otočí o 360°. Platí pre Droid Bot IV.</a:t>
            </a:r>
          </a:p>
          <a:p>
            <a:r>
              <a:rPr lang="sk-SK" dirty="0"/>
              <a:t>Po spustení skontroluj skutočný uhol na paneli hodnôt. Mal by byť blízko 90°.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EA12E6-3549-4719-BD46-C21CF6C0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5/12/2023)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AC00BA-5806-4407-A4C7-208E5C5F9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48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B617A2-5DF8-2268-37C1-162CCD8AE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854" y="1453379"/>
            <a:ext cx="4159270" cy="3373225"/>
          </a:xfrm>
          <a:prstGeom prst="rect">
            <a:avLst/>
          </a:prstGeom>
        </p:spPr>
      </p:pic>
      <p:sp>
        <p:nvSpPr>
          <p:cNvPr id="10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2F6FDE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Tipy a cvičenia: presné otáčanie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49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2F6FDE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4 · Presné otáčanie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0000" y="1300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0000" y="1611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55657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Tip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000" y="1300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Pomalšie otáčanie = menšie pretočenie. Skús 20 %, 35 % a 50 % a výsledky zapíš do tabuľky.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0000" y="2302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0000" y="2613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0EAE9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FLL tip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0000" y="2302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Korekciu uhla si zapíš pre každú rýchlosť zvlášť – po prestavbe robota ju zmeraj znova.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0000" y="3304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70000" y="3615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0000" y="3304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Spin s príliš vysokou rýchlosťou kolesá ľahko preklznú – otočenie je potom nepresné.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0000" y="4306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0000" y="4617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E08A00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Mini-úloha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000" y="4306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Urob spin o 180° len pomocou pohybových blokov a over výsledok na paneli hodnôt.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0000" y="5308000"/>
            <a:ext cx="8550000" cy="8920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70000" y="561900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Otázka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00000" y="5308000"/>
            <a:ext cx="6700000" cy="892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Prečo je pri spin každé koleso otočené len o polovicu toho, čo pri pivot?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50000" cy="6858000"/>
          </a:xfrm>
          <a:prstGeom prst="rect">
            <a:avLst/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00" y="900000"/>
            <a:ext cx="4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200" b="1">
                <a:solidFill>
                  <a:srgbClr val="8E4DB8"/>
                </a:solidFill>
              </a:rPr>
              <a:t>KAPITOLA 3  ·  LEKCIA 5 Z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0000" y="1250000"/>
            <a:ext cx="3000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0" b="1">
                <a:solidFill>
                  <a:srgbClr val="8E4DB8"/>
                </a:solidFill>
                <a:latin typeface="Aptos Display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00" y="2900000"/>
            <a:ext cx="56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4000" b="1">
                <a:solidFill>
                  <a:srgbClr val="FFFFFF"/>
                </a:solidFill>
                <a:latin typeface="Aptos Display"/>
              </a:rPr>
              <a:t>Drift gyroskopu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4120000"/>
            <a:ext cx="5400000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600" b="0">
                <a:solidFill>
                  <a:srgbClr val="C9D3DF"/>
                </a:solidFill>
              </a:rPr>
              <a:t>Ako spoznať drift gyroskopu a čo s ním urobiť pred zápasom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00" y="5050000"/>
            <a:ext cx="3700000" cy="38000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8E4DB8"/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200" b="1">
                <a:solidFill>
                  <a:srgbClr val="FFFFFF"/>
                </a:solidFill>
              </a:rPr>
              <a:t>Táto lekcia používa softvér SPIKE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00" y="5700000"/>
            <a:ext cx="6000000" cy="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k-SK" sz="1100" b="0">
                <a:solidFill>
                  <a:srgbClr val="9AA8B8"/>
                </a:solidFill>
              </a:rPr>
              <a:t>Autori: Sanjay a Arvind Seshanovci · primelessons.org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3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96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29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629400" y="212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80000" y="2200000"/>
            <a:ext cx="1320000" cy="379499"/>
          </a:xfrm>
          <a:prstGeom prst="roundRect">
            <a:avLst>
              <a:gd name="adj" fmla="val 8000"/>
            </a:avLst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619600" y="2239600"/>
            <a:ext cx="124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0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63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96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29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62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959400" y="255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250000" y="2630000"/>
            <a:ext cx="1980000" cy="379499"/>
          </a:xfrm>
          <a:prstGeom prst="roundRect">
            <a:avLst>
              <a:gd name="adj" fmla="val 8000"/>
            </a:avLst>
          </a:prstGeom>
          <a:solidFill>
            <a:srgbClr val="2A3A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89600" y="2669600"/>
            <a:ext cx="190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96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299400" y="2987400"/>
            <a:ext cx="211200" cy="99000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910000" y="3060000"/>
            <a:ext cx="660000" cy="37949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49600" y="3099600"/>
            <a:ext cx="580800" cy="33000"/>
          </a:xfrm>
          <a:prstGeom prst="roundRect">
            <a:avLst>
              <a:gd name="adj" fmla="val 50000"/>
            </a:avLst>
          </a:prstGeom>
          <a:solidFill>
            <a:srgbClr val="FFFFFF">
              <a:alpha val="35000"/>
            </a:srgbClr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28F6B-829C-5F20-948D-68C379FA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Problémy s gyroskopom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2CADE-81FB-9B1C-54FD-799AB286C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sk-SK" dirty="0">
                <a:solidFill>
                  <a:srgbClr val="050505"/>
                </a:solidFill>
                <a:latin typeface="inherit"/>
                <a:hlinkClick r:id="rId3"/>
              </a:rPr>
              <a:t>Problém 1: Pozri si video (https://youtu.be/PdQLqaILNgM). Robot so SPIKE 2 môže po zapnutí kocky a spustení jednoduchého kódu začať driftovať.</a:t>
            </a:r>
            <a:endParaRPr lang="en-US" b="0" i="0" dirty="0">
              <a:solidFill>
                <a:srgbClr val="050505"/>
              </a:solidFill>
              <a:effectLst/>
              <a:latin typeface="system-ui"/>
            </a:endParaRPr>
          </a:p>
          <a:p>
            <a:pPr algn="l"/>
            <a:r>
              <a:rPr lang="sk-SK" b="0" i="0" dirty="0">
                <a:solidFill>
                  <a:srgbClr val="050505"/>
                </a:solidFill>
                <a:effectLst/>
                <a:latin typeface="inherit"/>
              </a:rPr>
              <a:t>Problém 2: Uhol gyroskopu môže stále ukazovať 0 – v SPIKE 2 aj SPIKE 3</a:t>
            </a:r>
          </a:p>
          <a:p>
            <a:pPr algn="l"/>
            <a:r>
              <a:rPr lang="sk-SK" dirty="0">
                <a:solidFill>
                  <a:srgbClr val="050505"/>
                </a:solidFill>
                <a:latin typeface="inherit"/>
              </a:rPr>
              <a:t>Oba problémy spôsobuje drift gyroskopu</a:t>
            </a:r>
          </a:p>
          <a:p>
            <a:pPr algn="l"/>
            <a:r>
              <a:rPr lang="sk-SK" b="0" i="0" dirty="0">
                <a:solidFill>
                  <a:srgbClr val="050505"/>
                </a:solidFill>
                <a:effectLst/>
                <a:latin typeface="inherit"/>
              </a:rPr>
              <a:t>V SPIKE 2 aj SPIKE 3 gyroskop zrejme čaká, kým robot stojí, a až potom začne merať. Ak sa však robotom predtým triaslo, drift už vznikol a kocka si myslí, že sa stále hýbe, hoci robot stojí.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6B072-1C07-ABDA-6F78-395CE767B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6/23/2023)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0C1DB-158F-21EA-FF41-02B2F15AC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51</a:t>
            </a:fld>
            <a:endParaRPr lang="en-US"/>
          </a:p>
        </p:txBody>
      </p:sp>
      <p:sp>
        <p:nvSpPr>
          <p:cNvPr id="7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8E4DB8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5 · Drift gyroskopu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528F6B-829C-5F20-948D-68C379FA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Riešenie driftu gyroskopu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2CADE-81FB-9B1C-54FD-799AB286C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sk-SK" b="0" i="0" dirty="0">
                <a:solidFill>
                  <a:srgbClr val="050505"/>
                </a:solidFill>
                <a:effectLst/>
                <a:latin typeface="inherit"/>
              </a:rPr>
              <a:t>Pred každým štartom v zápase skontroluj, či gyroskop nedriftuje</a:t>
            </a:r>
          </a:p>
          <a:p>
            <a:pPr algn="l"/>
            <a:r>
              <a:rPr lang="sk-SK" dirty="0">
                <a:solidFill>
                  <a:srgbClr val="050505"/>
                </a:solidFill>
                <a:latin typeface="inherit"/>
              </a:rPr>
              <a:t>Ak driftuje, reštartuj robota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B6B072-1C07-ABDA-6F78-395CE767B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Copyright © 2023 SPIKE Prime Lessons (primelessons.org) CC-BY-NC-SA. (Posledná úprava: 6/23/2023) Slovenský preklad: 2026.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30C1DB-158F-21EA-FF41-02B2F15AC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74847-7BE4-4E4D-8159-51DF7B93C616}" type="slidenum">
              <a:rPr lang="en-US" smtClean="0"/>
              <a:t>52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388A8F-DA87-221B-EB3A-6009C03F5D67}"/>
              </a:ext>
            </a:extLst>
          </p:cNvPr>
          <p:cNvSpPr txBox="1"/>
          <p:nvPr/>
        </p:nvSpPr>
        <p:spPr>
          <a:xfrm>
            <a:off x="542613" y="5487334"/>
            <a:ext cx="8078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0" i="0" dirty="0">
                <a:solidFill>
                  <a:srgbClr val="050505"/>
                </a:solidFill>
                <a:effectLst/>
                <a:latin typeface="inherit"/>
              </a:rPr>
              <a:t>Ak po stlačení ľavého tlačidla na stojacej kocke displej ukáže smutnú tvár, robota reštartuj.</a:t>
            </a:r>
            <a:endParaRPr lang="en-US" b="0" i="0" dirty="0">
              <a:solidFill>
                <a:srgbClr val="050505"/>
              </a:solidFill>
              <a:effectLst/>
              <a:latin typeface="system-ui"/>
            </a:endParaRPr>
          </a:p>
        </p:txBody>
      </p:sp>
      <p:pic>
        <p:nvPicPr>
          <p:cNvPr id="8" name="Picture 7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68D695BC-9CEB-F380-F91F-5DC0F11BE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776" y="1953898"/>
            <a:ext cx="6443832" cy="3439542"/>
          </a:xfrm>
          <a:prstGeom prst="rect">
            <a:avLst/>
          </a:prstGeom>
        </p:spPr>
      </p:pic>
      <p:sp>
        <p:nvSpPr>
          <p:cNvPr id="10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8E4DB8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5 · Drift gyroskopu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8E4DB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Tipy a cvičenia: drift gyroskopu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8E4DB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53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sp>
        <p:nvSpPr>
          <p:cNvPr id="8" name="Lesson tag"/>
          <p:cNvSpPr txBox="1"/>
          <p:nvPr/>
        </p:nvSpPr>
        <p:spPr>
          <a:xfrm>
            <a:off x="5300000" y="6385000"/>
            <a:ext cx="2900000" cy="26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lang="sk-SK" sz="900" b="0">
                <a:solidFill>
                  <a:srgbClr val="8E4DB8"/>
                </a:solidFill>
              </a:rPr>
              <a:t>●  </a:t>
            </a:r>
            <a:r>
              <a:rPr lang="sk-SK" sz="900" b="0">
                <a:solidFill>
                  <a:srgbClr val="5B6775"/>
                </a:solidFill>
              </a:rPr>
              <a:t>Lekcia 5 · Drift gyroskopu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0000" y="1300000"/>
            <a:ext cx="8550000" cy="11425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70000" y="173625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0EAE9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FLL tip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0000" y="1300000"/>
            <a:ext cx="6700000" cy="1142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Pred každým zápasom: kocku polož, chvíľu počkaj a skontroluj natočenie na paneli hodnôt.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0000" y="2552500"/>
            <a:ext cx="8550000" cy="11425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70000" y="298875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556578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Tip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00000" y="2552500"/>
            <a:ext cx="6700000" cy="1142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Ak sa yaw mení, hoci robot stojí, gyroskop driftuje – reštartuj kocku.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0000" y="3805000"/>
            <a:ext cx="8550000" cy="11425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70000" y="424125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D93B3B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Častá chyba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0000" y="3805000"/>
            <a:ext cx="6700000" cy="1142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Kocku nezapínaj v ruke ani počas prenášania robota – pohyb pri zapnutí spôsobí drift.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0000" y="5057500"/>
            <a:ext cx="8550000" cy="1142500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0000" y="5493750"/>
            <a:ext cx="1350000" cy="270000"/>
          </a:xfrm>
          <a:prstGeom prst="roundRect">
            <a:avLst>
              <a:gd name="adj" fmla="val 50000"/>
            </a:avLst>
          </a:prstGeom>
          <a:solidFill>
            <a:srgbClr val="2F6FDE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1000" b="1">
                <a:solidFill>
                  <a:srgbClr val="FFFFFF"/>
                </a:solidFill>
              </a:rPr>
              <a:t>Otázka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00000" y="5057500"/>
            <a:ext cx="6700000" cy="1142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1500" b="0">
                <a:solidFill>
                  <a:srgbClr val="1F2A37"/>
                </a:solidFill>
              </a:rPr>
              <a:t>Ako spoznáš drift bez počítača? (pomôcka: ľavé tlačidlo a výraz tváre na displeji)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bar"/>
          <p:cNvSpPr/>
          <p:nvPr/>
        </p:nvSpPr>
        <p:spPr>
          <a:xfrm>
            <a:off x="120000" y="345000"/>
            <a:ext cx="64000" cy="470000"/>
          </a:xfrm>
          <a:prstGeom prst="rect">
            <a:avLst/>
          </a:prstGeom>
          <a:solidFill>
            <a:srgbClr val="14213D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Ťahák: bloky z kapitoly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00000" y="120000"/>
            <a:ext cx="1380000" cy="270000"/>
          </a:xfrm>
          <a:prstGeom prst="roundRect">
            <a:avLst>
              <a:gd name="adj" fmla="val 50000"/>
            </a:avLst>
          </a:prstGeom>
          <a:solidFill>
            <a:srgbClr val="14213D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algn="ctr"/>
            <a:r>
              <a:rPr lang="sk-SK" sz="900" b="1">
                <a:solidFill>
                  <a:srgbClr val="FFFFFF"/>
                </a:solidFill>
              </a:rPr>
              <a:t>DOPLNENÉ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6372" y="6316501"/>
            <a:ext cx="770468" cy="365125"/>
          </a:xfrm>
          <a:prstGeom prst="rect">
            <a:avLst/>
          </a:prstGeom>
        </p:spPr>
        <p:txBody>
          <a:bodyPr/>
          <a:lstStyle/>
          <a:p>
            <a:fld id="{BBD74847-7BE4-4E4D-8159-51DF7B93C616}" type="slidenum">
              <a:rPr lang="en-US" smtClean="0"/>
              <a:t>54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5260" y="6390000"/>
            <a:ext cx="5000000" cy="25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sk-SK" sz="800" b="0">
                <a:solidFill>
                  <a:srgbClr val="5B6775"/>
                </a:solidFill>
              </a:rPr>
              <a:t>Copyright © 2023 Prime Lessons (primelessons.org) CC-BY-NC-SA. Slovenský preklad a doplnky: 2026.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0000" y="1250000"/>
          <a:ext cx="8550000" cy="4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5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000"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FFFFFF"/>
                          </a:solidFill>
                        </a:rPr>
                        <a:t>Blok v SPIKE 3 (anglicky)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FFFFFF"/>
                          </a:solidFill>
                        </a:rPr>
                        <a:t>Po slovensky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FFFFFF"/>
                          </a:solidFill>
                        </a:rPr>
                        <a:t>Na čo slúži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set movement motors to A+E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Nastav pohonné motory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Ktoré porty poháňajú ľavé a pravé koleso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set movement speed to 50 %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Nastav rýchlosť pohybu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Predvolená rýchlosť pre všetky pohybové bloky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set 1 motor rotation to 17.5 cm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Nastav 1 otáčku na … cm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Aby si mohol zadávať vzdialenosť v cm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set movement motors to hold at stop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Spôsob zastavenia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brzdiť / držať pozíciu / voľnobeh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set movement acceleration to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Nastav zrýchlenie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Plynulý rozbeh a dobeh = presnejšia jazda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move forward for 10 cm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Choď dopredu o …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Jazda rovno na danú vzdialenosť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move straight: 0 for …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Choď so zatáčaním o …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Zatáčanie: 0 rovno, ±50 pivot, ±100 spin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start moving / stop moving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Začni sa pohybovať / Zastav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Zapne/vypne motory, program ide hneď ďalej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start moving at speed (tank)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Rýchlosť ľavého a pravého kolesa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Z palety More Movement (rozšírenia)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set yaw angle to 0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Vynuluj natočenie (yaw)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Pred otáčaním s gyroskopom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00000"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B01E8C"/>
                          </a:solidFill>
                          <a:latin typeface="Consolas"/>
                        </a:rPr>
                        <a:t>wait until ‹yaw angle› &gt; 90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1">
                          <a:solidFill>
                            <a:srgbClr val="1F2A37"/>
                          </a:solidFill>
                        </a:rPr>
                        <a:t>Čakaj, kým …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k-SK" sz="1100" b="0">
                          <a:solidFill>
                            <a:srgbClr val="1F2A37"/>
                          </a:solidFill>
                        </a:rPr>
                        <a:t>Čaká, kým podmienka nezačne platiť</a:t>
                      </a:r>
                    </a:p>
                  </a:txBody>
                  <a:tcPr marL="90000" marR="90000" marT="30000" marB="30000" anchor="ctr">
                    <a:lnL w="6350">
                      <a:solidFill>
                        <a:srgbClr val="E3E8EE"/>
                      </a:solidFill>
                    </a:lnL>
                    <a:lnR w="6350">
                      <a:solidFill>
                        <a:srgbClr val="E3E8EE"/>
                      </a:solidFill>
                    </a:lnR>
                    <a:lnT w="6350">
                      <a:solidFill>
                        <a:srgbClr val="E3E8EE"/>
                      </a:solidFill>
                    </a:lnT>
                    <a:lnB w="6350">
                      <a:solidFill>
                        <a:srgbClr val="E3E8EE"/>
                      </a:solidFill>
                    </a:lnB>
                    <a:solidFill>
                      <a:srgbClr val="F4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1">
      <a:dk1>
        <a:srgbClr val="000000"/>
      </a:dk1>
      <a:lt1>
        <a:srgbClr val="FFFFFF"/>
      </a:lt1>
      <a:dk2>
        <a:srgbClr val="1F2A37"/>
      </a:dk2>
      <a:lt2>
        <a:srgbClr val="F8F8F8"/>
      </a:lt2>
      <a:accent1>
        <a:srgbClr val="DDDDDD"/>
      </a:accent1>
      <a:accent2>
        <a:srgbClr val="0EAE9F"/>
      </a:accent2>
      <a:accent3>
        <a:srgbClr val="969696"/>
      </a:accent3>
      <a:accent4>
        <a:srgbClr val="000000"/>
      </a:accent4>
      <a:accent5>
        <a:srgbClr val="5F5F5F"/>
      </a:accent5>
      <a:accent6>
        <a:srgbClr val="4D4D4D"/>
      </a:accent6>
      <a:hlink>
        <a:srgbClr val="1F6FD1"/>
      </a:hlink>
      <a:folHlink>
        <a:srgbClr val="919191"/>
      </a:folHlink>
    </a:clrScheme>
    <a:fontScheme name="Dividend">
      <a:majorFont>
        <a:latin typeface="Aptos Display" panose="020B0004020202020204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wtoUse" id="{7DD8E111-BC3A-4444-A06C-BD4DCB2344B2}" vid="{5D8D2880-D206-C442-A283-BCAB763DE8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primelessons</Template>
  <TotalTime>1480</TotalTime>
  <Words>5940</Words>
  <Application>Microsoft Macintosh PowerPoint</Application>
  <PresentationFormat>Prezentácia na obrazovke (4:3)</PresentationFormat>
  <Paragraphs>662</Paragraphs>
  <Slides>54</Slides>
  <Notes>26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54</vt:i4>
      </vt:variant>
    </vt:vector>
  </HeadingPairs>
  <TitlesOfParts>
    <vt:vector size="63" baseType="lpstr">
      <vt:lpstr>Aptos</vt:lpstr>
      <vt:lpstr>Aptos Display</vt:lpstr>
      <vt:lpstr>Arial</vt:lpstr>
      <vt:lpstr>Calibri</vt:lpstr>
      <vt:lpstr>Consolas</vt:lpstr>
      <vt:lpstr>inherit</vt:lpstr>
      <vt:lpstr>system-ui</vt:lpstr>
      <vt:lpstr>Wingdings 2</vt:lpstr>
      <vt:lpstr>Dividend</vt:lpstr>
      <vt:lpstr>Prezentácia programu PowerPoint</vt:lpstr>
      <vt:lpstr>Obsah kapitoly</vt:lpstr>
      <vt:lpstr>Prezentácia programu PowerPoint</vt:lpstr>
      <vt:lpstr>Čo je pripojené ku ktorému portu?</vt:lpstr>
      <vt:lpstr>Bloky na nastavenie pohybu</vt:lpstr>
      <vt:lpstr>Režimy zastavenia: brzdiť vs. držať vs. voľnobeh</vt:lpstr>
      <vt:lpstr>Ako pridať programovací blok</vt:lpstr>
      <vt:lpstr>Veľkosť kolies a nastavenie pohybu</vt:lpstr>
      <vt:lpstr>Koľko cm prejde robot za 1 otáčku? (1. spôsob) </vt:lpstr>
      <vt:lpstr>Koľko cm prejde robot za 1 otáčku? (2. spôsob) </vt:lpstr>
      <vt:lpstr>Zrýchlenie</vt:lpstr>
      <vt:lpstr>Všetko dohromady</vt:lpstr>
      <vt:lpstr>Tipy a cvičenia: nastavenie pohybu</vt:lpstr>
      <vt:lpstr>Prezentácia programu PowerPoint</vt:lpstr>
      <vt:lpstr>Pohyb na vzdialenosť (move for)</vt:lpstr>
      <vt:lpstr>Pohyb so zatáčaním na vzdialenosť</vt:lpstr>
      <vt:lpstr>Záporné hodnoty</vt:lpstr>
      <vt:lpstr>Ako prerátať centimetre na otáčky</vt:lpstr>
      <vt:lpstr>Úloha 1: Prejdi 10 cm</vt:lpstr>
      <vt:lpstr>Úloha 1 – riešenie</vt:lpstr>
      <vt:lpstr>Úloha 2: Dopredu a späť</vt:lpstr>
      <vt:lpstr>Úloha 2 – riešenie</vt:lpstr>
      <vt:lpstr>Bloky Začni sa pohybovať a Zastav pohyb</vt:lpstr>
      <vt:lpstr>Začni sa pohybovať rýchlosťou („Move Tank“)</vt:lpstr>
      <vt:lpstr>Bloky Čakaj a úloha 3</vt:lpstr>
      <vt:lpstr>Úloha 3: Jazda 3 sekundy</vt:lpstr>
      <vt:lpstr>Tipy a cvičenia: jazda rovno</vt:lpstr>
      <vt:lpstr>Prezentácia programu PowerPoint</vt:lpstr>
      <vt:lpstr>Bloky, ktoré v lekcii potrebuješ</vt:lpstr>
      <vt:lpstr>Natočenie robota: yaw, pitch a roll</vt:lpstr>
      <vt:lpstr>Otáčanie pomocou gyroskopu</vt:lpstr>
      <vt:lpstr>Úloha 1</vt:lpstr>
      <vt:lpstr>Chyba v SPIKE 3</vt:lpstr>
      <vt:lpstr>Úloha 1 – riešenie</vt:lpstr>
      <vt:lpstr>Otočenie doprava vs. doľava</vt:lpstr>
      <vt:lpstr>Existujú dva druhy otočenia</vt:lpstr>
      <vt:lpstr>Ako urobiť otočenie pivot a spin</vt:lpstr>
      <vt:lpstr>Úlohy na otáčanie</vt:lpstr>
      <vt:lpstr>Riešenia úloh</vt:lpstr>
      <vt:lpstr>Tipy a cvičenia: gyroskop</vt:lpstr>
      <vt:lpstr>Prezentácia programu PowerPoint</vt:lpstr>
      <vt:lpstr>Chyba v SPIKE 3</vt:lpstr>
      <vt:lpstr>Aké presné je tvoje otočenie pivot?</vt:lpstr>
      <vt:lpstr>Ako spresniť otočenie pivot</vt:lpstr>
      <vt:lpstr>Iné riešenie otočenia pivot</vt:lpstr>
      <vt:lpstr>A čo otočenie na mieste (spin)?</vt:lpstr>
      <vt:lpstr>Úloha</vt:lpstr>
      <vt:lpstr>Riešenie úlohy</vt:lpstr>
      <vt:lpstr>Tipy a cvičenia: presné otáčanie</vt:lpstr>
      <vt:lpstr>Prezentácia programu PowerPoint</vt:lpstr>
      <vt:lpstr>Problémy s gyroskopom</vt:lpstr>
      <vt:lpstr>Riešenie driftu gyroskopu</vt:lpstr>
      <vt:lpstr>Tipy a cvičenia: drift gyroskopu</vt:lpstr>
      <vt:lpstr>Ťahák: bloky z kapitoly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Kapitola 3: Pohyb robota (SPIKE 3)</dc:title>
  <dc:creator>Srinivasan Seshan</dc:creator>
  <cp:lastModifiedBy>doc. PaedDr. Vostinar Patrik PhD.</cp:lastModifiedBy>
  <cp:revision>181</cp:revision>
  <dcterms:created xsi:type="dcterms:W3CDTF">2016-07-04T02:35:12Z</dcterms:created>
  <dcterms:modified xsi:type="dcterms:W3CDTF">2026-10-20T20:32:07Z</dcterms:modified>
  <dc:language>sk-SK</dc:language>
</cp:coreProperties>
</file>