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306" r:id="rId3"/>
    <p:sldId id="290" r:id="rId4"/>
    <p:sldId id="291" r:id="rId5"/>
    <p:sldId id="292" r:id="rId6"/>
    <p:sldId id="307" r:id="rId7"/>
    <p:sldId id="296" r:id="rId8"/>
    <p:sldId id="300" r:id="rId9"/>
    <p:sldId id="297" r:id="rId10"/>
    <p:sldId id="298" r:id="rId11"/>
    <p:sldId id="299" r:id="rId12"/>
    <p:sldId id="309" r:id="rId13"/>
    <p:sldId id="294" r:id="rId14"/>
    <p:sldId id="287" r:id="rId15"/>
    <p:sldId id="310" r:id="rId16"/>
    <p:sldId id="282" r:id="rId17"/>
    <p:sldId id="285" r:id="rId18"/>
    <p:sldId id="284" r:id="rId19"/>
    <p:sldId id="275" r:id="rId20"/>
    <p:sldId id="277" r:id="rId21"/>
    <p:sldId id="276" r:id="rId22"/>
    <p:sldId id="283" r:id="rId23"/>
    <p:sldId id="279" r:id="rId24"/>
  </p:sldIdLst>
  <p:sldSz cx="9144000" cy="5143500" type="screen16x9"/>
  <p:notesSz cx="6858000" cy="9144000"/>
  <p:embeddedFontLst>
    <p:embeddedFont>
      <p:font typeface="Barlow Light" panose="00000400000000000000"/>
      <p:regular r:id="rId26"/>
      <p:bold r:id="rId27"/>
      <p:italic r:id="rId28"/>
      <p:boldItalic r:id="rId29"/>
    </p:embeddedFont>
    <p:embeddedFont>
      <p:font typeface="Barlow SemiBold" panose="00000700000000000000"/>
      <p:regular r:id="rId30"/>
      <p:bold r:id="rId31"/>
      <p:italic r:id="rId32"/>
      <p:boldItalic r:id="rId3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A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BEBA1D9-6BEB-45D5-A10A-77A63B48A42B}">
  <a:tblStyle styleId="{6BEBA1D9-6BEB-45D5-A10A-77A63B48A42B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241"/>
    <p:restoredTop sz="94744"/>
  </p:normalViewPr>
  <p:slideViewPr>
    <p:cSldViewPr snapToGrid="0" snapToObjects="1">
      <p:cViewPr varScale="1">
        <p:scale>
          <a:sx n="159" d="100"/>
          <a:sy n="159" d="100"/>
        </p:scale>
        <p:origin x="720" y="176"/>
      </p:cViewPr>
      <p:guideLst/>
    </p:cSldViewPr>
  </p:slideViewPr>
  <p:outlineViewPr>
    <p:cViewPr>
      <p:scale>
        <a:sx n="33" d="100"/>
        <a:sy n="33" d="100"/>
      </p:scale>
      <p:origin x="0" y="-10624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18501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7128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55806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8239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526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Display?</a:t>
            </a:r>
          </a:p>
          <a:p>
            <a:r>
              <a:rPr lang="en-US" dirty="0"/>
              <a:t>Buttons</a:t>
            </a:r>
          </a:p>
          <a:p>
            <a:r>
              <a:rPr lang="en-US" dirty="0"/>
              <a:t>Menu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7853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Display?</a:t>
            </a:r>
          </a:p>
          <a:p>
            <a:r>
              <a:rPr lang="en-US" dirty="0"/>
              <a:t>Buttons</a:t>
            </a:r>
          </a:p>
          <a:p>
            <a:r>
              <a:rPr lang="en-US" dirty="0"/>
              <a:t>Menu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21892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606f1c2d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606f1c2d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4800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2"/>
          <p:cNvGrpSpPr/>
          <p:nvPr/>
        </p:nvGrpSpPr>
        <p:grpSpPr>
          <a:xfrm>
            <a:off x="-225" y="0"/>
            <a:ext cx="9144224" cy="5143512"/>
            <a:chOff x="-225" y="0"/>
            <a:chExt cx="9144224" cy="5143512"/>
          </a:xfrm>
        </p:grpSpPr>
        <p:sp>
          <p:nvSpPr>
            <p:cNvPr id="11" name="Google Shape;11;p2"/>
            <p:cNvSpPr/>
            <p:nvPr/>
          </p:nvSpPr>
          <p:spPr>
            <a:xfrm>
              <a:off x="0" y="0"/>
              <a:ext cx="6100200" cy="5143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-175" y="1541675"/>
              <a:ext cx="6870000" cy="20601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13" name="Google Shape;13;p2"/>
            <p:cNvGrpSpPr/>
            <p:nvPr/>
          </p:nvGrpSpPr>
          <p:grpSpPr>
            <a:xfrm>
              <a:off x="8477595" y="4477088"/>
              <a:ext cx="666403" cy="666424"/>
              <a:chOff x="7996345" y="980275"/>
              <a:chExt cx="666403" cy="666424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" name="Google Shape;26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" name="Google Shape;27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" name="Google Shape;29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0" name="Google Shape;30;p2"/>
            <p:cNvGrpSpPr/>
            <p:nvPr/>
          </p:nvGrpSpPr>
          <p:grpSpPr>
            <a:xfrm>
              <a:off x="7042555" y="1541664"/>
              <a:ext cx="730045" cy="2060087"/>
              <a:chOff x="7022220" y="1541675"/>
              <a:chExt cx="666403" cy="1880499"/>
            </a:xfrm>
          </p:grpSpPr>
          <p:sp>
            <p:nvSpPr>
              <p:cNvPr id="31" name="Google Shape;31;p2"/>
              <p:cNvSpPr/>
              <p:nvPr/>
            </p:nvSpPr>
            <p:spPr>
              <a:xfrm>
                <a:off x="7022220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>
                <a:off x="7224547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" name="Google Shape;33;p2"/>
              <p:cNvSpPr/>
              <p:nvPr/>
            </p:nvSpPr>
            <p:spPr>
              <a:xfrm>
                <a:off x="7426873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2"/>
              <p:cNvSpPr/>
              <p:nvPr/>
            </p:nvSpPr>
            <p:spPr>
              <a:xfrm>
                <a:off x="7022220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2"/>
              <p:cNvSpPr/>
              <p:nvPr/>
            </p:nvSpPr>
            <p:spPr>
              <a:xfrm>
                <a:off x="7224547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2"/>
              <p:cNvSpPr/>
              <p:nvPr/>
            </p:nvSpPr>
            <p:spPr>
              <a:xfrm>
                <a:off x="7426873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2"/>
              <p:cNvSpPr/>
              <p:nvPr/>
            </p:nvSpPr>
            <p:spPr>
              <a:xfrm>
                <a:off x="7022220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2"/>
              <p:cNvSpPr/>
              <p:nvPr/>
            </p:nvSpPr>
            <p:spPr>
              <a:xfrm>
                <a:off x="7224547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2"/>
              <p:cNvSpPr/>
              <p:nvPr/>
            </p:nvSpPr>
            <p:spPr>
              <a:xfrm>
                <a:off x="7426873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2"/>
              <p:cNvSpPr/>
              <p:nvPr/>
            </p:nvSpPr>
            <p:spPr>
              <a:xfrm>
                <a:off x="7022220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>
                <a:off x="7224547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2"/>
              <p:cNvSpPr/>
              <p:nvPr/>
            </p:nvSpPr>
            <p:spPr>
              <a:xfrm>
                <a:off x="7426873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2"/>
              <p:cNvSpPr/>
              <p:nvPr/>
            </p:nvSpPr>
            <p:spPr>
              <a:xfrm>
                <a:off x="7629199" y="1541675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7629199" y="1744017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5" name="Google Shape;45;p2"/>
              <p:cNvSpPr/>
              <p:nvPr/>
            </p:nvSpPr>
            <p:spPr>
              <a:xfrm>
                <a:off x="7629199" y="1946358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" name="Google Shape;46;p2"/>
              <p:cNvSpPr/>
              <p:nvPr/>
            </p:nvSpPr>
            <p:spPr>
              <a:xfrm>
                <a:off x="7629224" y="2148699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" name="Google Shape;47;p2"/>
              <p:cNvSpPr/>
              <p:nvPr/>
            </p:nvSpPr>
            <p:spPr>
              <a:xfrm>
                <a:off x="7022220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8" name="Google Shape;48;p2"/>
              <p:cNvSpPr/>
              <p:nvPr/>
            </p:nvSpPr>
            <p:spPr>
              <a:xfrm>
                <a:off x="7224547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" name="Google Shape;49;p2"/>
              <p:cNvSpPr/>
              <p:nvPr/>
            </p:nvSpPr>
            <p:spPr>
              <a:xfrm>
                <a:off x="7426873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" name="Google Shape;50;p2"/>
              <p:cNvSpPr/>
              <p:nvPr/>
            </p:nvSpPr>
            <p:spPr>
              <a:xfrm>
                <a:off x="7022220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1" name="Google Shape;51;p2"/>
              <p:cNvSpPr/>
              <p:nvPr/>
            </p:nvSpPr>
            <p:spPr>
              <a:xfrm>
                <a:off x="7224547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2" name="Google Shape;52;p2"/>
              <p:cNvSpPr/>
              <p:nvPr/>
            </p:nvSpPr>
            <p:spPr>
              <a:xfrm>
                <a:off x="7426873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3" name="Google Shape;53;p2"/>
              <p:cNvSpPr/>
              <p:nvPr/>
            </p:nvSpPr>
            <p:spPr>
              <a:xfrm>
                <a:off x="7022220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4" name="Google Shape;54;p2"/>
              <p:cNvSpPr/>
              <p:nvPr/>
            </p:nvSpPr>
            <p:spPr>
              <a:xfrm>
                <a:off x="7224547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7426873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6" name="Google Shape;56;p2"/>
              <p:cNvSpPr/>
              <p:nvPr/>
            </p:nvSpPr>
            <p:spPr>
              <a:xfrm>
                <a:off x="7022220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7" name="Google Shape;57;p2"/>
              <p:cNvSpPr/>
              <p:nvPr/>
            </p:nvSpPr>
            <p:spPr>
              <a:xfrm>
                <a:off x="7224547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8" name="Google Shape;58;p2"/>
              <p:cNvSpPr/>
              <p:nvPr/>
            </p:nvSpPr>
            <p:spPr>
              <a:xfrm>
                <a:off x="7426873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9" name="Google Shape;59;p2"/>
              <p:cNvSpPr/>
              <p:nvPr/>
            </p:nvSpPr>
            <p:spPr>
              <a:xfrm>
                <a:off x="7629199" y="2351050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7629199" y="2553392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1" name="Google Shape;61;p2"/>
              <p:cNvSpPr/>
              <p:nvPr/>
            </p:nvSpPr>
            <p:spPr>
              <a:xfrm>
                <a:off x="7629199" y="27557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2" name="Google Shape;62;p2"/>
              <p:cNvSpPr/>
              <p:nvPr/>
            </p:nvSpPr>
            <p:spPr>
              <a:xfrm>
                <a:off x="7629224" y="29580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>
                <a:off x="7022220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4" name="Google Shape;64;p2"/>
              <p:cNvSpPr/>
              <p:nvPr/>
            </p:nvSpPr>
            <p:spPr>
              <a:xfrm>
                <a:off x="7224547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5" name="Google Shape;65;p2"/>
              <p:cNvSpPr/>
              <p:nvPr/>
            </p:nvSpPr>
            <p:spPr>
              <a:xfrm>
                <a:off x="7426873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6" name="Google Shape;66;p2"/>
              <p:cNvSpPr/>
              <p:nvPr/>
            </p:nvSpPr>
            <p:spPr>
              <a:xfrm>
                <a:off x="7022220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7224547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7426873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9" name="Google Shape;69;p2"/>
              <p:cNvSpPr/>
              <p:nvPr/>
            </p:nvSpPr>
            <p:spPr>
              <a:xfrm>
                <a:off x="7629199" y="3160433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0" name="Google Shape;70;p2"/>
              <p:cNvSpPr/>
              <p:nvPr/>
            </p:nvSpPr>
            <p:spPr>
              <a:xfrm>
                <a:off x="7629224" y="3362774"/>
                <a:ext cx="59400" cy="59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1" name="Google Shape;71;p2"/>
            <p:cNvGrpSpPr/>
            <p:nvPr/>
          </p:nvGrpSpPr>
          <p:grpSpPr>
            <a:xfrm>
              <a:off x="-225" y="2008293"/>
              <a:ext cx="301775" cy="1126923"/>
              <a:chOff x="-225" y="1987280"/>
              <a:chExt cx="318900" cy="1190873"/>
            </a:xfrm>
          </p:grpSpPr>
          <p:sp>
            <p:nvSpPr>
              <p:cNvPr id="72" name="Google Shape;72;p2"/>
              <p:cNvSpPr/>
              <p:nvPr/>
            </p:nvSpPr>
            <p:spPr>
              <a:xfrm>
                <a:off x="-175" y="1987280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-175" y="2255817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-175" y="2524353"/>
                <a:ext cx="318794" cy="116648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77" name="Google Shape;77;p2"/>
            <p:cNvGrpSpPr/>
            <p:nvPr/>
          </p:nvGrpSpPr>
          <p:grpSpPr>
            <a:xfrm>
              <a:off x="8842175" y="668859"/>
              <a:ext cx="301822" cy="872807"/>
              <a:chOff x="-225" y="2255817"/>
              <a:chExt cx="318950" cy="922336"/>
            </a:xfrm>
          </p:grpSpPr>
          <p:sp>
            <p:nvSpPr>
              <p:cNvPr id="78" name="Google Shape;78;p2"/>
              <p:cNvSpPr/>
              <p:nvPr/>
            </p:nvSpPr>
            <p:spPr>
              <a:xfrm>
                <a:off x="-175" y="2255817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2"/>
              <p:cNvSpPr/>
              <p:nvPr/>
            </p:nvSpPr>
            <p:spPr>
              <a:xfrm>
                <a:off x="-175" y="25243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2"/>
              <p:cNvSpPr/>
              <p:nvPr/>
            </p:nvSpPr>
            <p:spPr>
              <a:xfrm>
                <a:off x="-225" y="2792878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1" name="Google Shape;81;p2"/>
              <p:cNvSpPr/>
              <p:nvPr/>
            </p:nvSpPr>
            <p:spPr>
              <a:xfrm>
                <a:off x="-225" y="3061453"/>
                <a:ext cx="318900" cy="116700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2" name="Google Shape;82;p2"/>
            <p:cNvGrpSpPr/>
            <p:nvPr/>
          </p:nvGrpSpPr>
          <p:grpSpPr>
            <a:xfrm>
              <a:off x="5798375" y="4270684"/>
              <a:ext cx="301822" cy="872807"/>
              <a:chOff x="1611209" y="2255817"/>
              <a:chExt cx="318950" cy="922336"/>
            </a:xfrm>
          </p:grpSpPr>
          <p:sp>
            <p:nvSpPr>
              <p:cNvPr id="83" name="Google Shape;83;p2"/>
              <p:cNvSpPr/>
              <p:nvPr/>
            </p:nvSpPr>
            <p:spPr>
              <a:xfrm>
                <a:off x="1611259" y="2255817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4" name="Google Shape;84;p2"/>
              <p:cNvSpPr/>
              <p:nvPr/>
            </p:nvSpPr>
            <p:spPr>
              <a:xfrm>
                <a:off x="1611259" y="25243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5" name="Google Shape;85;p2"/>
              <p:cNvSpPr/>
              <p:nvPr/>
            </p:nvSpPr>
            <p:spPr>
              <a:xfrm>
                <a:off x="1611209" y="2792878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>
                <a:off x="1611209" y="3061453"/>
                <a:ext cx="318900" cy="1167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87" name="Google Shape;87;p2"/>
            <p:cNvGrpSpPr/>
            <p:nvPr/>
          </p:nvGrpSpPr>
          <p:grpSpPr>
            <a:xfrm>
              <a:off x="685795" y="0"/>
              <a:ext cx="666403" cy="666424"/>
              <a:chOff x="7996345" y="980275"/>
              <a:chExt cx="666403" cy="666424"/>
            </a:xfrm>
          </p:grpSpPr>
          <p:sp>
            <p:nvSpPr>
              <p:cNvPr id="88" name="Google Shape;88;p2"/>
              <p:cNvSpPr/>
              <p:nvPr/>
            </p:nvSpPr>
            <p:spPr>
              <a:xfrm>
                <a:off x="7996345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9" name="Google Shape;89;p2"/>
              <p:cNvSpPr/>
              <p:nvPr/>
            </p:nvSpPr>
            <p:spPr>
              <a:xfrm>
                <a:off x="8198672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0" name="Google Shape;90;p2"/>
              <p:cNvSpPr/>
              <p:nvPr/>
            </p:nvSpPr>
            <p:spPr>
              <a:xfrm>
                <a:off x="8400998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1" name="Google Shape;91;p2"/>
              <p:cNvSpPr/>
              <p:nvPr/>
            </p:nvSpPr>
            <p:spPr>
              <a:xfrm>
                <a:off x="7996345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2" name="Google Shape;92;p2"/>
              <p:cNvSpPr/>
              <p:nvPr/>
            </p:nvSpPr>
            <p:spPr>
              <a:xfrm>
                <a:off x="8198672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3" name="Google Shape;93;p2"/>
              <p:cNvSpPr/>
              <p:nvPr/>
            </p:nvSpPr>
            <p:spPr>
              <a:xfrm>
                <a:off x="8400998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4" name="Google Shape;94;p2"/>
              <p:cNvSpPr/>
              <p:nvPr/>
            </p:nvSpPr>
            <p:spPr>
              <a:xfrm>
                <a:off x="7996345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2"/>
              <p:cNvSpPr/>
              <p:nvPr/>
            </p:nvSpPr>
            <p:spPr>
              <a:xfrm>
                <a:off x="8198672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8400998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2"/>
              <p:cNvSpPr/>
              <p:nvPr/>
            </p:nvSpPr>
            <p:spPr>
              <a:xfrm>
                <a:off x="7996345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2"/>
              <p:cNvSpPr/>
              <p:nvPr/>
            </p:nvSpPr>
            <p:spPr>
              <a:xfrm>
                <a:off x="8198672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8400998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2"/>
              <p:cNvSpPr/>
              <p:nvPr/>
            </p:nvSpPr>
            <p:spPr>
              <a:xfrm>
                <a:off x="8603324" y="980275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8603324" y="1182617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8603324" y="1384958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8603349" y="1587299"/>
                <a:ext cx="59400" cy="59400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04" name="Google Shape;104;p2"/>
          <p:cNvSpPr txBox="1">
            <a:spLocks noGrp="1"/>
          </p:cNvSpPr>
          <p:nvPr>
            <p:ph type="ctrTitle"/>
          </p:nvPr>
        </p:nvSpPr>
        <p:spPr>
          <a:xfrm>
            <a:off x="685800" y="1541675"/>
            <a:ext cx="5740200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"/>
          <p:cNvSpPr/>
          <p:nvPr/>
        </p:nvSpPr>
        <p:spPr>
          <a:xfrm>
            <a:off x="6100358" y="13"/>
            <a:ext cx="3050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3"/>
          <p:cNvSpPr/>
          <p:nvPr/>
        </p:nvSpPr>
        <p:spPr>
          <a:xfrm>
            <a:off x="-175" y="1541675"/>
            <a:ext cx="6870000" cy="2060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8" name="Google Shape;108;p3"/>
          <p:cNvGrpSpPr/>
          <p:nvPr/>
        </p:nvGrpSpPr>
        <p:grpSpPr>
          <a:xfrm>
            <a:off x="8477595" y="4477088"/>
            <a:ext cx="666403" cy="666424"/>
            <a:chOff x="7996345" y="980275"/>
            <a:chExt cx="666403" cy="666424"/>
          </a:xfrm>
        </p:grpSpPr>
        <p:sp>
          <p:nvSpPr>
            <p:cNvPr id="109" name="Google Shape;109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3"/>
          <p:cNvGrpSpPr/>
          <p:nvPr/>
        </p:nvGrpSpPr>
        <p:grpSpPr>
          <a:xfrm>
            <a:off x="7042555" y="1541664"/>
            <a:ext cx="508369" cy="2060087"/>
            <a:chOff x="7022220" y="1541675"/>
            <a:chExt cx="464052" cy="1880499"/>
          </a:xfrm>
        </p:grpSpPr>
        <p:sp>
          <p:nvSpPr>
            <p:cNvPr id="126" name="Google Shape;126;p3"/>
            <p:cNvSpPr/>
            <p:nvPr/>
          </p:nvSpPr>
          <p:spPr>
            <a:xfrm>
              <a:off x="7022220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7224547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7426873" y="1541675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022220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224547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3"/>
            <p:cNvSpPr/>
            <p:nvPr/>
          </p:nvSpPr>
          <p:spPr>
            <a:xfrm>
              <a:off x="7426873" y="1744017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7022220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33;p3"/>
            <p:cNvSpPr/>
            <p:nvPr/>
          </p:nvSpPr>
          <p:spPr>
            <a:xfrm>
              <a:off x="7224547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426873" y="1946358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022220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7224547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7426873" y="2148699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7022220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224547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426873" y="2351050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022220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224547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426873" y="2553392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022220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224547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426873" y="27557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022220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7224547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7426873" y="29580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7022220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7224547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7426873" y="3160433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022220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54;p3"/>
            <p:cNvSpPr/>
            <p:nvPr/>
          </p:nvSpPr>
          <p:spPr>
            <a:xfrm>
              <a:off x="7224547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7426873" y="3362774"/>
              <a:ext cx="59400" cy="59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-225" y="2135380"/>
            <a:ext cx="301822" cy="872770"/>
            <a:chOff x="-225" y="1987280"/>
            <a:chExt cx="318950" cy="922298"/>
          </a:xfrm>
        </p:grpSpPr>
        <p:sp>
          <p:nvSpPr>
            <p:cNvPr id="157" name="Google Shape;157;p3"/>
            <p:cNvSpPr/>
            <p:nvPr/>
          </p:nvSpPr>
          <p:spPr>
            <a:xfrm>
              <a:off x="-175" y="1987280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1" name="Google Shape;161;p3"/>
          <p:cNvGrpSpPr/>
          <p:nvPr/>
        </p:nvGrpSpPr>
        <p:grpSpPr>
          <a:xfrm>
            <a:off x="8842175" y="668859"/>
            <a:ext cx="301822" cy="872807"/>
            <a:chOff x="-225" y="2255817"/>
            <a:chExt cx="318950" cy="922336"/>
          </a:xfrm>
        </p:grpSpPr>
        <p:sp>
          <p:nvSpPr>
            <p:cNvPr id="162" name="Google Shape;162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66" name="Google Shape;166;p3"/>
          <p:cNvGrpSpPr/>
          <p:nvPr/>
        </p:nvGrpSpPr>
        <p:grpSpPr>
          <a:xfrm>
            <a:off x="6100350" y="4270684"/>
            <a:ext cx="301822" cy="872807"/>
            <a:chOff x="-225" y="2255817"/>
            <a:chExt cx="318950" cy="922336"/>
          </a:xfrm>
        </p:grpSpPr>
        <p:sp>
          <p:nvSpPr>
            <p:cNvPr id="167" name="Google Shape;167;p3"/>
            <p:cNvSpPr/>
            <p:nvPr/>
          </p:nvSpPr>
          <p:spPr>
            <a:xfrm>
              <a:off x="-175" y="2255817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-175" y="25243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-225" y="2792878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-225" y="3061453"/>
              <a:ext cx="318900" cy="11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1" name="Google Shape;171;p3"/>
          <p:cNvGrpSpPr/>
          <p:nvPr/>
        </p:nvGrpSpPr>
        <p:grpSpPr>
          <a:xfrm>
            <a:off x="685795" y="0"/>
            <a:ext cx="666403" cy="666424"/>
            <a:chOff x="7996345" y="980275"/>
            <a:chExt cx="666403" cy="666424"/>
          </a:xfrm>
        </p:grpSpPr>
        <p:sp>
          <p:nvSpPr>
            <p:cNvPr id="172" name="Google Shape;172;p3"/>
            <p:cNvSpPr/>
            <p:nvPr/>
          </p:nvSpPr>
          <p:spPr>
            <a:xfrm>
              <a:off x="7996345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8198672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8400998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996345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8198672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8400998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996345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8198672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8400998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996345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198672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400998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603324" y="980275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603324" y="1182617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603324" y="1384958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8603349" y="1587299"/>
              <a:ext cx="59400" cy="594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88" name="Google Shape;188;p3"/>
          <p:cNvSpPr txBox="1">
            <a:spLocks noGrp="1"/>
          </p:cNvSpPr>
          <p:nvPr>
            <p:ph type="ctrTitle"/>
          </p:nvPr>
        </p:nvSpPr>
        <p:spPr>
          <a:xfrm>
            <a:off x="603425" y="1794125"/>
            <a:ext cx="5497200" cy="8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9" name="Google Shape;189;p3"/>
          <p:cNvSpPr txBox="1">
            <a:spLocks noGrp="1"/>
          </p:cNvSpPr>
          <p:nvPr>
            <p:ph type="subTitle" idx="1"/>
          </p:nvPr>
        </p:nvSpPr>
        <p:spPr>
          <a:xfrm>
            <a:off x="603425" y="2604674"/>
            <a:ext cx="54972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"/>
          <p:cNvSpPr/>
          <p:nvPr/>
        </p:nvSpPr>
        <p:spPr>
          <a:xfrm>
            <a:off x="8504250" y="4489800"/>
            <a:ext cx="6537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7"/>
          <p:cNvSpPr/>
          <p:nvPr/>
        </p:nvSpPr>
        <p:spPr>
          <a:xfrm>
            <a:off x="0" y="0"/>
            <a:ext cx="6537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7"/>
          <p:cNvSpPr/>
          <p:nvPr/>
        </p:nvSpPr>
        <p:spPr>
          <a:xfrm>
            <a:off x="322375" y="664300"/>
            <a:ext cx="81819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" name="Google Shape;326;p7"/>
          <p:cNvGrpSpPr/>
          <p:nvPr/>
        </p:nvGrpSpPr>
        <p:grpSpPr>
          <a:xfrm>
            <a:off x="-207" y="664293"/>
            <a:ext cx="155867" cy="653721"/>
            <a:chOff x="5385375" y="498300"/>
            <a:chExt cx="802200" cy="556500"/>
          </a:xfrm>
        </p:grpSpPr>
        <p:sp>
          <p:nvSpPr>
            <p:cNvPr id="327" name="Google Shape;327;p7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" name="Google Shape;331;p7"/>
          <p:cNvSpPr/>
          <p:nvPr/>
        </p:nvSpPr>
        <p:spPr>
          <a:xfrm>
            <a:off x="198400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7"/>
          <p:cNvSpPr/>
          <p:nvPr/>
        </p:nvSpPr>
        <p:spPr>
          <a:xfrm>
            <a:off x="361981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7"/>
          <p:cNvSpPr/>
          <p:nvPr/>
        </p:nvSpPr>
        <p:spPr>
          <a:xfrm>
            <a:off x="510064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7"/>
          <p:cNvSpPr/>
          <p:nvPr/>
        </p:nvSpPr>
        <p:spPr>
          <a:xfrm>
            <a:off x="198400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7"/>
          <p:cNvSpPr/>
          <p:nvPr/>
        </p:nvSpPr>
        <p:spPr>
          <a:xfrm>
            <a:off x="361981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7"/>
          <p:cNvSpPr/>
          <p:nvPr/>
        </p:nvSpPr>
        <p:spPr>
          <a:xfrm>
            <a:off x="510064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7"/>
          <p:cNvSpPr/>
          <p:nvPr/>
        </p:nvSpPr>
        <p:spPr>
          <a:xfrm>
            <a:off x="198400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7"/>
          <p:cNvSpPr/>
          <p:nvPr/>
        </p:nvSpPr>
        <p:spPr>
          <a:xfrm>
            <a:off x="361981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7"/>
          <p:cNvSpPr/>
          <p:nvPr/>
        </p:nvSpPr>
        <p:spPr>
          <a:xfrm>
            <a:off x="510064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7"/>
          <p:cNvSpPr/>
          <p:nvPr/>
        </p:nvSpPr>
        <p:spPr>
          <a:xfrm>
            <a:off x="198400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7"/>
          <p:cNvSpPr/>
          <p:nvPr/>
        </p:nvSpPr>
        <p:spPr>
          <a:xfrm>
            <a:off x="361981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7"/>
          <p:cNvSpPr/>
          <p:nvPr/>
        </p:nvSpPr>
        <p:spPr>
          <a:xfrm>
            <a:off x="510064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7"/>
          <p:cNvSpPr/>
          <p:nvPr/>
        </p:nvSpPr>
        <p:spPr>
          <a:xfrm>
            <a:off x="658147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7"/>
          <p:cNvSpPr/>
          <p:nvPr/>
        </p:nvSpPr>
        <p:spPr>
          <a:xfrm>
            <a:off x="658147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7"/>
          <p:cNvSpPr/>
          <p:nvPr/>
        </p:nvSpPr>
        <p:spPr>
          <a:xfrm>
            <a:off x="658147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7"/>
          <p:cNvSpPr/>
          <p:nvPr/>
        </p:nvSpPr>
        <p:spPr>
          <a:xfrm>
            <a:off x="658172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" name="Google Shape;347;p7"/>
          <p:cNvGrpSpPr/>
          <p:nvPr/>
        </p:nvGrpSpPr>
        <p:grpSpPr>
          <a:xfrm>
            <a:off x="8832384" y="670955"/>
            <a:ext cx="311815" cy="653721"/>
            <a:chOff x="5385375" y="498300"/>
            <a:chExt cx="802200" cy="556500"/>
          </a:xfrm>
        </p:grpSpPr>
        <p:sp>
          <p:nvSpPr>
            <p:cNvPr id="348" name="Google Shape;348;p7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" name="Google Shape;351;p7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"/>
          <p:cNvSpPr txBox="1">
            <a:spLocks noGrp="1"/>
          </p:cNvSpPr>
          <p:nvPr>
            <p:ph type="body" idx="1"/>
          </p:nvPr>
        </p:nvSpPr>
        <p:spPr>
          <a:xfrm>
            <a:off x="810547" y="1455438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 dirty="0"/>
          </a:p>
        </p:txBody>
      </p:sp>
      <p:sp>
        <p:nvSpPr>
          <p:cNvPr id="353" name="Google Shape;353;p7"/>
          <p:cNvSpPr txBox="1">
            <a:spLocks noGrp="1"/>
          </p:cNvSpPr>
          <p:nvPr>
            <p:ph type="body" idx="2"/>
          </p:nvPr>
        </p:nvSpPr>
        <p:spPr>
          <a:xfrm>
            <a:off x="4694785" y="1455438"/>
            <a:ext cx="3447300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/>
          </a:p>
        </p:txBody>
      </p:sp>
      <p:sp>
        <p:nvSpPr>
          <p:cNvPr id="354" name="Google Shape;354;p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43;p7">
            <a:extLst>
              <a:ext uri="{FF2B5EF4-FFF2-40B4-BE49-F238E27FC236}">
                <a16:creationId xmlns:a16="http://schemas.microsoft.com/office/drawing/2014/main" id="{C01B246A-2024-5D49-AC06-30913089B6B5}"/>
              </a:ext>
            </a:extLst>
          </p:cNvPr>
          <p:cNvSpPr/>
          <p:nvPr userDrawn="1"/>
        </p:nvSpPr>
        <p:spPr>
          <a:xfrm>
            <a:off x="810547" y="4488632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44;p7">
            <a:extLst>
              <a:ext uri="{FF2B5EF4-FFF2-40B4-BE49-F238E27FC236}">
                <a16:creationId xmlns:a16="http://schemas.microsoft.com/office/drawing/2014/main" id="{608ED338-511C-0F4B-874E-FB388EC87FC0}"/>
              </a:ext>
            </a:extLst>
          </p:cNvPr>
          <p:cNvSpPr/>
          <p:nvPr userDrawn="1"/>
        </p:nvSpPr>
        <p:spPr>
          <a:xfrm>
            <a:off x="810547" y="4690974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45;p7">
            <a:extLst>
              <a:ext uri="{FF2B5EF4-FFF2-40B4-BE49-F238E27FC236}">
                <a16:creationId xmlns:a16="http://schemas.microsoft.com/office/drawing/2014/main" id="{782043DC-AE87-814E-9844-E0F017B28471}"/>
              </a:ext>
            </a:extLst>
          </p:cNvPr>
          <p:cNvSpPr/>
          <p:nvPr userDrawn="1"/>
        </p:nvSpPr>
        <p:spPr>
          <a:xfrm>
            <a:off x="810547" y="489331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46;p7">
            <a:extLst>
              <a:ext uri="{FF2B5EF4-FFF2-40B4-BE49-F238E27FC236}">
                <a16:creationId xmlns:a16="http://schemas.microsoft.com/office/drawing/2014/main" id="{E48C8E77-7F02-E442-A353-AD0C7BB7C6C5}"/>
              </a:ext>
            </a:extLst>
          </p:cNvPr>
          <p:cNvSpPr/>
          <p:nvPr userDrawn="1"/>
        </p:nvSpPr>
        <p:spPr>
          <a:xfrm>
            <a:off x="810572" y="5095657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preserve="1" userDrawn="1">
  <p:cSld name="1_Title + 2 columns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7"/>
          <p:cNvSpPr/>
          <p:nvPr/>
        </p:nvSpPr>
        <p:spPr>
          <a:xfrm>
            <a:off x="8504250" y="4489800"/>
            <a:ext cx="6537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4" name="Google Shape;324;p7"/>
          <p:cNvSpPr/>
          <p:nvPr/>
        </p:nvSpPr>
        <p:spPr>
          <a:xfrm>
            <a:off x="0" y="0"/>
            <a:ext cx="653700" cy="5143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7"/>
          <p:cNvSpPr/>
          <p:nvPr/>
        </p:nvSpPr>
        <p:spPr>
          <a:xfrm>
            <a:off x="322375" y="664300"/>
            <a:ext cx="8181900" cy="653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26" name="Google Shape;326;p7"/>
          <p:cNvGrpSpPr/>
          <p:nvPr/>
        </p:nvGrpSpPr>
        <p:grpSpPr>
          <a:xfrm>
            <a:off x="-207" y="664293"/>
            <a:ext cx="155867" cy="653721"/>
            <a:chOff x="5385375" y="498300"/>
            <a:chExt cx="802200" cy="556500"/>
          </a:xfrm>
        </p:grpSpPr>
        <p:sp>
          <p:nvSpPr>
            <p:cNvPr id="327" name="Google Shape;327;p7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8" name="Google Shape;328;p7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7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31" name="Google Shape;331;p7"/>
          <p:cNvSpPr/>
          <p:nvPr/>
        </p:nvSpPr>
        <p:spPr>
          <a:xfrm>
            <a:off x="198400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7"/>
          <p:cNvSpPr/>
          <p:nvPr/>
        </p:nvSpPr>
        <p:spPr>
          <a:xfrm>
            <a:off x="361981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3" name="Google Shape;333;p7"/>
          <p:cNvSpPr/>
          <p:nvPr/>
        </p:nvSpPr>
        <p:spPr>
          <a:xfrm>
            <a:off x="510064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p7"/>
          <p:cNvSpPr/>
          <p:nvPr/>
        </p:nvSpPr>
        <p:spPr>
          <a:xfrm>
            <a:off x="198400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7"/>
          <p:cNvSpPr/>
          <p:nvPr/>
        </p:nvSpPr>
        <p:spPr>
          <a:xfrm>
            <a:off x="361981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6" name="Google Shape;336;p7"/>
          <p:cNvSpPr/>
          <p:nvPr/>
        </p:nvSpPr>
        <p:spPr>
          <a:xfrm>
            <a:off x="510064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7"/>
          <p:cNvSpPr/>
          <p:nvPr/>
        </p:nvSpPr>
        <p:spPr>
          <a:xfrm>
            <a:off x="198400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7"/>
          <p:cNvSpPr/>
          <p:nvPr/>
        </p:nvSpPr>
        <p:spPr>
          <a:xfrm>
            <a:off x="361981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7"/>
          <p:cNvSpPr/>
          <p:nvPr/>
        </p:nvSpPr>
        <p:spPr>
          <a:xfrm>
            <a:off x="510064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0" name="Google Shape;340;p7"/>
          <p:cNvSpPr/>
          <p:nvPr/>
        </p:nvSpPr>
        <p:spPr>
          <a:xfrm>
            <a:off x="198400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7"/>
          <p:cNvSpPr/>
          <p:nvPr/>
        </p:nvSpPr>
        <p:spPr>
          <a:xfrm>
            <a:off x="361981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7"/>
          <p:cNvSpPr/>
          <p:nvPr/>
        </p:nvSpPr>
        <p:spPr>
          <a:xfrm>
            <a:off x="510064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3" name="Google Shape;343;p7"/>
          <p:cNvSpPr/>
          <p:nvPr/>
        </p:nvSpPr>
        <p:spPr>
          <a:xfrm>
            <a:off x="658147" y="4483463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7"/>
          <p:cNvSpPr/>
          <p:nvPr/>
        </p:nvSpPr>
        <p:spPr>
          <a:xfrm>
            <a:off x="658147" y="468580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7"/>
          <p:cNvSpPr/>
          <p:nvPr/>
        </p:nvSpPr>
        <p:spPr>
          <a:xfrm>
            <a:off x="658147" y="4888146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7"/>
          <p:cNvSpPr/>
          <p:nvPr/>
        </p:nvSpPr>
        <p:spPr>
          <a:xfrm>
            <a:off x="658172" y="5090488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47" name="Google Shape;347;p7"/>
          <p:cNvGrpSpPr/>
          <p:nvPr/>
        </p:nvGrpSpPr>
        <p:grpSpPr>
          <a:xfrm>
            <a:off x="8832384" y="670955"/>
            <a:ext cx="311815" cy="653721"/>
            <a:chOff x="5385375" y="498300"/>
            <a:chExt cx="802200" cy="556500"/>
          </a:xfrm>
        </p:grpSpPr>
        <p:sp>
          <p:nvSpPr>
            <p:cNvPr id="348" name="Google Shape;348;p7"/>
            <p:cNvSpPr/>
            <p:nvPr/>
          </p:nvSpPr>
          <p:spPr>
            <a:xfrm>
              <a:off x="5385375" y="4983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9" name="Google Shape;349;p7"/>
            <p:cNvSpPr/>
            <p:nvPr/>
          </p:nvSpPr>
          <p:spPr>
            <a:xfrm>
              <a:off x="5385375" y="7269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0" name="Google Shape;350;p7"/>
            <p:cNvSpPr/>
            <p:nvPr/>
          </p:nvSpPr>
          <p:spPr>
            <a:xfrm>
              <a:off x="5385375" y="955500"/>
              <a:ext cx="802200" cy="993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51" name="Google Shape;351;p7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/>
            </a:lvl9pPr>
          </a:lstStyle>
          <a:p>
            <a:endParaRPr/>
          </a:p>
        </p:txBody>
      </p:sp>
      <p:sp>
        <p:nvSpPr>
          <p:cNvPr id="352" name="Google Shape;352;p7"/>
          <p:cNvSpPr txBox="1">
            <a:spLocks noGrp="1"/>
          </p:cNvSpPr>
          <p:nvPr>
            <p:ph type="body" idx="1"/>
          </p:nvPr>
        </p:nvSpPr>
        <p:spPr>
          <a:xfrm>
            <a:off x="639812" y="1599700"/>
            <a:ext cx="7864434" cy="2890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55600" rtl="0">
              <a:spcBef>
                <a:spcPts val="600"/>
              </a:spcBef>
              <a:spcAft>
                <a:spcPts val="0"/>
              </a:spcAft>
              <a:buSzPts val="2000"/>
              <a:buChar char="▪"/>
              <a:defRPr sz="2000"/>
            </a:lvl1pPr>
            <a:lvl2pPr marL="914400" lvl="1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2pPr>
            <a:lvl3pPr marL="1371600" lvl="2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3pPr>
            <a:lvl4pPr marL="1828800" lvl="3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4pPr>
            <a:lvl5pPr marL="2286000" lvl="4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5pPr>
            <a:lvl6pPr marL="2743200" lvl="5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6pPr>
            <a:lvl7pPr marL="3200400" lvl="6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7pPr>
            <a:lvl8pPr marL="3657600" lvl="7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8pPr>
            <a:lvl9pPr marL="4114800" lvl="8" indent="-355600" rtl="0">
              <a:spcBef>
                <a:spcPts val="0"/>
              </a:spcBef>
              <a:spcAft>
                <a:spcPts val="0"/>
              </a:spcAft>
              <a:buSzPts val="2000"/>
              <a:buChar char="▫"/>
              <a:defRPr sz="2000"/>
            </a:lvl9pPr>
          </a:lstStyle>
          <a:p>
            <a:endParaRPr dirty="0"/>
          </a:p>
        </p:txBody>
      </p:sp>
      <p:sp>
        <p:nvSpPr>
          <p:cNvPr id="354" name="Google Shape;354;p7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" name="Google Shape;343;p7">
            <a:extLst>
              <a:ext uri="{FF2B5EF4-FFF2-40B4-BE49-F238E27FC236}">
                <a16:creationId xmlns:a16="http://schemas.microsoft.com/office/drawing/2014/main" id="{C01B246A-2024-5D49-AC06-30913089B6B5}"/>
              </a:ext>
            </a:extLst>
          </p:cNvPr>
          <p:cNvSpPr/>
          <p:nvPr userDrawn="1"/>
        </p:nvSpPr>
        <p:spPr>
          <a:xfrm>
            <a:off x="810547" y="4488632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44;p7">
            <a:extLst>
              <a:ext uri="{FF2B5EF4-FFF2-40B4-BE49-F238E27FC236}">
                <a16:creationId xmlns:a16="http://schemas.microsoft.com/office/drawing/2014/main" id="{608ED338-511C-0F4B-874E-FB388EC87FC0}"/>
              </a:ext>
            </a:extLst>
          </p:cNvPr>
          <p:cNvSpPr/>
          <p:nvPr userDrawn="1"/>
        </p:nvSpPr>
        <p:spPr>
          <a:xfrm>
            <a:off x="810547" y="4690974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45;p7">
            <a:extLst>
              <a:ext uri="{FF2B5EF4-FFF2-40B4-BE49-F238E27FC236}">
                <a16:creationId xmlns:a16="http://schemas.microsoft.com/office/drawing/2014/main" id="{782043DC-AE87-814E-9844-E0F017B28471}"/>
              </a:ext>
            </a:extLst>
          </p:cNvPr>
          <p:cNvSpPr/>
          <p:nvPr userDrawn="1"/>
        </p:nvSpPr>
        <p:spPr>
          <a:xfrm>
            <a:off x="810547" y="4893315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46;p7">
            <a:extLst>
              <a:ext uri="{FF2B5EF4-FFF2-40B4-BE49-F238E27FC236}">
                <a16:creationId xmlns:a16="http://schemas.microsoft.com/office/drawing/2014/main" id="{E48C8E77-7F02-E442-A353-AD0C7BB7C6C5}"/>
              </a:ext>
            </a:extLst>
          </p:cNvPr>
          <p:cNvSpPr/>
          <p:nvPr userDrawn="1"/>
        </p:nvSpPr>
        <p:spPr>
          <a:xfrm>
            <a:off x="810572" y="5095657"/>
            <a:ext cx="59344" cy="593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32167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CB3A8-0F14-8946-B311-E7030D37D4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885CBB-604B-6447-8EAD-F07D6B0CE6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AF6F5E-BFA0-884A-B382-87036235AB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54C04-95C3-064D-8659-50AB635D1EC9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40D559-3D90-BA40-AC63-4F68C0D8F2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778B85-2B77-594F-BD77-3F0FCFE3F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45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6BED6-F22A-B24F-8004-CA198CD7D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76B2F8-70DC-B54E-BCB3-0DE0E19026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0239AD-65FF-2A4A-9976-7FECE5ADF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14A115-45F6-2446-9924-5D1DACBB9F69}" type="datetime1">
              <a:rPr lang="en-US" smtClean="0"/>
              <a:t>10/20/26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CB0804-3D14-B845-9F9A-5C7E51A85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3DEA52-A8F6-8D48-8485-DEE33A03C2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976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E6CA2F-14E0-794D-BCC4-5ECC3B716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1D06AC-06DE-FD49-9D09-77EA22FF24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C55729-7FAA-724C-B80D-53D497CE3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632F28-5BC3-1E45-BC84-CFBB98A3E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B81F5-3BE8-AA44-86CC-BE2A32C919FD}" type="datetime1">
              <a:rPr lang="en-US" smtClean="0"/>
              <a:t>10/20/26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9BA0FF-AEFB-A746-BD11-3C183CC02A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AB372-F26A-C54C-A83B-8C84A0ED1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11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1pPr>
            <a:lvl2pPr lvl="1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2pPr>
            <a:lvl3pPr lvl="2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3pPr>
            <a:lvl4pPr lvl="3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4pPr>
            <a:lvl5pPr lvl="4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5pPr>
            <a:lvl6pPr lvl="5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6pPr>
            <a:lvl7pPr lvl="6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7pPr>
            <a:lvl8pPr lvl="7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8pPr>
            <a:lvl9pPr lvl="8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600"/>
              <a:buFont typeface="Barlow SemiBold"/>
              <a:buNone/>
              <a:defRPr sz="2600">
                <a:solidFill>
                  <a:schemeClr val="lt1"/>
                </a:solidFill>
                <a:latin typeface="Barlow SemiBold"/>
                <a:ea typeface="Barlow SemiBold"/>
                <a:cs typeface="Barlow SemiBold"/>
                <a:sym typeface="Barlow SemiBold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314800" y="1599700"/>
            <a:ext cx="7189500" cy="28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810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▪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marL="914400" lvl="1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marL="1371600" lvl="2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marL="1828800" lvl="3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Barlow Light"/>
              <a:buChar char="▫"/>
              <a:defRPr sz="24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04254" y="4489800"/>
            <a:ext cx="6537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 rtl="0">
              <a:buNone/>
              <a:defRPr sz="13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3" r:id="rId3"/>
    <p:sldLayoutId id="2147483660" r:id="rId4"/>
    <p:sldLayoutId id="2147483661" r:id="rId5"/>
    <p:sldLayoutId id="2147483662" r:id="rId6"/>
    <p:sldLayoutId id="2147483663" r:id="rId7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PrimeLessons/photos/a.475884480005878/559955338265458/?type=3&amp;eid=ARCbGLeK-4XfPdpYQ0lv96UylA3KoJtfylN9NXTlbwu7AEpIVvqIPeQIG08am71DfKbQf9bQ_Fgp_QUy&amp;__xts__%5B0%5D=68.ARBSXnqLPFj_dw1lly-uMAPxuHWvFoO6sB5d0MS0esHGbuclo-VgAH0TFFv6iFRRLDrnzXuDb9XJ_CS5Fyb2e4FbjLU1N5eNHnha9pmQwN7xfg4StUdwhtAX5f8Sotnss_F8jdSkf8taUP8B5Fxnq6MWWpV7ze46keUGMLkOtEC2WvEd94sjvTobpiwqlbD0TicinUjSJ8IjUsBbgU7E7kjPyqD1vy4N3bmirFzrmTJ40u1wNQBn7d7bvG3WywhdnaEgqrxlHzWoyMTido3o8LAKcLcRTKGFoHHP6_Caou_IDPTpvwF02eFVqs9zB5258hkPctnSDnUCZGnrmYcKAfA&amp;__tn__=EEHH-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jpeg"/><Relationship Id="rId5" Type="http://schemas.openxmlformats.org/officeDocument/2006/relationships/image" Target="../media/image11.tiff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tif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3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23.tiff"/><Relationship Id="rId4" Type="http://schemas.openxmlformats.org/officeDocument/2006/relationships/image" Target="../media/image25.tif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3"/>
          <p:cNvSpPr txBox="1">
            <a:spLocks noGrp="1"/>
          </p:cNvSpPr>
          <p:nvPr>
            <p:ph type="ctrTitle"/>
          </p:nvPr>
        </p:nvSpPr>
        <p:spPr>
          <a:xfrm>
            <a:off x="685800" y="1541675"/>
            <a:ext cx="5740200" cy="20601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SPIKE PRIME </a:t>
            </a:r>
            <a:endParaRPr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DA72996-92F1-A843-A6FF-AF8B0B3C4B9F}"/>
              </a:ext>
            </a:extLst>
          </p:cNvPr>
          <p:cNvSpPr txBox="1"/>
          <p:nvPr/>
        </p:nvSpPr>
        <p:spPr>
          <a:xfrm>
            <a:off x="685800" y="3680848"/>
            <a:ext cx="49672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Sanjay Seshan and Arvind Seshan</a:t>
            </a:r>
          </a:p>
          <a:p>
            <a:r>
              <a:rPr lang="en-US" dirty="0"/>
              <a:t>Primelessons.org, EV3Lessons.com, </a:t>
            </a:r>
            <a:r>
              <a:rPr lang="en-US" dirty="0" err="1"/>
              <a:t>FLLTutorials.com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5"/>
          <p:cNvSpPr txBox="1">
            <a:spLocks noGrp="1"/>
          </p:cNvSpPr>
          <p:nvPr>
            <p:ph type="ctrTitle"/>
          </p:nvPr>
        </p:nvSpPr>
        <p:spPr>
          <a:xfrm>
            <a:off x="603425" y="1794125"/>
            <a:ext cx="5497200" cy="8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Porovnanie</a:t>
            </a:r>
            <a:endParaRPr dirty="0"/>
          </a:p>
        </p:txBody>
      </p:sp>
      <p:sp>
        <p:nvSpPr>
          <p:cNvPr id="531" name="Google Shape;531;p15"/>
          <p:cNvSpPr txBox="1">
            <a:spLocks noGrp="1"/>
          </p:cNvSpPr>
          <p:nvPr>
            <p:ph type="subTitle" idx="1"/>
          </p:nvPr>
        </p:nvSpPr>
        <p:spPr>
          <a:xfrm>
            <a:off x="603425" y="2604674"/>
            <a:ext cx="54972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Prehľad SPIKE Prime a EV3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06226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Hub a porty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72650" y="1539220"/>
            <a:ext cx="3447300" cy="2561173"/>
          </a:xfrm>
          <a:ln>
            <a:solidFill>
              <a:schemeClr val="tx1"/>
            </a:solidFill>
          </a:ln>
        </p:spPr>
        <p:txBody>
          <a:bodyPr wrap="square">
            <a:normAutofit lnSpcReduction="10000"/>
          </a:bodyPr>
          <a:lstStyle/>
          <a:p>
            <a:r>
              <a:rPr lang="en-US" dirty="0">
                <a:solidFill>
                  <a:schemeClr val="bg2"/>
                </a:solidFill>
              </a:rPr>
              <a:t>Spustenie za 5 sekúnd (výhodné, ak sa hub pred jazdou alebo počas nej zasekne)
6 univerzálnych portov (pre senzory aj motory) so vstavaným gyroskopom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68EA0D-2ACE-1B46-96E3-19216C17400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2416" y="1539249"/>
            <a:ext cx="3447300" cy="2561173"/>
          </a:xfrm>
          <a:ln>
            <a:solidFill>
              <a:schemeClr val="tx1"/>
            </a:solidFill>
          </a:ln>
        </p:spPr>
        <p:txBody>
          <a:bodyPr wrap="square"/>
          <a:lstStyle/>
          <a:p>
            <a:r>
              <a:rPr lang="en-US" dirty="0"/>
              <a:t>Spustenie za 30 sekúnd, pri MicroPythone aj dlhšie
4 samostatné porty pre senzory + 4 pre motory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C021345-8F8C-8F48-9775-FA27BADE4E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69" y="3659861"/>
            <a:ext cx="740162" cy="74016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22C581B-A9B3-E145-A92D-35019280CB7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4169" y="3492051"/>
            <a:ext cx="820086" cy="82008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259E8E1-3AA0-4ADD-86AC-301582ADA70F}"/>
              </a:ext>
            </a:extLst>
          </p:cNvPr>
          <p:cNvSpPr txBox="1"/>
          <p:nvPr/>
        </p:nvSpPr>
        <p:spPr>
          <a:xfrm>
            <a:off x="1061331" y="4489800"/>
            <a:ext cx="7255733" cy="307777"/>
          </a:xfrm>
          <a:prstGeom prst="rect">
            <a:avLst/>
          </a:prstGeom>
          <a:solidFill>
            <a:srgbClr val="FFCA0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Barlow Light" panose="020B0604020202020204" charset="0"/>
              </a:rPr>
              <a:t>Záver: Prechodom na SPIKE Prime z hľadiska portov veľa nestratíte.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40A016B-20EC-4528-AE39-45E253305EB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47301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Senzory používané </a:t>
            </a:r>
            <a:r>
              <a:rPr lang="en-US" dirty="0" err="1"/>
              <a:t>vo</a:t>
            </a:r>
            <a:r>
              <a:rPr lang="en-US" dirty="0"/>
              <a:t> FLL a WRO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1325" y="1458517"/>
            <a:ext cx="3447300" cy="3200947"/>
          </a:xfrm>
          <a:ln>
            <a:solidFill>
              <a:schemeClr val="tx1"/>
            </a:solidFill>
          </a:ln>
        </p:spPr>
        <p:txBody>
          <a:bodyPr wrap="square">
            <a:noAutofit/>
          </a:bodyPr>
          <a:lstStyle/>
          <a:p>
            <a:r>
              <a:rPr lang="en-US" sz="1600" dirty="0"/>
              <a:t>Farebný senzor (viac farieb a lepšie rozpoznávanie)
Senzor vzdialenosti (možno ho rozobrať na vlastné konštrukcie – skôr pre nadšencov než FLL)
Senzor sily (meria tlak od 0 do 10 N)
Vstavaný 6-osový gyroskop a akcelerometer (bez driftu a s minimálnym oneskorením)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68EA0D-2ACE-1B46-96E3-19216C17400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770877" y="1458516"/>
            <a:ext cx="3447300" cy="3200947"/>
          </a:xfrm>
          <a:ln>
            <a:solidFill>
              <a:schemeClr val="tx1"/>
            </a:solidFill>
          </a:ln>
        </p:spPr>
        <p:txBody>
          <a:bodyPr wrap="square"/>
          <a:lstStyle/>
          <a:p>
            <a:r>
              <a:rPr lang="en-US" sz="1600" dirty="0"/>
              <a:t>Farebný senzor
Ultrazvukový senzor
Dotykový senzor (dva stavy – stlačený alebo uvoľnený)
Gyroskopický senzor (problémy s driftom a oneskorením)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FD05DDB-F014-4E48-8BE3-F4FFBC248DAC}"/>
              </a:ext>
            </a:extLst>
          </p:cNvPr>
          <p:cNvSpPr txBox="1"/>
          <p:nvPr/>
        </p:nvSpPr>
        <p:spPr>
          <a:xfrm>
            <a:off x="1091129" y="4765489"/>
            <a:ext cx="7194130" cy="307777"/>
          </a:xfrm>
          <a:prstGeom prst="rect">
            <a:avLst/>
          </a:prstGeom>
          <a:solidFill>
            <a:srgbClr val="FFCA0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Barlow Light" panose="020B0604020202020204" charset="0"/>
              </a:rPr>
              <a:t>Záver: SPIKE Prime má porovnateľné senzory, ktoré sú celkovo lepšie než pri EV3.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553B74F-2559-0E4E-A5D8-2B95B66C40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9073" y="4253272"/>
            <a:ext cx="512217" cy="51221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50BE601-F90E-CE4D-943D-1D27A8E65D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85098" y="4253272"/>
            <a:ext cx="512217" cy="51221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22A75F-3A57-4941-81E6-CA0C994898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05623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Dostupné programovacie jazyky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4394" y="1460088"/>
            <a:ext cx="3705550" cy="2889817"/>
          </a:xfrm>
          <a:ln>
            <a:solidFill>
              <a:schemeClr val="tx1"/>
            </a:solidFill>
          </a:ln>
        </p:spPr>
        <p:txBody>
          <a:bodyPr wrap="square"/>
          <a:lstStyle/>
          <a:p>
            <a:r>
              <a:rPr lang="en-US" sz="1400" dirty="0"/>
              <a:t>Hlavný: blokové programovanie založené na Scratchi
Doplnkový: [Micro-]Python 
Možno používať iba Scratch alebo MicroPython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68EA0D-2ACE-1B46-96E3-19216C17400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675704" y="1460088"/>
            <a:ext cx="3705550" cy="2892010"/>
          </a:xfrm>
          <a:ln>
            <a:solidFill>
              <a:schemeClr val="tx1"/>
            </a:solidFill>
          </a:ln>
        </p:spPr>
        <p:txBody>
          <a:bodyPr wrap="square">
            <a:normAutofit/>
          </a:bodyPr>
          <a:lstStyle/>
          <a:p>
            <a:r>
              <a:rPr lang="en-US" sz="1400" dirty="0"/>
              <a:t>Blokové: EV3-G/EV3 Lab (podobné LabVIEW) alebo EV3 Classroom založené na Scratchi (zatiaľ iba Mac)
Textové (oficiálne): MicroPython. Vyžaduje kartu microSD a Visual Studio Code (dodatočné nastavenie)
Možno použiť aj jazyky bez podpory LEGO (napr. Java, C++), zvyčajne s kartou SD
Textové jazyky spravidla ponúkajú viac funkcií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E22C74-91D1-4DF1-9EC7-449F72D2D784}"/>
              </a:ext>
            </a:extLst>
          </p:cNvPr>
          <p:cNvSpPr txBox="1"/>
          <p:nvPr/>
        </p:nvSpPr>
        <p:spPr>
          <a:xfrm>
            <a:off x="1001864" y="4433399"/>
            <a:ext cx="7347681" cy="461665"/>
          </a:xfrm>
          <a:prstGeom prst="rect">
            <a:avLst/>
          </a:prstGeom>
          <a:solidFill>
            <a:srgbClr val="FFCA0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Barlow Light" panose="020B0604020202020204" charset="0"/>
              </a:rPr>
              <a:t>Záver: V SPIKE Prime sa jednoduchšie prepína medzi blokmi a Pythonom, ale podporuje menej jazykov.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02C4F70-028D-014A-8B89-B2354E8BC0B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786" y="3921182"/>
            <a:ext cx="512217" cy="51221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E28D7C0-2EDE-4947-B2E6-A388E62CDB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48191" y="3921181"/>
            <a:ext cx="512217" cy="512217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394E7A-84AC-4B75-82AF-25897B58987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81048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5"/>
          <p:cNvSpPr txBox="1">
            <a:spLocks noGrp="1"/>
          </p:cNvSpPr>
          <p:nvPr>
            <p:ph type="ctrTitle"/>
          </p:nvPr>
        </p:nvSpPr>
        <p:spPr>
          <a:xfrm>
            <a:off x="603425" y="1794125"/>
            <a:ext cx="5497200" cy="872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Funkcie a kompromisy</a:t>
            </a:r>
            <a:endParaRPr dirty="0"/>
          </a:p>
        </p:txBody>
      </p:sp>
      <p:sp>
        <p:nvSpPr>
          <p:cNvPr id="531" name="Google Shape;531;p15"/>
          <p:cNvSpPr txBox="1">
            <a:spLocks noGrp="1"/>
          </p:cNvSpPr>
          <p:nvPr>
            <p:ph type="subTitle" idx="1"/>
          </p:nvPr>
        </p:nvSpPr>
        <p:spPr>
          <a:xfrm>
            <a:off x="603425" y="2604674"/>
            <a:ext cx="5497200" cy="37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Podrobnejší pohľad na SPIKE Prime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77132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400" y="654057"/>
            <a:ext cx="7843200" cy="653700"/>
          </a:xfrm>
        </p:spPr>
        <p:txBody>
          <a:bodyPr wrap="square"/>
          <a:lstStyle/>
          <a:p>
            <a:r>
              <a:rPr lang="en-US" dirty="0"/>
              <a:t>Pokročilé programovanie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50400" y="1386546"/>
            <a:ext cx="3720634" cy="2890200"/>
          </a:xfrm>
        </p:spPr>
        <p:txBody>
          <a:bodyPr wrap="square"/>
          <a:lstStyle/>
          <a:p>
            <a:r>
              <a:rPr lang="en-US" sz="1800" dirty="0"/>
              <a:t>Programovacie techniky z EV3 možno použiť aj v SPIKE Prime
Proporcionálne riadenie, priamu jazdu s gyroskopom, PID sledovanie čiary, zarovnanie podľa čiary a ďalšie možno vytvoriť v Scratchi aj MicroPythone
Videá: https://www.facebook.com/PrimeLessons/
Lekcie: http://www.primelessons.org/</a:t>
            </a:r>
          </a:p>
        </p:txBody>
      </p:sp>
      <p:pic>
        <p:nvPicPr>
          <p:cNvPr id="3" name="Picture 2" descr="A screenshot of a cell phone&#10;&#10;Description automatically generated">
            <a:extLst>
              <a:ext uri="{FF2B5EF4-FFF2-40B4-BE49-F238E27FC236}">
                <a16:creationId xmlns:a16="http://schemas.microsoft.com/office/drawing/2014/main" id="{74FB96E3-0244-0D42-92A5-5A3C1C5755D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0330" y="1414723"/>
            <a:ext cx="1850814" cy="137752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9C8B2BDB-B8DA-8544-8D1D-E014C1626E5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6345" y="2899218"/>
            <a:ext cx="1840531" cy="137752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1" name="Picture 10" descr="A screenshot of a cell phone&#10;&#10;Description automatically generated">
            <a:extLst>
              <a:ext uri="{FF2B5EF4-FFF2-40B4-BE49-F238E27FC236}">
                <a16:creationId xmlns:a16="http://schemas.microsoft.com/office/drawing/2014/main" id="{97D165C8-DF15-1C4F-9853-61D45B356F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360" y="1856029"/>
            <a:ext cx="1896659" cy="14314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 descr="A screenshot of a cell phone&#10;&#10;Description automatically generated">
            <a:extLst>
              <a:ext uri="{FF2B5EF4-FFF2-40B4-BE49-F238E27FC236}">
                <a16:creationId xmlns:a16="http://schemas.microsoft.com/office/drawing/2014/main" id="{35779330-0D0B-9D4A-8017-B76572BBF5A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1377" y="265186"/>
            <a:ext cx="1924627" cy="143144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8D8E797-8F94-684C-9543-8F0C5B3B0F1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1377" y="3455819"/>
            <a:ext cx="1896659" cy="14224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80F1252-CA67-4B77-A70C-F7463CA59C3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74491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Vylepšenia SPIKE Prime (softvér)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100" y="1378641"/>
            <a:ext cx="5956978" cy="3636221"/>
          </a:xfrm>
        </p:spPr>
        <p:txBody>
          <a:bodyPr wrap="square">
            <a:normAutofit lnSpcReduction="10000"/>
          </a:bodyPr>
          <a:lstStyle/>
          <a:p>
            <a:r>
              <a:rPr lang="en-US" sz="1600" b="1" dirty="0"/>
              <a:t>Vyhľadávanie a usporiadanie programov: vstavaná ponuka s pozíciami pre projekty (možno ich zoradiť podľa čísla jazdy, na rozdiel od EV3)
Jednoduché sledovanie premenných: monitor premenných pomáha pri ladení; údaje sa pri pripojení zobrazia na počítači bez potreby LCD displeja
Rôzne platformy – rovnaké bloky: rovnaký softvér na všetkých platformách, čo umožňuje spoluprácu členov tímu
Move_CM: pohybové bloky prijímajú centimetre/palce, okrem stupňov, otáčok a sekúnd; uľahčuje to pohyb po ihrisku
Detekcia zablokovania: vstavané rozpoznanie zastavenia motora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AB97A1-400F-A549-B016-864E801D2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648" y="1469712"/>
            <a:ext cx="1425548" cy="143418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EB875D0-22B2-8441-B861-6321686997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6222" y="3042800"/>
            <a:ext cx="1930400" cy="1308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E4B20FB-AC25-447D-AE52-BBFDB9FD564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55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Vylepšenia SPIKE Prime (hardvér)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101" y="1427802"/>
            <a:ext cx="5832690" cy="2890200"/>
          </a:xfrm>
        </p:spPr>
        <p:txBody>
          <a:bodyPr wrap="square"/>
          <a:lstStyle/>
          <a:p>
            <a:r>
              <a:rPr lang="en-US" sz="1600" b="1" dirty="0"/>
              <a:t>Veľkosť: menšie elektronické komponenty
Tvar: hranatejšie komponenty s viacerými možnosťami pripojenia (jednoduchšie stavanie)
Káble: tenšie káble a úchytky uľahčujú ich usporiadanie
Motory: vstavané absolútne polohovanie
Nabíjanie: batéria sa nabíja cez USB port používaný aj na prenos programov
Farebný senzor: rozpoznáva viac farieb a funguje z väčšej vzdialenosti od podložky</a:t>
            </a:r>
          </a:p>
        </p:txBody>
      </p:sp>
      <p:pic>
        <p:nvPicPr>
          <p:cNvPr id="1026" name="Picture 2" descr="No photo description available.">
            <a:hlinkClick r:id="rId3"/>
            <a:extLst>
              <a:ext uri="{FF2B5EF4-FFF2-40B4-BE49-F238E27FC236}">
                <a16:creationId xmlns:a16="http://schemas.microsoft.com/office/drawing/2014/main" id="{590EC05A-82C4-F346-9746-B61E6AA99F4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7505" b="13469"/>
          <a:stretch/>
        </p:blipFill>
        <p:spPr bwMode="auto">
          <a:xfrm>
            <a:off x="6496644" y="1497966"/>
            <a:ext cx="2399544" cy="165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73C48C6-1A04-8A4D-87D9-872A2FE9B1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12876" y="3224443"/>
            <a:ext cx="943464" cy="1188630"/>
          </a:xfrm>
          <a:prstGeom prst="rect">
            <a:avLst/>
          </a:prstGeom>
        </p:spPr>
      </p:pic>
      <p:pic>
        <p:nvPicPr>
          <p:cNvPr id="1028" name="Picture 4" descr="Spike | H-Didakt">
            <a:extLst>
              <a:ext uri="{FF2B5EF4-FFF2-40B4-BE49-F238E27FC236}">
                <a16:creationId xmlns:a16="http://schemas.microsoft.com/office/drawing/2014/main" id="{35883226-0E3B-FA45-82FB-EBEA7B42818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775977" y="3349925"/>
            <a:ext cx="986484" cy="96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EA232C-B54B-44EA-AB2E-26671145255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0369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Kompromisy: Moje bloky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101" y="1427575"/>
            <a:ext cx="5776544" cy="2890200"/>
          </a:xfrm>
        </p:spPr>
        <p:txBody>
          <a:bodyPr wrap="square"/>
          <a:lstStyle/>
          <a:p>
            <a:r>
              <a:rPr lang="en-US" sz="1500" dirty="0"/>
              <a:t>Moje bloky možno používať iba v projekte, v ktorom boli vytvorené.
Možno ich však kopírovať medzi projektmi.
Moje bloky nemajú výstupné hodnoty.
Dá sa to obísť pomocou premenných.
V MicroPythone možno importovať funkcie, ktoré vracajú hodnoty.
Ide o obmedzenia Scratchu (aj v EV3 Classroom).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C30204F-8D50-DE42-8298-49C5F500E4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9076" y="1571457"/>
            <a:ext cx="2042797" cy="95756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163DE85-9F36-1140-8453-46543A1A0F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48400" y="2921345"/>
            <a:ext cx="2648687" cy="70631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BA234-4946-489A-BD2B-B235E375C9D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26341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Kompromisy: kalibrácia, súbory, káble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100" y="1452468"/>
            <a:ext cx="5336744" cy="3437249"/>
          </a:xfrm>
        </p:spPr>
        <p:txBody>
          <a:bodyPr wrap="square">
            <a:normAutofit fontScale="92500" lnSpcReduction="10000"/>
          </a:bodyPr>
          <a:lstStyle/>
          <a:p>
            <a:r>
              <a:rPr lang="en-US" sz="1400" b="1" dirty="0"/>
              <a:t>Senzor vzdialenosti: pri malej vzdialenosti od povrchu nefunguje pod uhlom
Kalibrácia farebného senzora: nie je dostupná
Dá sa nahradiť vlastným kódom
Senzor však zrejme funguje dobre aj bez kalibrácie
Súbory: nemožno ich čítať ani zapisovať
V MicroPythone to možné je
Batéria: pri nabíjaní musí byť pripojená k hubu; náhradné batérie nemožno nabíjať samostatne bez ďalšieho hubu
Dĺžka káblov: pevne daná
Pre FIRST LEGO League však postačuje
Príliš dlhé káble možno upevniť úchytkami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A7D059-694D-0E4D-9CEB-69CA115BD19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94323" y="2146650"/>
            <a:ext cx="2682977" cy="150114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C35A605-E70E-44FD-94FF-49C8490979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82192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E78126B-3C51-8B46-87EC-AA32416C9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7880" y="1533360"/>
            <a:ext cx="2875280" cy="259494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Kompromisy: gyroskop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61100" y="1452468"/>
            <a:ext cx="5336744" cy="3437249"/>
          </a:xfrm>
        </p:spPr>
        <p:txBody>
          <a:bodyPr wrap="square">
            <a:normAutofit/>
          </a:bodyPr>
          <a:lstStyle/>
          <a:p>
            <a:r>
              <a:rPr lang="en-US" sz="1400" b="1" dirty="0"/>
              <a:t>Gyroskop nemá drift ani oneskorenie, no má iné obmedzenia
Rýchlosť otáčania: v Scratchi nie je dostupná uhlová rýchlosť ani akcelerometer, v MicroPythone áno
Nepresnosti: napríklad pri otočení hubu o 360° gyroskop nemusí ukázať 360°
Chyba závisí od konkrétneho hubu: jeden sa môže pravidelne mýliť o 7°, iný o 4°
Chybu ovplyvňuje aj súbežne bežiaci kód: aktualizácia svetelnej matice môže zvýšiť chybu asi o 25° na jednu otáčku
Riešenie: po odmeraní chyby upraviť mierku údajov gyroskopu; merania vykonávať menej často a obmedziť súbežný kód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CF6C7E1-E1FA-4691-9AF5-75E039C22F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852653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96670C0-F6C0-C04F-B5D3-0CF18BFD0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 lang="en-US" dirty="0"/>
              <a:t>Motory SPIKE Prime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F3B31B-4128-CB49-8530-3F3182366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5307" y="1537426"/>
            <a:ext cx="2938493" cy="977174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/>
          <a:lstStyle/>
          <a:p>
            <a:r>
              <a:rPr lang="en-US" sz="1400" dirty="0">
                <a:solidFill>
                  <a:srgbClr val="FF0000"/>
                </a:solidFill>
              </a:rPr>
              <a:t>Motory SPIKE Prime sú slabšie a menej vhodné pre FIRST LEGO League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068EA0D-2ACE-1B46-96E3-19216C17400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107180" y="1455438"/>
            <a:ext cx="4034905" cy="2890200"/>
          </a:xfrm>
        </p:spPr>
        <p:txBody>
          <a:bodyPr wrap="square"/>
          <a:lstStyle/>
          <a:p>
            <a:r>
              <a:rPr lang="en-US" dirty="0">
                <a:solidFill>
                  <a:srgbClr val="00B050"/>
                </a:solidFill>
              </a:rPr>
              <a:t>Je pravda, že motory sú menej výkonné
V praxi však väčší výkon väčšinou netreba. Ak je potrebný vyšší krútiaci moment, malo by stačiť zmeniť prevodový pomer.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EB0EA6-3370-2544-9562-DA7AFF1E5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3959" y="2870319"/>
            <a:ext cx="2359616" cy="1769712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F1CE53C-16F8-4828-B346-2E58E9B181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17687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14"/>
          <p:cNvSpPr txBox="1">
            <a:spLocks noGrp="1"/>
          </p:cNvSpPr>
          <p:nvPr>
            <p:ph type="title"/>
          </p:nvPr>
        </p:nvSpPr>
        <p:spPr>
          <a:xfrm>
            <a:off x="661100" y="664300"/>
            <a:ext cx="7843200" cy="653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Presnosť a spoľahlivosť</a:t>
            </a:r>
            <a:endParaRPr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DC34D-8EBF-4045-A0A1-9EB07AF8C4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2280" y="1589000"/>
            <a:ext cx="2296680" cy="972050"/>
          </a:xfr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txBody>
          <a:bodyPr wrap="square"/>
          <a:lstStyle/>
          <a:p>
            <a:r>
              <a:rPr lang="en-US" sz="1400" dirty="0">
                <a:solidFill>
                  <a:srgbClr val="FF0000"/>
                </a:solidFill>
              </a:rPr>
              <a:t>SPIKE Prime je menej presný a spoľahlivý než EV3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26CB4-2369-2C42-8269-A1858EB941B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3268980" y="1589000"/>
            <a:ext cx="5355827" cy="2890200"/>
          </a:xfrm>
        </p:spPr>
        <p:txBody>
          <a:bodyPr wrap="square"/>
          <a:lstStyle/>
          <a:p>
            <a:r>
              <a:rPr lang="en-US" sz="1800" dirty="0">
                <a:solidFill>
                  <a:srgbClr val="00B050"/>
                </a:solidFill>
              </a:rPr>
              <a:t>SPIKE Prime má vstavanú detekciu zablokovania a vylepšený farebný senzor
Jeho gyroskop je menej presný, ale nemá drift ani oneskorenie
Presnosť motorov SPIKE Prime je porovnateľná s motormi EV3
Všetky postupy na zvýšenie spoľahlivosti z EV3 možno použiť aj v SPIKE Prime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F8AB9E8-0A2B-454E-ADF1-FFF052A5F0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983" y="2697606"/>
            <a:ext cx="1961273" cy="1961273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607F53-4720-4C15-AB41-A38D84E9C57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90927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>
            <a:extLst>
              <a:ext uri="{FF2B5EF4-FFF2-40B4-BE49-F238E27FC236}">
                <a16:creationId xmlns:a16="http://schemas.microsoft.com/office/drawing/2014/main" id="{8E880A35-99CF-9C4F-9F52-9D667F0BFE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82" r="-2" b="8812"/>
          <a:stretch/>
        </p:blipFill>
        <p:spPr bwMode="auto">
          <a:xfrm>
            <a:off x="3189295" y="1933201"/>
            <a:ext cx="5597129" cy="3210299"/>
          </a:xfrm>
          <a:custGeom>
            <a:avLst/>
            <a:gdLst/>
            <a:ahLst/>
            <a:cxnLst/>
            <a:rect l="l" t="t" r="r" b="b"/>
            <a:pathLst>
              <a:path w="7462838" h="4280399">
                <a:moveTo>
                  <a:pt x="3731419" y="0"/>
                </a:moveTo>
                <a:cubicBezTo>
                  <a:pt x="5792225" y="0"/>
                  <a:pt x="7462838" y="1670613"/>
                  <a:pt x="7462838" y="3731419"/>
                </a:cubicBezTo>
                <a:cubicBezTo>
                  <a:pt x="7462838" y="3828019"/>
                  <a:pt x="7459167" y="3923762"/>
                  <a:pt x="7451957" y="4018516"/>
                </a:cubicBezTo>
                <a:lnTo>
                  <a:pt x="7422046" y="4280399"/>
                </a:lnTo>
                <a:lnTo>
                  <a:pt x="40793" y="4280399"/>
                </a:lnTo>
                <a:lnTo>
                  <a:pt x="10881" y="4018516"/>
                </a:lnTo>
                <a:cubicBezTo>
                  <a:pt x="3671" y="3923762"/>
                  <a:pt x="0" y="3828019"/>
                  <a:pt x="0" y="3731419"/>
                </a:cubicBezTo>
                <a:cubicBezTo>
                  <a:pt x="0" y="1670613"/>
                  <a:pt x="1670614" y="0"/>
                  <a:pt x="3731419" y="0"/>
                </a:cubicBezTo>
                <a:close/>
              </a:path>
            </a:pathLst>
          </a:cu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A53693D-0099-1944-B4F3-750A1E6845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5556" y="566130"/>
            <a:ext cx="3000776" cy="2068311"/>
          </a:xfrm>
        </p:spPr>
        <p:txBody>
          <a:bodyPr>
            <a:normAutofit/>
          </a:bodyPr>
          <a:lstStyle/>
          <a:p>
            <a:pPr algn="l"/>
            <a:br>
              <a:rPr lang="en-US" sz="3525" b="1" dirty="0">
                <a:solidFill>
                  <a:schemeClr val="tx1"/>
                </a:solidFill>
              </a:rPr>
            </a:br>
            <a:r>
              <a:rPr lang="en-US" sz="3525" b="1" dirty="0">
                <a:solidFill>
                  <a:schemeClr val="tx1"/>
                </a:solidFill>
              </a:rPr>
              <a:t>SPIKE PRIME vs. ROBOT </a:t>
            </a:r>
            <a:r>
              <a:rPr lang="en-US" sz="3525" b="1" dirty="0"/>
              <a:t>INVENTOR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4F99D63-9BF2-0E44-BFC3-16742BF95D1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211" r="1370" b="-4"/>
          <a:stretch/>
        </p:blipFill>
        <p:spPr>
          <a:xfrm>
            <a:off x="6457950" y="8"/>
            <a:ext cx="2686050" cy="2826897"/>
          </a:xfrm>
          <a:custGeom>
            <a:avLst/>
            <a:gdLst/>
            <a:ahLst/>
            <a:cxnLst/>
            <a:rect l="l" t="t" r="r" b="b"/>
            <a:pathLst>
              <a:path w="3581400" h="3769206">
                <a:moveTo>
                  <a:pt x="366014" y="0"/>
                </a:moveTo>
                <a:lnTo>
                  <a:pt x="3581400" y="0"/>
                </a:lnTo>
                <a:lnTo>
                  <a:pt x="3581400" y="3507525"/>
                </a:lnTo>
                <a:lnTo>
                  <a:pt x="3442408" y="3574481"/>
                </a:lnTo>
                <a:cubicBezTo>
                  <a:pt x="3145957" y="3699869"/>
                  <a:pt x="2820025" y="3769206"/>
                  <a:pt x="2477898" y="3769206"/>
                </a:cubicBezTo>
                <a:cubicBezTo>
                  <a:pt x="1109392" y="3769206"/>
                  <a:pt x="0" y="2659814"/>
                  <a:pt x="0" y="1291308"/>
                </a:cubicBezTo>
                <a:cubicBezTo>
                  <a:pt x="0" y="863650"/>
                  <a:pt x="108339" y="461296"/>
                  <a:pt x="299069" y="11019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0424985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A091224B-71FB-4A43-BFB9-839906ADD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638638"/>
            <a:ext cx="3848096" cy="1096334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tx1"/>
                </a:solidFill>
              </a:rPr>
              <a:t>PREHĽAD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29A31E3-3EE1-3749-A361-ADBC198C58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52686"/>
            <a:ext cx="3036258" cy="2652177"/>
          </a:xfrm>
        </p:spPr>
        <p:txBody>
          <a:bodyPr>
            <a:normAutofit/>
          </a:bodyPr>
          <a:lstStyle/>
          <a:p>
            <a:r>
              <a:rPr lang="en-US" sz="1800"/>
              <a:t>Päť pripravených modelov s návodmi</a:t>
            </a:r>
          </a:p>
          <a:p>
            <a:r>
              <a:rPr lang="en-US" sz="1800"/>
              <a:t>Vlastné bloky pre tieto modely</a:t>
            </a:r>
          </a:p>
          <a:p>
            <a:r>
              <a:rPr lang="en-US" sz="1800"/>
              <a:t>Voľná programovacia plocha</a:t>
            </a:r>
          </a:p>
        </p:txBody>
      </p:sp>
      <p:pic>
        <p:nvPicPr>
          <p:cNvPr id="6" name="Content Placeholder 7" descr="A picture containing road, person, car, truck&#10;&#10;Description automatically generated">
            <a:extLst>
              <a:ext uri="{FF2B5EF4-FFF2-40B4-BE49-F238E27FC236}">
                <a16:creationId xmlns:a16="http://schemas.microsoft.com/office/drawing/2014/main" id="{C6C0B06E-70B4-FD42-8D2C-1C6F5275C7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3" r="27749"/>
          <a:stretch/>
        </p:blipFill>
        <p:spPr>
          <a:xfrm>
            <a:off x="4132777" y="638638"/>
            <a:ext cx="4638605" cy="3866225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448B102-55D3-AA45-966F-E82C678EB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9902" y="4526280"/>
            <a:ext cx="411480" cy="41148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967A345-3025-034B-8358-627681AE4EC0}" type="slidenum">
              <a:rPr lang="en-US">
                <a:solidFill>
                  <a:schemeClr val="bg1"/>
                </a:solidFill>
              </a:rPr>
              <a:pPr>
                <a:spcAft>
                  <a:spcPts val="450"/>
                </a:spcAft>
              </a:pPr>
              <a:t>16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5329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DADB8-A012-924D-9553-FF3ACB2FE8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" y="638638"/>
            <a:ext cx="3848096" cy="1096334"/>
          </a:xfrm>
        </p:spPr>
        <p:txBody>
          <a:bodyPr>
            <a:normAutofit/>
          </a:bodyPr>
          <a:lstStyle/>
          <a:p>
            <a:r>
              <a:rPr lang="en-US" sz="3000" b="1" dirty="0">
                <a:solidFill>
                  <a:schemeClr val="tx1"/>
                </a:solidFill>
              </a:rPr>
              <a:t>SPIKE Prime: </a:t>
            </a:r>
            <a:r>
              <a:rPr lang="en-US" sz="3000" b="1" dirty="0" err="1">
                <a:solidFill>
                  <a:schemeClr val="tx1"/>
                </a:solidFill>
              </a:rPr>
              <a:t>aktivity</a:t>
            </a:r>
            <a:r>
              <a:rPr lang="en-US" sz="3000" b="1" dirty="0">
                <a:solidFill>
                  <a:schemeClr val="tx1"/>
                </a:solidFill>
              </a:rPr>
              <a:t> </a:t>
            </a:r>
            <a:r>
              <a:rPr lang="en-US" sz="3000" b="1" dirty="0" err="1">
                <a:solidFill>
                  <a:schemeClr val="tx1"/>
                </a:solidFill>
              </a:rPr>
              <a:t>určené</a:t>
            </a:r>
            <a:r>
              <a:rPr lang="en-US" sz="3000" b="1" dirty="0">
                <a:solidFill>
                  <a:schemeClr val="tx1"/>
                </a:solidFill>
              </a:rPr>
              <a:t> do </a:t>
            </a:r>
            <a:r>
              <a:rPr lang="en-US" sz="3000" b="1" dirty="0" err="1">
                <a:solidFill>
                  <a:schemeClr val="tx1"/>
                </a:solidFill>
              </a:rPr>
              <a:t>triedy</a:t>
            </a:r>
            <a:endParaRPr lang="en-US" sz="3000" b="1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D54C219-B721-AA4A-A155-448B9EC184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3900" y="1852686"/>
            <a:ext cx="3036258" cy="2652177"/>
          </a:xfrm>
        </p:spPr>
        <p:txBody>
          <a:bodyPr>
            <a:normAutofit fontScale="92500" lnSpcReduction="20000"/>
          </a:bodyPr>
          <a:lstStyle/>
          <a:p>
            <a:r>
              <a:rPr lang="en-US" sz="1800" dirty="0"/>
              <a:t>Softvér obsahuje 5 tematických celkov s menšími modelmi a vedenými lekciami, ktoré možno zvládnuť počas kratších vyučovacích hodín</a:t>
            </a:r>
          </a:p>
          <a:p>
            <a:r>
              <a:rPr lang="en-US" sz="1800" dirty="0"/>
              <a:t>Obsahuje celok „Pripravení na súťaž“ pre tímy FIRST LEGO League (vyžaduje rozširujúcu súpravu)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9ABAE49-55A1-0B4D-A414-C97E969045B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017" b="1"/>
          <a:stretch/>
        </p:blipFill>
        <p:spPr>
          <a:xfrm>
            <a:off x="4132777" y="638638"/>
            <a:ext cx="4638605" cy="3866225"/>
          </a:xfrm>
          <a:custGeom>
            <a:avLst/>
            <a:gdLst/>
            <a:ahLst/>
            <a:cxnLst/>
            <a:rect l="l" t="t" r="r" b="b"/>
            <a:pathLst>
              <a:path w="5846002" h="4872577">
                <a:moveTo>
                  <a:pt x="343285" y="2953992"/>
                </a:moveTo>
                <a:cubicBezTo>
                  <a:pt x="343285" y="2953992"/>
                  <a:pt x="343285" y="2953992"/>
                  <a:pt x="849063" y="2953992"/>
                </a:cubicBezTo>
                <a:cubicBezTo>
                  <a:pt x="880743" y="2953992"/>
                  <a:pt x="911330" y="2971406"/>
                  <a:pt x="926624" y="2999703"/>
                </a:cubicBezTo>
                <a:cubicBezTo>
                  <a:pt x="926624" y="2999703"/>
                  <a:pt x="926624" y="2999703"/>
                  <a:pt x="1180059" y="3436136"/>
                </a:cubicBezTo>
                <a:cubicBezTo>
                  <a:pt x="1196445" y="3463345"/>
                  <a:pt x="1196445" y="3498172"/>
                  <a:pt x="1180059" y="3525382"/>
                </a:cubicBezTo>
                <a:cubicBezTo>
                  <a:pt x="1180059" y="3525382"/>
                  <a:pt x="1180059" y="3525382"/>
                  <a:pt x="926624" y="3961814"/>
                </a:cubicBezTo>
                <a:cubicBezTo>
                  <a:pt x="911330" y="3990111"/>
                  <a:pt x="880743" y="4007525"/>
                  <a:pt x="849063" y="4007525"/>
                </a:cubicBezTo>
                <a:cubicBezTo>
                  <a:pt x="849063" y="4007525"/>
                  <a:pt x="849063" y="4007525"/>
                  <a:pt x="343285" y="4007525"/>
                </a:cubicBezTo>
                <a:cubicBezTo>
                  <a:pt x="310513" y="4007525"/>
                  <a:pt x="281019" y="3990111"/>
                  <a:pt x="264633" y="3961814"/>
                </a:cubicBezTo>
                <a:cubicBezTo>
                  <a:pt x="264633" y="3961814"/>
                  <a:pt x="264633" y="3961814"/>
                  <a:pt x="12290" y="3525382"/>
                </a:cubicBezTo>
                <a:cubicBezTo>
                  <a:pt x="-4096" y="3498172"/>
                  <a:pt x="-4096" y="3463345"/>
                  <a:pt x="12290" y="3436136"/>
                </a:cubicBezTo>
                <a:cubicBezTo>
                  <a:pt x="12290" y="3436136"/>
                  <a:pt x="12290" y="3436136"/>
                  <a:pt x="264633" y="2999703"/>
                </a:cubicBezTo>
                <a:cubicBezTo>
                  <a:pt x="281019" y="2971406"/>
                  <a:pt x="310513" y="2953992"/>
                  <a:pt x="343285" y="2953992"/>
                </a:cubicBezTo>
                <a:close/>
                <a:moveTo>
                  <a:pt x="2353334" y="538808"/>
                </a:moveTo>
                <a:cubicBezTo>
                  <a:pt x="2353334" y="538808"/>
                  <a:pt x="2353334" y="538808"/>
                  <a:pt x="2613403" y="538808"/>
                </a:cubicBezTo>
                <a:lnTo>
                  <a:pt x="2643742" y="538808"/>
                </a:lnTo>
                <a:lnTo>
                  <a:pt x="2672692" y="588661"/>
                </a:lnTo>
                <a:cubicBezTo>
                  <a:pt x="2713002" y="658078"/>
                  <a:pt x="2759909" y="738855"/>
                  <a:pt x="2814491" y="832849"/>
                </a:cubicBezTo>
                <a:cubicBezTo>
                  <a:pt x="2839586" y="874521"/>
                  <a:pt x="2839586" y="927860"/>
                  <a:pt x="2814491" y="969531"/>
                </a:cubicBezTo>
                <a:cubicBezTo>
                  <a:pt x="2814491" y="969531"/>
                  <a:pt x="2814491" y="969531"/>
                  <a:pt x="2426350" y="1637936"/>
                </a:cubicBezTo>
                <a:cubicBezTo>
                  <a:pt x="2402927" y="1681274"/>
                  <a:pt x="2356083" y="1707943"/>
                  <a:pt x="2307565" y="1707943"/>
                </a:cubicBezTo>
                <a:cubicBezTo>
                  <a:pt x="2307565" y="1707943"/>
                  <a:pt x="2307565" y="1707943"/>
                  <a:pt x="1532956" y="1707943"/>
                </a:cubicBezTo>
                <a:cubicBezTo>
                  <a:pt x="1520409" y="1707943"/>
                  <a:pt x="1508175" y="1706276"/>
                  <a:pt x="1496490" y="1703099"/>
                </a:cubicBezTo>
                <a:lnTo>
                  <a:pt x="1471408" y="1692583"/>
                </a:lnTo>
                <a:lnTo>
                  <a:pt x="1486736" y="1666073"/>
                </a:lnTo>
                <a:cubicBezTo>
                  <a:pt x="1625328" y="1426376"/>
                  <a:pt x="1802725" y="1119564"/>
                  <a:pt x="2029793" y="726844"/>
                </a:cubicBezTo>
                <a:cubicBezTo>
                  <a:pt x="2097197" y="610441"/>
                  <a:pt x="2218525" y="538808"/>
                  <a:pt x="2353334" y="538808"/>
                </a:cubicBezTo>
                <a:close/>
                <a:moveTo>
                  <a:pt x="1487085" y="0"/>
                </a:moveTo>
                <a:cubicBezTo>
                  <a:pt x="1487085" y="0"/>
                  <a:pt x="1487085" y="0"/>
                  <a:pt x="2360840" y="0"/>
                </a:cubicBezTo>
                <a:cubicBezTo>
                  <a:pt x="2415568" y="0"/>
                  <a:pt x="2468407" y="30084"/>
                  <a:pt x="2494828" y="78969"/>
                </a:cubicBezTo>
                <a:cubicBezTo>
                  <a:pt x="2494828" y="78969"/>
                  <a:pt x="2494828" y="78969"/>
                  <a:pt x="2729665" y="483373"/>
                </a:cubicBezTo>
                <a:lnTo>
                  <a:pt x="2756194" y="529058"/>
                </a:lnTo>
                <a:lnTo>
                  <a:pt x="2735320" y="529058"/>
                </a:lnTo>
                <a:lnTo>
                  <a:pt x="2636659" y="529058"/>
                </a:lnTo>
                <a:lnTo>
                  <a:pt x="2593799" y="455250"/>
                </a:lnTo>
                <a:cubicBezTo>
                  <a:pt x="2430052" y="173267"/>
                  <a:pt x="2430052" y="173267"/>
                  <a:pt x="2430052" y="173267"/>
                </a:cubicBezTo>
                <a:cubicBezTo>
                  <a:pt x="2406629" y="129929"/>
                  <a:pt x="2359785" y="103259"/>
                  <a:pt x="2311267" y="103259"/>
                </a:cubicBezTo>
                <a:cubicBezTo>
                  <a:pt x="1536658" y="103259"/>
                  <a:pt x="1536658" y="103259"/>
                  <a:pt x="1536658" y="103259"/>
                </a:cubicBezTo>
                <a:cubicBezTo>
                  <a:pt x="1486468" y="103259"/>
                  <a:pt x="1441296" y="129929"/>
                  <a:pt x="1416201" y="173267"/>
                </a:cubicBezTo>
                <a:cubicBezTo>
                  <a:pt x="1029733" y="841671"/>
                  <a:pt x="1029733" y="841671"/>
                  <a:pt x="1029733" y="841671"/>
                </a:cubicBezTo>
                <a:cubicBezTo>
                  <a:pt x="1004637" y="883343"/>
                  <a:pt x="1004637" y="936682"/>
                  <a:pt x="1029733" y="978353"/>
                </a:cubicBezTo>
                <a:cubicBezTo>
                  <a:pt x="1416201" y="1646758"/>
                  <a:pt x="1416201" y="1646758"/>
                  <a:pt x="1416201" y="1646758"/>
                </a:cubicBezTo>
                <a:cubicBezTo>
                  <a:pt x="1428749" y="1668427"/>
                  <a:pt x="1446315" y="1685929"/>
                  <a:pt x="1467019" y="1698013"/>
                </a:cubicBezTo>
                <a:lnTo>
                  <a:pt x="1472899" y="1700478"/>
                </a:lnTo>
                <a:lnTo>
                  <a:pt x="1441377" y="1754996"/>
                </a:lnTo>
                <a:lnTo>
                  <a:pt x="1417933" y="1795543"/>
                </a:lnTo>
                <a:lnTo>
                  <a:pt x="1442249" y="1805738"/>
                </a:lnTo>
                <a:cubicBezTo>
                  <a:pt x="1455430" y="1809322"/>
                  <a:pt x="1469230" y="1811202"/>
                  <a:pt x="1483383" y="1811202"/>
                </a:cubicBezTo>
                <a:cubicBezTo>
                  <a:pt x="2357138" y="1811202"/>
                  <a:pt x="2357138" y="1811202"/>
                  <a:pt x="2357138" y="1811202"/>
                </a:cubicBezTo>
                <a:cubicBezTo>
                  <a:pt x="2411866" y="1811202"/>
                  <a:pt x="2464705" y="1781120"/>
                  <a:pt x="2491126" y="1732235"/>
                </a:cubicBezTo>
                <a:cubicBezTo>
                  <a:pt x="2928947" y="978278"/>
                  <a:pt x="2928947" y="978278"/>
                  <a:pt x="2928947" y="978278"/>
                </a:cubicBezTo>
                <a:cubicBezTo>
                  <a:pt x="2957254" y="931274"/>
                  <a:pt x="2957254" y="871108"/>
                  <a:pt x="2928947" y="824102"/>
                </a:cubicBezTo>
                <a:cubicBezTo>
                  <a:pt x="2874220" y="729858"/>
                  <a:pt x="2826333" y="647394"/>
                  <a:pt x="2784432" y="575238"/>
                </a:cubicBezTo>
                <a:lnTo>
                  <a:pt x="2763277" y="538808"/>
                </a:lnTo>
                <a:lnTo>
                  <a:pt x="2861280" y="538808"/>
                </a:lnTo>
                <a:cubicBezTo>
                  <a:pt x="3166048" y="538808"/>
                  <a:pt x="3653676" y="538808"/>
                  <a:pt x="4433881" y="538808"/>
                </a:cubicBezTo>
                <a:cubicBezTo>
                  <a:pt x="4564197" y="538808"/>
                  <a:pt x="4690018" y="610441"/>
                  <a:pt x="4752929" y="726844"/>
                </a:cubicBezTo>
                <a:cubicBezTo>
                  <a:pt x="4752929" y="726844"/>
                  <a:pt x="4752929" y="726844"/>
                  <a:pt x="5795449" y="2522134"/>
                </a:cubicBezTo>
                <a:cubicBezTo>
                  <a:pt x="5862854" y="2634060"/>
                  <a:pt x="5862854" y="2777325"/>
                  <a:pt x="5795449" y="2889251"/>
                </a:cubicBezTo>
                <a:cubicBezTo>
                  <a:pt x="5795449" y="2889251"/>
                  <a:pt x="5795449" y="2889251"/>
                  <a:pt x="4752929" y="4684542"/>
                </a:cubicBezTo>
                <a:cubicBezTo>
                  <a:pt x="4690018" y="4800945"/>
                  <a:pt x="4564197" y="4872577"/>
                  <a:pt x="4433881" y="4872577"/>
                </a:cubicBezTo>
                <a:cubicBezTo>
                  <a:pt x="4433881" y="4872577"/>
                  <a:pt x="4433881" y="4872577"/>
                  <a:pt x="2353334" y="4872577"/>
                </a:cubicBezTo>
                <a:cubicBezTo>
                  <a:pt x="2218525" y="4872577"/>
                  <a:pt x="2097197" y="4800945"/>
                  <a:pt x="2029793" y="4684542"/>
                </a:cubicBezTo>
                <a:cubicBezTo>
                  <a:pt x="2029793" y="4684542"/>
                  <a:pt x="2029793" y="4684542"/>
                  <a:pt x="991766" y="2889251"/>
                </a:cubicBezTo>
                <a:cubicBezTo>
                  <a:pt x="924361" y="2777325"/>
                  <a:pt x="924361" y="2634060"/>
                  <a:pt x="991766" y="2522134"/>
                </a:cubicBezTo>
                <a:cubicBezTo>
                  <a:pt x="991766" y="2522134"/>
                  <a:pt x="991766" y="2522134"/>
                  <a:pt x="1377193" y="1855530"/>
                </a:cubicBezTo>
                <a:lnTo>
                  <a:pt x="1409676" y="1799352"/>
                </a:lnTo>
                <a:lnTo>
                  <a:pt x="1408533" y="1798873"/>
                </a:lnTo>
                <a:cubicBezTo>
                  <a:pt x="1385179" y="1785241"/>
                  <a:pt x="1365364" y="1765500"/>
                  <a:pt x="1351210" y="1741057"/>
                </a:cubicBezTo>
                <a:cubicBezTo>
                  <a:pt x="1351210" y="1741057"/>
                  <a:pt x="1351210" y="1741057"/>
                  <a:pt x="915276" y="987100"/>
                </a:cubicBezTo>
                <a:cubicBezTo>
                  <a:pt x="886968" y="940096"/>
                  <a:pt x="886968" y="879930"/>
                  <a:pt x="915276" y="832924"/>
                </a:cubicBezTo>
                <a:cubicBezTo>
                  <a:pt x="915276" y="832924"/>
                  <a:pt x="915276" y="832924"/>
                  <a:pt x="1351210" y="78969"/>
                </a:cubicBezTo>
                <a:cubicBezTo>
                  <a:pt x="1379517" y="30084"/>
                  <a:pt x="1430471" y="0"/>
                  <a:pt x="1487085" y="0"/>
                </a:cubicBezTo>
                <a:close/>
              </a:path>
            </a:pathLst>
          </a:cu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E1BFF1-FBEB-F642-9A5F-8C318C8F2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59902" y="4526280"/>
            <a:ext cx="411480" cy="411480"/>
          </a:xfrm>
          <a:prstGeom prst="ellipse">
            <a:avLst/>
          </a:prstGeom>
          <a:solidFill>
            <a:schemeClr val="tx1">
              <a:alpha val="80000"/>
            </a:schemeClr>
          </a:solidFill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967A345-3025-034B-8358-627681AE4EC0}" type="slidenum">
              <a:rPr lang="en-US">
                <a:solidFill>
                  <a:schemeClr val="bg1"/>
                </a:solidFill>
              </a:rPr>
              <a:pPr>
                <a:spcAft>
                  <a:spcPts val="450"/>
                </a:spcAft>
              </a:pPr>
              <a:t>17</a:t>
            </a:fld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2816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1D5C8A-A1B6-DD4C-984C-C0A3F95C8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18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0744E32-5656-034A-9704-416DB7531410}"/>
              </a:ext>
            </a:extLst>
          </p:cNvPr>
          <p:cNvSpPr txBox="1">
            <a:spLocks/>
          </p:cNvSpPr>
          <p:nvPr/>
        </p:nvSpPr>
        <p:spPr>
          <a:xfrm>
            <a:off x="628650" y="1369219"/>
            <a:ext cx="3886200" cy="3671888"/>
          </a:xfrm>
          <a:prstGeom prst="rect">
            <a:avLst/>
          </a:prstGeom>
        </p:spPr>
        <p:txBody>
          <a:bodyPr vert="horz" lIns="68580" tIns="34290" rIns="68580" bIns="34290" rtlCol="0">
            <a:normAutofit fontScale="4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525" dirty="0"/>
              <a:t>6 univerzálnych portov</a:t>
            </a:r>
          </a:p>
          <a:p>
            <a:r>
              <a:rPr lang="en-US" sz="3525" dirty="0"/>
              <a:t>Káble Powered Up</a:t>
            </a:r>
          </a:p>
          <a:p>
            <a:r>
              <a:rPr lang="en-US" sz="3525" dirty="0"/>
              <a:t>LED matica 5 × 5</a:t>
            </a:r>
          </a:p>
          <a:p>
            <a:r>
              <a:rPr lang="en-US" sz="3525" dirty="0"/>
              <a:t>Žltá</a:t>
            </a:r>
          </a:p>
          <a:p>
            <a:r>
              <a:rPr lang="en-US" sz="3525" dirty="0"/>
              <a:t>Bluetooth a USB</a:t>
            </a:r>
          </a:p>
          <a:p>
            <a:r>
              <a:rPr lang="en-US" sz="3525" b="1" dirty="0"/>
              <a:t>Sensors: </a:t>
            </a:r>
            <a:r>
              <a:rPr lang="en-US" sz="3525" dirty="0"/>
              <a:t>Distance 1, Color</a:t>
            </a:r>
            <a:br>
              <a:rPr lang="en-US" sz="3525" dirty="0"/>
            </a:br>
            <a:r>
              <a:rPr lang="en-US" sz="3525" dirty="0"/>
              <a:t>Sila, vstavaný 6-osový gyroskop a akcelerometer</a:t>
            </a:r>
          </a:p>
          <a:p>
            <a:r>
              <a:rPr lang="en-US" sz="3525" dirty="0"/>
              <a:t>Senzor vzdialenosti s rozširujúcim rozhraním</a:t>
            </a:r>
          </a:p>
          <a:p>
            <a:r>
              <a:rPr lang="en-US" sz="3525" b="1" dirty="0"/>
              <a:t>Motors: </a:t>
            </a:r>
            <a:r>
              <a:rPr lang="en-US" sz="3525" dirty="0"/>
              <a:t>2 medium; 1 large (light azure)</a:t>
            </a:r>
          </a:p>
          <a:p>
            <a:r>
              <a:rPr lang="en-US" sz="3525" dirty="0"/>
              <a:t>Úložný box</a:t>
            </a:r>
          </a:p>
          <a:p>
            <a:pPr marL="0" indent="0">
              <a:buNone/>
            </a:pPr>
            <a:endParaRPr lang="en-US" sz="21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B075B6F-8E11-F848-8ACF-AF86B091C76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4066"/>
          <a:stretch/>
        </p:blipFill>
        <p:spPr>
          <a:xfrm>
            <a:off x="686080" y="327357"/>
            <a:ext cx="1715060" cy="876961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E7E28E1C-DDF8-7240-99F5-CDD4A64AC6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3704079" y="531779"/>
            <a:ext cx="5439922" cy="4079942"/>
          </a:xfrm>
        </p:spPr>
      </p:pic>
    </p:spTree>
    <p:extLst>
      <p:ext uri="{BB962C8B-B14F-4D97-AF65-F5344CB8AC3E}">
        <p14:creationId xmlns:p14="http://schemas.microsoft.com/office/powerpoint/2010/main" val="1066565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A89F4-9D09-E14D-A6DA-D47F84EC24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/>
              <a:t>6 univerzálnych portov</a:t>
            </a:r>
          </a:p>
          <a:p>
            <a:r>
              <a:rPr lang="en-US" dirty="0"/>
              <a:t>Káble Powered Up</a:t>
            </a:r>
          </a:p>
          <a:p>
            <a:r>
              <a:rPr lang="en-US" dirty="0"/>
              <a:t>LED matica 5 × 5</a:t>
            </a:r>
          </a:p>
          <a:p>
            <a:r>
              <a:rPr lang="en-US" dirty="0"/>
              <a:t>Tyrkysová</a:t>
            </a:r>
          </a:p>
          <a:p>
            <a:r>
              <a:rPr lang="en-US" dirty="0"/>
              <a:t>Bluetooth a USB</a:t>
            </a:r>
          </a:p>
          <a:p>
            <a:r>
              <a:rPr lang="en-US" b="1" dirty="0"/>
              <a:t>Sensors: </a:t>
            </a:r>
            <a:r>
              <a:rPr lang="en-US" dirty="0"/>
              <a:t>Distance, Color, built-in 6 axis gyro and accelerometer</a:t>
            </a:r>
          </a:p>
          <a:p>
            <a:r>
              <a:rPr lang="en-US" dirty="0"/>
              <a:t>Senzor vzdialenosti s rozširujúcim rozhraním</a:t>
            </a:r>
          </a:p>
          <a:p>
            <a:r>
              <a:rPr lang="en-US" b="1" dirty="0"/>
              <a:t>Motors: </a:t>
            </a:r>
            <a:r>
              <a:rPr lang="en-US" dirty="0"/>
              <a:t>4 medium (light grey)</a:t>
            </a:r>
          </a:p>
          <a:p>
            <a:r>
              <a:rPr lang="en-US" dirty="0"/>
              <a:t>Bez úložného boxu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23208-D6B1-8544-B972-6A1424FC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19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9D2EEA5-C606-0C40-AFDC-6C062D9D22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537758"/>
            <a:ext cx="4378850" cy="42307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3E18F00-F76F-014A-9A8B-407EA8658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32" y="960835"/>
            <a:ext cx="4938068" cy="3703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604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85496-0E1F-F94C-A473-81FC47F1EB0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523 dielikov</a:t>
            </a:r>
          </a:p>
          <a:p>
            <a:r>
              <a:rPr lang="en-US" dirty="0"/>
              <a:t>Otočné koliesko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42B34F-CCFD-834D-B909-9319374DA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4263390" cy="3263504"/>
          </a:xfrm>
        </p:spPr>
        <p:txBody>
          <a:bodyPr/>
          <a:lstStyle/>
          <a:p>
            <a:r>
              <a:rPr lang="en-US" dirty="0"/>
              <a:t>949 dielikov: viac kolies, rámov a panelov</a:t>
            </a:r>
          </a:p>
          <a:p>
            <a:r>
              <a:rPr lang="en-US" dirty="0"/>
              <a:t>Nový diferenciál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0F527C-85B6-F04E-B705-14C3574C27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20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70ADE64-AC2D-9149-880C-1765744A4A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6500" y="510778"/>
            <a:ext cx="4378850" cy="423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751918-DEFF-4D41-BB88-B24367A8A88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4066"/>
          <a:stretch/>
        </p:blipFill>
        <p:spPr>
          <a:xfrm>
            <a:off x="1059742" y="417604"/>
            <a:ext cx="1715060" cy="876961"/>
          </a:xfrm>
          <a:prstGeom prst="rect">
            <a:avLst/>
          </a:prstGeom>
        </p:spPr>
      </p:pic>
      <p:pic>
        <p:nvPicPr>
          <p:cNvPr id="17" name="Picture 16" descr="A picture containing cake, toy, table, sitting&#10;&#10;Description automatically generated">
            <a:extLst>
              <a:ext uri="{FF2B5EF4-FFF2-40B4-BE49-F238E27FC236}">
                <a16:creationId xmlns:a16="http://schemas.microsoft.com/office/drawing/2014/main" id="{435DBE7D-14C9-0844-946A-B1525D40C2C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2662" y="2571750"/>
            <a:ext cx="3718559" cy="2788920"/>
          </a:xfrm>
          <a:prstGeom prst="rect">
            <a:avLst/>
          </a:prstGeom>
        </p:spPr>
      </p:pic>
      <p:pic>
        <p:nvPicPr>
          <p:cNvPr id="19" name="Picture 18" descr="A picture containing computer, computer, table&#10;&#10;Description automatically generated">
            <a:extLst>
              <a:ext uri="{FF2B5EF4-FFF2-40B4-BE49-F238E27FC236}">
                <a16:creationId xmlns:a16="http://schemas.microsoft.com/office/drawing/2014/main" id="{2C497D3C-3B08-E64B-A9FC-1A732D167B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7630" y="1960125"/>
            <a:ext cx="4716780" cy="3537585"/>
          </a:xfrm>
          <a:prstGeom prst="rect">
            <a:avLst/>
          </a:prstGeom>
        </p:spPr>
      </p:pic>
      <p:pic>
        <p:nvPicPr>
          <p:cNvPr id="6" name="Picture 5" descr="A picture containing dark, light&#10;&#10;Description automatically generated">
            <a:extLst>
              <a:ext uri="{FF2B5EF4-FFF2-40B4-BE49-F238E27FC236}">
                <a16:creationId xmlns:a16="http://schemas.microsoft.com/office/drawing/2014/main" id="{2C4A79CC-1555-DC42-9510-5747E7DB5E1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5533" y="1523484"/>
            <a:ext cx="1529818" cy="1147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69236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B4AE17-3227-4345-ADDA-AAA900198DB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sz="1350" dirty="0"/>
              <a:t>Blokové programovanie a Python</a:t>
            </a:r>
          </a:p>
          <a:p>
            <a:r>
              <a:rPr lang="en-US" sz="1350" dirty="0"/>
              <a:t>Svetlé pozadie</a:t>
            </a:r>
          </a:p>
          <a:p>
            <a:r>
              <a:rPr lang="en-US" sz="1350" dirty="0"/>
              <a:t>Bez diaľkového ovládania</a:t>
            </a:r>
          </a:p>
          <a:p>
            <a:r>
              <a:rPr lang="en-US" sz="1350" dirty="0"/>
              <a:t>Bez vlastných blokov pre modely</a:t>
            </a:r>
          </a:p>
          <a:p>
            <a:r>
              <a:rPr lang="en-US" sz="1350" dirty="0"/>
              <a:t>Rozšírenia na pridanie ďalších blokov</a:t>
            </a:r>
          </a:p>
          <a:p>
            <a:r>
              <a:rPr lang="en-US" sz="1350" dirty="0"/>
              <a:t>Bez komunikácie medzi hubmi</a:t>
            </a:r>
          </a:p>
          <a:p>
            <a:r>
              <a:rPr lang="en-US" sz="1350" dirty="0"/>
              <a:t>Bez strojového učenia</a:t>
            </a:r>
          </a:p>
          <a:p>
            <a:pPr marL="0" indent="0">
              <a:buNone/>
            </a:pPr>
            <a:endParaRPr lang="en-US" sz="135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BA89F4-9D09-E14D-A6DA-D47F84EC24C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n-US" sz="1350" dirty="0"/>
              <a:t>Blokové programovanie a Python</a:t>
            </a:r>
          </a:p>
          <a:p>
            <a:r>
              <a:rPr lang="en-US" sz="1350" dirty="0"/>
              <a:t>Čierne pozadie</a:t>
            </a:r>
          </a:p>
          <a:p>
            <a:r>
              <a:rPr lang="en-US" sz="1350" dirty="0"/>
              <a:t>Aplikácia na diaľkové ovládanie</a:t>
            </a:r>
          </a:p>
          <a:p>
            <a:r>
              <a:rPr lang="en-US" sz="1350" dirty="0"/>
              <a:t>Vlastné bloky pre hlavné modely</a:t>
            </a:r>
          </a:p>
          <a:p>
            <a:r>
              <a:rPr lang="en-US" sz="1350" dirty="0"/>
              <a:t>Rozšírenia na pridanie ďalších blokov</a:t>
            </a:r>
          </a:p>
          <a:p>
            <a:r>
              <a:rPr lang="en-US" sz="1350" dirty="0"/>
              <a:t>Komunikácia medzi hubmi</a:t>
            </a:r>
          </a:p>
          <a:p>
            <a:r>
              <a:rPr lang="en-US" sz="1350" dirty="0"/>
              <a:t>Strojové učenie</a:t>
            </a:r>
          </a:p>
          <a:p>
            <a:endParaRPr lang="en-US" sz="13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8223208-D6B1-8544-B972-6A1424FC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21</a:t>
            </a:fld>
            <a:endParaRPr lang="en-US"/>
          </a:p>
        </p:txBody>
      </p:sp>
      <p:pic>
        <p:nvPicPr>
          <p:cNvPr id="6" name="Picture 5" descr="Graphical user interface, application, Teams&#10;&#10;Description automatically generated">
            <a:extLst>
              <a:ext uri="{FF2B5EF4-FFF2-40B4-BE49-F238E27FC236}">
                <a16:creationId xmlns:a16="http://schemas.microsoft.com/office/drawing/2014/main" id="{AD6A47F2-5D20-A94D-B997-FD4947F6FD9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30" t="25698" r="26689" b="27790"/>
          <a:stretch/>
        </p:blipFill>
        <p:spPr>
          <a:xfrm>
            <a:off x="6992887" y="3615544"/>
            <a:ext cx="1405156" cy="14164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794162-12E8-2943-9CE6-B7142EE1C9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3843" y="3606557"/>
            <a:ext cx="1667179" cy="143454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784A377-438E-6F41-8EA6-B61D429498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6500" y="510778"/>
            <a:ext cx="4378850" cy="42307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0485F6-C034-8444-BC42-C8B3E32C4A0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4066"/>
          <a:stretch/>
        </p:blipFill>
        <p:spPr>
          <a:xfrm>
            <a:off x="1334062" y="332449"/>
            <a:ext cx="1715060" cy="87696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716CF2A-4E05-5642-A548-63B540B1DE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6101" y="3633537"/>
            <a:ext cx="1739676" cy="1434549"/>
          </a:xfrm>
          <a:prstGeom prst="rect">
            <a:avLst/>
          </a:prstGeom>
        </p:spPr>
      </p:pic>
      <p:pic>
        <p:nvPicPr>
          <p:cNvPr id="16" name="Picture 15" descr="Graphical user interface&#10;&#10;Description automatically generated">
            <a:extLst>
              <a:ext uri="{FF2B5EF4-FFF2-40B4-BE49-F238E27FC236}">
                <a16:creationId xmlns:a16="http://schemas.microsoft.com/office/drawing/2014/main" id="{14BE8596-856B-2447-9141-8F6204EED75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8987" y="3633537"/>
            <a:ext cx="1584305" cy="14075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42273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BD37C1-BC4B-714F-8027-EFBC09761D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A picture containing indoor, table, toy, sitting&#10;&#10;Description automatically generated">
            <a:extLst>
              <a:ext uri="{FF2B5EF4-FFF2-40B4-BE49-F238E27FC236}">
                <a16:creationId xmlns:a16="http://schemas.microsoft.com/office/drawing/2014/main" id="{E56043DB-41EA-084D-B72B-79D114B24D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0645" y="-844951"/>
            <a:ext cx="9164645" cy="5988451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E69E9F-300E-9D4F-84B2-DA0BAF787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4725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4F032D-C5E7-AD45-9733-643A2E890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tx1"/>
                </a:solidFill>
              </a:rPr>
              <a:t>ČASTÉ OTÁZKY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78B16D-09DB-C74B-B684-6933B99B76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6989" y="1599700"/>
            <a:ext cx="8414085" cy="1303921"/>
          </a:xfrm>
        </p:spPr>
        <p:txBody>
          <a:bodyPr>
            <a:noAutofit/>
          </a:bodyPr>
          <a:lstStyle/>
          <a:p>
            <a:r>
              <a:rPr lang="en-US" sz="1400" dirty="0"/>
              <a:t>Dá sa veľký motor SPIKE Prime použiť s hubom MINDSTORMS?</a:t>
            </a:r>
          </a:p>
          <a:p>
            <a:pPr lvl="1"/>
            <a:r>
              <a:rPr lang="en-US" sz="1400" dirty="0"/>
              <a:t>Áno</a:t>
            </a:r>
          </a:p>
          <a:p>
            <a:r>
              <a:rPr lang="en-US" sz="1400" dirty="0"/>
              <a:t>Dajú sa motory a senzory MINDSTORMS použiť s hubom SPIKE Prime?</a:t>
            </a:r>
          </a:p>
          <a:p>
            <a:pPr lvl="1"/>
            <a:r>
              <a:rPr lang="en-US" sz="1400" dirty="0"/>
              <a:t>Áno</a:t>
            </a:r>
          </a:p>
          <a:p>
            <a:r>
              <a:rPr lang="en-US" sz="1400" dirty="0"/>
              <a:t>Dá sa hub SPIKE Prime zmeniť na MINDSTORMS alebo naopak?</a:t>
            </a:r>
          </a:p>
          <a:p>
            <a:pPr lvl="1"/>
            <a:r>
              <a:rPr lang="en-US" sz="1400" dirty="0"/>
              <a:t>Pri SPIKE 2 bolo možné na oboch huboch používať oba firmvéry. Podľa našich informácií SPIKE 3 momentálne nepodporuje Robot Inventor.</a:t>
            </a:r>
          </a:p>
          <a:p>
            <a:r>
              <a:rPr lang="en-US" sz="1400" dirty="0"/>
              <a:t>Dá sa program zo SPIKE Prime previesť do MINDSTORMS alebo naopak?</a:t>
            </a:r>
          </a:p>
          <a:p>
            <a:pPr lvl="1"/>
            <a:r>
              <a:rPr lang="en-US" sz="1400" dirty="0"/>
              <a:t>You can change the extension of a SPIKE Prime 2 Program (.</a:t>
            </a:r>
            <a:r>
              <a:rPr lang="en-US" sz="1400" dirty="0" err="1"/>
              <a:t>llsp</a:t>
            </a:r>
            <a:r>
              <a:rPr lang="en-US" sz="1400" dirty="0"/>
              <a:t>) and have it open in the MINDSTORMS App. This has not be been confirmed with a .</a:t>
            </a:r>
            <a:r>
              <a:rPr lang="en-US" sz="1400" dirty="0" err="1"/>
              <a:t>llsp</a:t>
            </a:r>
            <a:r>
              <a:rPr lang="en-US" sz="1400" dirty="0"/>
              <a:t> 3 (SPIKE 3) file.</a:t>
            </a:r>
          </a:p>
          <a:p>
            <a:r>
              <a:rPr lang="en-US" sz="1400" dirty="0"/>
              <a:t>Je Robot Inventor ešte dostupný?</a:t>
            </a:r>
          </a:p>
          <a:p>
            <a:pPr lvl="1"/>
            <a:r>
              <a:rPr lang="en-US" sz="1400" dirty="0"/>
              <a:t>Stavebnica MINDSTORMS Robot Inventor bola vyradená z predaja koncom roka 2022.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E6CF7B-09B8-FF4D-8AE4-AC5D24EB8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67A345-3025-034B-8358-627681AE4EC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77767"/>
      </p:ext>
    </p:extLst>
  </p:cSld>
  <p:clrMapOvr>
    <a:masterClrMapping/>
  </p:clrMapOvr>
</p:sld>
</file>

<file path=ppt/theme/theme1.xml><?xml version="1.0" encoding="utf-8"?>
<a:theme xmlns:a="http://schemas.openxmlformats.org/drawingml/2006/main" name="Lodovico template">
  <a:themeElements>
    <a:clrScheme name="Yellow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6000</TotalTime>
  <Words>1274</Words>
  <Application>Microsoft Macintosh PowerPoint</Application>
  <PresentationFormat>Prezentácia na obrazovke (16:9)</PresentationFormat>
  <Paragraphs>117</Paragraphs>
  <Slides>23</Slides>
  <Notes>9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23</vt:i4>
      </vt:variant>
    </vt:vector>
  </HeadingPairs>
  <TitlesOfParts>
    <vt:vector size="27" baseType="lpstr">
      <vt:lpstr>Barlow Light</vt:lpstr>
      <vt:lpstr>Barlow SemiBold</vt:lpstr>
      <vt:lpstr>Arial</vt:lpstr>
      <vt:lpstr>Lodovico template</vt:lpstr>
      <vt:lpstr>SPIKE PRIME </vt:lpstr>
      <vt:lpstr>Porovnanie</vt:lpstr>
      <vt:lpstr>Hub a porty</vt:lpstr>
      <vt:lpstr>Senzory používané vo FLL a WRO</vt:lpstr>
      <vt:lpstr>Dostupné programovacie jazyky</vt:lpstr>
      <vt:lpstr>Funkcie a kompromisy</vt:lpstr>
      <vt:lpstr>Pokročilé programovanie</vt:lpstr>
      <vt:lpstr>Vylepšenia SPIKE Prime (softvér)</vt:lpstr>
      <vt:lpstr>Vylepšenia SPIKE Prime (hardvér)</vt:lpstr>
      <vt:lpstr>Kompromisy: Moje bloky</vt:lpstr>
      <vt:lpstr>Kompromisy: kalibrácia, súbory, káble</vt:lpstr>
      <vt:lpstr>Kompromisy: gyroskop</vt:lpstr>
      <vt:lpstr>Motory SPIKE Prime</vt:lpstr>
      <vt:lpstr>Presnosť a spoľahlivosť</vt:lpstr>
      <vt:lpstr> SPIKE PRIME vs. ROBOT INVENTOR</vt:lpstr>
      <vt:lpstr>PREHĽAD</vt:lpstr>
      <vt:lpstr>SPIKE Prime: aktivity určené do triedy</vt:lpstr>
      <vt:lpstr>Prezentácia programu PowerPoint</vt:lpstr>
      <vt:lpstr>Prezentácia programu PowerPoint</vt:lpstr>
      <vt:lpstr>Prezentácia programu PowerPoint</vt:lpstr>
      <vt:lpstr>Prezentácia programu PowerPoint</vt:lpstr>
      <vt:lpstr>Prezentácia programu PowerPoint</vt:lpstr>
      <vt:lpstr>ČASTÉ OTÁZKY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SPIKE PRIME &amp;  FIRST LEGO LEAGUE</dc:title>
  <cp:lastModifiedBy>doc. PaedDr. Vostinar Patrik PhD.</cp:lastModifiedBy>
  <cp:revision>171</cp:revision>
  <dcterms:modified xsi:type="dcterms:W3CDTF">2026-10-20T20:06:29Z</dcterms:modified>
</cp:coreProperties>
</file>