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9" r:id="rId3"/>
    <p:sldId id="288" r:id="rId4"/>
    <p:sldId id="289" r:id="rId5"/>
    <p:sldId id="261" r:id="rId6"/>
    <p:sldId id="290" r:id="rId7"/>
    <p:sldId id="286" r:id="rId8"/>
    <p:sldId id="291" r:id="rId9"/>
    <p:sldId id="292" r:id="rId10"/>
    <p:sldId id="263" r:id="rId11"/>
    <p:sldId id="270" r:id="rId12"/>
    <p:sldId id="268" r:id="rId13"/>
    <p:sldId id="266" r:id="rId14"/>
    <p:sldId id="271" r:id="rId15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CBDEFD"/>
    <a:srgbClr val="A6E4F8"/>
    <a:srgbClr val="DBBFD3"/>
    <a:srgbClr val="CDCDFF"/>
    <a:srgbClr val="CC6600"/>
    <a:srgbClr val="CC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sk-SK" altLang="en-US" noProof="0" smtClean="0"/>
              <a:t>Kliknite sem a upravte štýl predlohy nadpisov.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sk-SK" altLang="en-US" noProof="0" smtClean="0"/>
              <a:t>Kliknite sem a upravte štýl predlohy podnadpisov.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02D7D52-E710-40E9-A0C0-D836F76FBF41}" type="slidenum">
              <a:rPr lang="sk-SK" altLang="en-US"/>
              <a:pPr/>
              <a:t>‹#›</a:t>
            </a:fld>
            <a:endParaRPr lang="sk-SK" altLang="en-US"/>
          </a:p>
        </p:txBody>
      </p:sp>
      <p:sp>
        <p:nvSpPr>
          <p:cNvPr id="829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89C2F-0BF4-44B9-95C2-6DEDF9C5CF24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643910103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8CD31-C9A7-41B1-ACE3-98AFE4D99AD9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02706040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0751336-D928-4DF3-9945-30A10C291EC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720170476"/>
      </p:ext>
    </p:extLst>
  </p:cSld>
  <p:clrMapOvr>
    <a:masterClrMapping/>
  </p:clrMapOvr>
  <p:transition spd="med"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82B51BF-4D74-41EE-84A6-F0584EAA00FC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174948190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D9186-8FC2-46E3-9F0F-0CB538B2B95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897574716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7435D-19D3-4D70-8C8E-73F532338E32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79381282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1FD72-CD05-47E2-8003-9786FC5A1008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637599241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3F282-34C6-4E96-B335-8EA062D6491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404836554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AF17D-B68B-489C-A714-ADC186774C1B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05179293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A6AD0-36D6-4D40-ABA5-888A36D80F34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920961375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C2D29-E6D0-4929-B1DF-F3FB09A4386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576603188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5D2D8-9D87-429F-AD1C-63E50259B242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817402230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 smtClean="0"/>
              <a:t>Kliknite sem a upravte štýl predlohy nadpisov.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 smtClean="0"/>
              <a:t>Kliknite sem a upravte štýly predlohy textu.</a:t>
            </a:r>
          </a:p>
          <a:p>
            <a:pPr lvl="1"/>
            <a:r>
              <a:rPr lang="sk-SK" altLang="en-US" smtClean="0"/>
              <a:t>Druhá úroveň</a:t>
            </a:r>
          </a:p>
          <a:p>
            <a:pPr lvl="2"/>
            <a:r>
              <a:rPr lang="sk-SK" altLang="en-US" smtClean="0"/>
              <a:t>Tretia úroveň</a:t>
            </a:r>
          </a:p>
          <a:p>
            <a:pPr lvl="3"/>
            <a:r>
              <a:rPr lang="sk-SK" altLang="en-US" smtClean="0"/>
              <a:t>Štvrtá úroveň</a:t>
            </a:r>
          </a:p>
          <a:p>
            <a:pPr lvl="4"/>
            <a:r>
              <a:rPr lang="sk-SK" altLang="en-US" smtClean="0"/>
              <a:t>Piata úroveň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sk-SK" alt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sk-SK" altLang="en-US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5B339819-865B-46E2-A55F-3913089A1D13}" type="slidenum">
              <a:rPr lang="sk-SK" altLang="en-US"/>
              <a:pPr/>
              <a:t>‹#›</a:t>
            </a:fld>
            <a:endParaRPr lang="sk-SK" altLang="en-US"/>
          </a:p>
        </p:txBody>
      </p:sp>
      <p:sp>
        <p:nvSpPr>
          <p:cNvPr id="819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://affiliates.allposters.com/link/redirect.asp?item=356711&amp;AID=910266&amp;PSTID=1&amp;LTID=2" TargetMode="External"/><Relationship Id="rId7" Type="http://schemas.openxmlformats.org/officeDocument/2006/relationships/hyperlink" Target="http://en.wikipedia.org/wiki/Logarithmic_spiral" TargetMode="External"/><Relationship Id="rId2" Type="http://schemas.openxmlformats.org/officeDocument/2006/relationships/hyperlink" Target="http://affiliates.allposters.com/link/redirect.asp?item=112545&amp;AID=910266&amp;PSTID=1&amp;LTID=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Nautilus" TargetMode="External"/><Relationship Id="rId5" Type="http://schemas.openxmlformats.org/officeDocument/2006/relationships/image" Target="../media/image14.png"/><Relationship Id="rId4" Type="http://schemas.openxmlformats.org/officeDocument/2006/relationships/hyperlink" Target="http://affiliates.allposters.com/link/redirect.asp?item=380011&amp;AID=910266&amp;PSTID=1&amp;LTID=2" TargetMode="External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bonacci.xls" TargetMode="Externa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Zlat&#253;%20rez.zi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hyperlink" Target="http://www.sprword.com/videos/fibonacci/" TargetMode="External"/><Relationship Id="rId5" Type="http://schemas.openxmlformats.org/officeDocument/2006/relationships/hyperlink" Target="http://www.volny.cz/zlaty.rez/diplomka.html" TargetMode="Externa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k-SK" altLang="sk-SK" sz="3600"/>
              <a:t/>
            </a:r>
            <a:br>
              <a:rPr lang="sk-SK" altLang="sk-SK" sz="3600"/>
            </a:br>
            <a:r>
              <a:rPr lang="sk-SK" altLang="sk-SK" sz="3600">
                <a:latin typeface="Times New Roman" panose="02020603050405020304" pitchFamily="18" charset="0"/>
              </a:rPr>
              <a:t>Fibonacciho postupnosť </a:t>
            </a:r>
            <a:br>
              <a:rPr lang="sk-SK" altLang="sk-SK" sz="3600">
                <a:latin typeface="Times New Roman" panose="02020603050405020304" pitchFamily="18" charset="0"/>
              </a:rPr>
            </a:br>
            <a:r>
              <a:rPr lang="sk-SK" altLang="sk-SK" sz="3600">
                <a:latin typeface="Times New Roman" panose="02020603050405020304" pitchFamily="18" charset="0"/>
              </a:rPr>
              <a:t>a zlatý rez</a:t>
            </a:r>
            <a:r>
              <a:rPr lang="sk-SK" altLang="sk-SK" sz="3600"/>
              <a:t>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72" name="Group 16"/>
          <p:cNvGraphicFramePr>
            <a:graphicFrameLocks noGrp="1"/>
          </p:cNvGraphicFramePr>
          <p:nvPr/>
        </p:nvGraphicFramePr>
        <p:xfrm>
          <a:off x="684213" y="476250"/>
          <a:ext cx="7632700" cy="4824413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3811189585"/>
                    </a:ext>
                  </a:extLst>
                </a:gridCol>
                <a:gridCol w="2297113">
                  <a:extLst>
                    <a:ext uri="{9D8B030D-6E8A-4147-A177-3AD203B41FA5}">
                      <a16:colId xmlns:a16="http://schemas.microsoft.com/office/drawing/2014/main" val="102623417"/>
                    </a:ext>
                  </a:extLst>
                </a:gridCol>
                <a:gridCol w="2554287">
                  <a:extLst>
                    <a:ext uri="{9D8B030D-6E8A-4147-A177-3AD203B41FA5}">
                      <a16:colId xmlns:a16="http://schemas.microsoft.com/office/drawing/2014/main" val="520972851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522117514"/>
                    </a:ext>
                  </a:extLst>
                </a:gridCol>
              </a:tblGrid>
              <a:tr h="4824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cs-CZ" altLang="sk-SK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2"/>
                        </a:rPr>
                        <a:t>  </a:t>
                      </a:r>
                      <a:r>
                        <a:rPr kumimoji="0" lang="sk-SK" altLang="sk-SK" sz="23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                                            </a:t>
                      </a:r>
                      <a:r>
                        <a:rPr kumimoji="0" lang="sk-SK" altLang="sk-SK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kumimoji="0" lang="sk-SK" altLang="sk-SK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  </a:t>
                      </a:r>
                      <a:r>
                        <a:rPr kumimoji="0" lang="sk-SK" altLang="sk-SK" sz="23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indent="-2428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indent="-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  </a:t>
                      </a:r>
                      <a:r>
                        <a:rPr kumimoji="0" lang="sk-SK" altLang="sk-SK" sz="23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sk-SK" altLang="sk-SK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281292"/>
                  </a:ext>
                </a:extLst>
              </a:tr>
            </a:tbl>
          </a:graphicData>
        </a:graphic>
      </p:graphicFrame>
      <p:pic>
        <p:nvPicPr>
          <p:cNvPr id="50183" name="Picture 7" descr="po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88" y="493871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186" name="Picture 10" descr="po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493871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189" name="Picture 13" descr="post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493871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1219200" y="533400"/>
            <a:ext cx="264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2400">
                <a:solidFill>
                  <a:srgbClr val="008000"/>
                </a:solidFill>
              </a:rPr>
              <a:t>Zlatý rez v prírode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1295400" y="4652963"/>
            <a:ext cx="784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k-SK" altLang="sk-SK">
                <a:cs typeface="Times New Roman" panose="02020603050405020304" pitchFamily="18" charset="0"/>
              </a:rPr>
              <a:t>           Vľavo - </a:t>
            </a:r>
            <a:r>
              <a:rPr lang="sk-SK" altLang="sk-SK">
                <a:solidFill>
                  <a:srgbClr val="CC3300"/>
                </a:solidFill>
                <a:cs typeface="Times New Roman" panose="02020603050405020304" pitchFamily="18" charset="0"/>
                <a:hlinkClick r:id="rId6"/>
              </a:rPr>
              <a:t>Nautilus</a:t>
            </a:r>
            <a:r>
              <a:rPr lang="sk-SK" altLang="sk-SK">
                <a:cs typeface="Times New Roman" panose="02020603050405020304" pitchFamily="18" charset="0"/>
              </a:rPr>
              <a:t>.                          Vpravo </a:t>
            </a:r>
            <a:r>
              <a:rPr lang="sk-SK" altLang="sk-SK">
                <a:latin typeface="Verdana" panose="020B0604030504040204" pitchFamily="34" charset="0"/>
                <a:cs typeface="Times New Roman" panose="02020603050405020304" pitchFamily="18" charset="0"/>
                <a:hlinkClick r:id="rId7"/>
              </a:rPr>
              <a:t>logaritmická špirála</a:t>
            </a:r>
            <a:r>
              <a:rPr lang="sk-SK" altLang="sk-SK">
                <a:cs typeface="Times New Roman" panose="02020603050405020304" pitchFamily="18" charset="0"/>
                <a:hlinkClick r:id="rId7"/>
              </a:rPr>
              <a:t>. </a:t>
            </a:r>
            <a:endParaRPr lang="sk-SK" altLang="sk-SK">
              <a:cs typeface="Times New Roman" panose="02020603050405020304" pitchFamily="18" charset="0"/>
            </a:endParaRPr>
          </a:p>
        </p:txBody>
      </p:sp>
      <p:pic>
        <p:nvPicPr>
          <p:cNvPr id="70670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844675"/>
            <a:ext cx="2857500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671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628775"/>
            <a:ext cx="2592388" cy="2476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4" name="Picture 6" descr="cone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708275"/>
            <a:ext cx="3240088" cy="3240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3" name="Picture 5" descr="slnecn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8050"/>
            <a:ext cx="4103688" cy="318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5318125" y="696913"/>
            <a:ext cx="1949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2000"/>
              <a:t>Kvety slnečnice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5" name="Picture 5" descr="sneezewor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530350"/>
            <a:ext cx="5256213" cy="374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12875"/>
            <a:ext cx="2333625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125538"/>
            <a:ext cx="3867150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898525" y="620713"/>
            <a:ext cx="40814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2000">
                <a:solidFill>
                  <a:srgbClr val="CC6600"/>
                </a:solidFill>
              </a:rPr>
              <a:t>Zlatý rez a proporcie ľudského tela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403725" y="5167313"/>
            <a:ext cx="3810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1600" b="1" i="1">
                <a:solidFill>
                  <a:srgbClr val="000000"/>
                </a:solidFill>
                <a:cs typeface="Times New Roman" panose="02020603050405020304" pitchFamily="18" charset="0"/>
              </a:rPr>
              <a:t>Vitruviovu figúru</a:t>
            </a:r>
            <a:r>
              <a:rPr lang="sk-SK" altLang="sk-SK" sz="1600">
                <a:cs typeface="Times New Roman" panose="02020603050405020304" pitchFamily="18" charset="0"/>
              </a:rPr>
              <a:t> používal v renesancii </a:t>
            </a:r>
            <a:endParaRPr lang="sk-SK" altLang="sk-SK" sz="1600"/>
          </a:p>
          <a:p>
            <a:r>
              <a:rPr lang="sk-SK" altLang="sk-SK" sz="1600">
                <a:cs typeface="Times New Roman" panose="02020603050405020304" pitchFamily="18" charset="0"/>
              </a:rPr>
              <a:t>Leonardo da Vinci a Albrecht Dürer.</a:t>
            </a:r>
            <a:r>
              <a:rPr lang="sk-SK" altLang="sk-SK" sz="1600"/>
              <a:t>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7" name="Picture 5" descr="cheo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052513"/>
            <a:ext cx="4248150" cy="224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9" name="Picture 7" descr="par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716338"/>
            <a:ext cx="3600450" cy="233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1" name="Picture 9" descr="parth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96975"/>
            <a:ext cx="279082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3" name="Picture 11" descr="parth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284538"/>
            <a:ext cx="339090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33400" y="457200"/>
            <a:ext cx="326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2400">
                <a:solidFill>
                  <a:srgbClr val="6600FF"/>
                </a:solidFill>
              </a:rPr>
              <a:t>Zlatý rez v architektúre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684213" y="3284538"/>
            <a:ext cx="2235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1600">
                <a:solidFill>
                  <a:srgbClr val="000000"/>
                </a:solidFill>
                <a:cs typeface="Times New Roman" panose="02020603050405020304" pitchFamily="18" charset="0"/>
              </a:rPr>
              <a:t>Cheopsov</a:t>
            </a:r>
            <a:r>
              <a:rPr lang="sk-SK" altLang="sk-SK" sz="1600">
                <a:solidFill>
                  <a:srgbClr val="000000"/>
                </a:solidFill>
              </a:rPr>
              <a:t>a </a:t>
            </a:r>
            <a:r>
              <a:rPr lang="sk-SK" altLang="sk-SK" sz="1600">
                <a:solidFill>
                  <a:srgbClr val="000000"/>
                </a:solidFill>
                <a:cs typeface="Times New Roman" panose="02020603050405020304" pitchFamily="18" charset="0"/>
              </a:rPr>
              <a:t> pyramíd</a:t>
            </a:r>
            <a:r>
              <a:rPr lang="sk-SK" altLang="sk-SK" sz="1600">
                <a:solidFill>
                  <a:srgbClr val="000000"/>
                </a:solidFill>
              </a:rPr>
              <a:t>a</a:t>
            </a:r>
            <a:r>
              <a:rPr lang="sk-SK" altLang="sk-SK"/>
              <a:t> 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4859338" y="5734050"/>
            <a:ext cx="2324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k-SK" altLang="sk-SK" sz="1600">
                <a:solidFill>
                  <a:srgbClr val="000000"/>
                </a:solidFill>
                <a:cs typeface="Times New Roman" panose="02020603050405020304" pitchFamily="18" charset="0"/>
              </a:rPr>
              <a:t>Parthenón</a:t>
            </a:r>
            <a:r>
              <a:rPr lang="sk-SK" altLang="sk-SK" sz="1600">
                <a:cs typeface="Times New Roman" panose="02020603050405020304" pitchFamily="18" charset="0"/>
              </a:rPr>
              <a:t> na Akropole</a:t>
            </a:r>
            <a:r>
              <a:rPr lang="sk-SK" altLang="sk-SK"/>
              <a:t>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5" name="Picture 5" descr="Fluffy bunn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437063"/>
            <a:ext cx="2143125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3708400" y="1139825"/>
            <a:ext cx="4824413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k-SK" altLang="sk-SK"/>
              <a:t>Taliansky matematik Fibonacci (1170 - 1230), pravým menom Leonardo Pisano, sa preslávil svojou knihou "Liber abacci„. </a:t>
            </a:r>
          </a:p>
          <a:p>
            <a:endParaRPr lang="sk-SK" altLang="sk-SK"/>
          </a:p>
          <a:p>
            <a:endParaRPr lang="sk-SK" altLang="sk-SK"/>
          </a:p>
          <a:p>
            <a:endParaRPr lang="sk-SK" altLang="sk-SK"/>
          </a:p>
          <a:p>
            <a:r>
              <a:rPr lang="sk-SK" altLang="sk-SK"/>
              <a:t>Vtedajšie matematické znalosti objasňoval na mnohých úlohách, z ktorých sa úloha o zajacoch (v roku 1202) zapísala do histórie matematiky.</a:t>
            </a:r>
          </a:p>
        </p:txBody>
      </p:sp>
      <p:pic>
        <p:nvPicPr>
          <p:cNvPr id="4609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981075"/>
            <a:ext cx="2297113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39825"/>
          </a:xfrm>
        </p:spPr>
        <p:txBody>
          <a:bodyPr/>
          <a:lstStyle/>
          <a:p>
            <a:r>
              <a:rPr lang="sk-SK" altLang="sk-SK"/>
              <a:t>Úloha o zajacoch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3789363"/>
            <a:ext cx="3671888" cy="11080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k-SK" altLang="sk-SK" sz="2000"/>
              <a:t>Otázka znie: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k-SK" altLang="sk-SK" sz="2000" b="1" i="1">
                <a:solidFill>
                  <a:srgbClr val="CC0000"/>
                </a:solidFill>
              </a:rPr>
              <a:t>Koľko párov zajacov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k-SK" altLang="sk-SK" sz="2000" b="1" i="1">
                <a:solidFill>
                  <a:srgbClr val="CC0000"/>
                </a:solidFill>
              </a:rPr>
              <a:t>bude v prírode o rok?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755650" y="1557338"/>
            <a:ext cx="7058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sz="2000"/>
              <a:t>Vypustíme do prírody pár zajacov. Zajace sú schopné mať potomstvo vo veku jedného mesiaca. Potom každý ďalší mesiac majú ďalší pár zajacov.</a:t>
            </a:r>
          </a:p>
        </p:txBody>
      </p:sp>
      <p:pic>
        <p:nvPicPr>
          <p:cNvPr id="83973" name="Picture 5" descr="Fluffy bunnies family tr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636838"/>
            <a:ext cx="3816350" cy="320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/>
              <a:t>Fibonacciho postupnosti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12525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k-SK" altLang="sk-SK" sz="2600"/>
              <a:t>Prvých 12 členov:</a:t>
            </a:r>
          </a:p>
          <a:p>
            <a:pPr>
              <a:buFont typeface="Wingdings" panose="05000000000000000000" pitchFamily="2" charset="2"/>
              <a:buNone/>
            </a:pPr>
            <a:r>
              <a:rPr lang="sk-SK" altLang="sk-SK" sz="2600"/>
              <a:t>1, 1, 2, 3, 5, 8, 13, 21, 34, 55, 89, </a:t>
            </a:r>
            <a:r>
              <a:rPr lang="sk-SK" altLang="sk-SK" sz="2600">
                <a:solidFill>
                  <a:srgbClr val="CC0000"/>
                </a:solidFill>
              </a:rPr>
              <a:t>144 – po roku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611188" y="4076700"/>
            <a:ext cx="28797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sz="3000"/>
              <a:t>Binetov vzorec</a:t>
            </a:r>
            <a:r>
              <a:rPr lang="sk-SK" altLang="sk-SK" sz="2400"/>
              <a:t>: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k-SK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3851275" y="3284538"/>
          <a:ext cx="3887788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4" name="Rovnica" r:id="rId3" imgW="1739880" imgH="723600" progId="Equation.3">
                  <p:embed/>
                </p:oleObj>
              </mc:Choice>
              <mc:Fallback>
                <p:oleObj name="Rovnica" r:id="rId3" imgW="1739880" imgH="723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284538"/>
                        <a:ext cx="3887788" cy="161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889125" y="798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k-SK" altLang="sk-SK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838200" y="762000"/>
            <a:ext cx="705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sk-SK"/>
              <a:t>Po</a:t>
            </a:r>
            <a:r>
              <a:rPr lang="sk-SK" altLang="sk-SK"/>
              <a:t>čítajme pomer dvoch susedných členov </a:t>
            </a:r>
            <a:r>
              <a:rPr lang="sk-SK" altLang="sk-SK">
                <a:hlinkClick r:id="rId3" action="ppaction://hlinkfile"/>
              </a:rPr>
              <a:t>Fibonacciho postupnosti</a:t>
            </a:r>
            <a:r>
              <a:rPr lang="sk-SK" altLang="sk-SK"/>
              <a:t>:</a:t>
            </a: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0" y="3068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92322" name="Rectangle 162"/>
          <p:cNvSpPr>
            <a:spLocks noChangeArrowheads="1"/>
          </p:cNvSpPr>
          <p:nvPr/>
        </p:nvSpPr>
        <p:spPr bwMode="auto">
          <a:xfrm>
            <a:off x="2484438" y="1258888"/>
            <a:ext cx="1765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k-SK"/>
          </a:p>
        </p:txBody>
      </p:sp>
      <p:sp>
        <p:nvSpPr>
          <p:cNvPr id="92454" name="Rectangle 294"/>
          <p:cNvSpPr>
            <a:spLocks noChangeArrowheads="1"/>
          </p:cNvSpPr>
          <p:nvPr/>
        </p:nvSpPr>
        <p:spPr bwMode="auto">
          <a:xfrm>
            <a:off x="2484438" y="1471613"/>
            <a:ext cx="1765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k-SK"/>
          </a:p>
        </p:txBody>
      </p:sp>
      <p:graphicFrame>
        <p:nvGraphicFramePr>
          <p:cNvPr id="92794" name="Object 634"/>
          <p:cNvGraphicFramePr>
            <a:graphicFrameLocks noChangeAspect="1"/>
          </p:cNvGraphicFramePr>
          <p:nvPr/>
        </p:nvGraphicFramePr>
        <p:xfrm>
          <a:off x="5580063" y="1844675"/>
          <a:ext cx="3905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7" name="Rovnica" r:id="rId4" imgW="228195" imgH="323985" progId="Equation.3">
                  <p:embed/>
                </p:oleObj>
              </mc:Choice>
              <mc:Fallback>
                <p:oleObj name="Rovnica" r:id="rId4" imgW="228195" imgH="323985" progId="Equation.3">
                  <p:embed/>
                  <p:pic>
                    <p:nvPicPr>
                      <p:cNvPr id="0" name="Object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844675"/>
                        <a:ext cx="390525" cy="552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95" name="Object 635"/>
          <p:cNvGraphicFramePr>
            <a:graphicFrameLocks noChangeAspect="1"/>
          </p:cNvGraphicFramePr>
          <p:nvPr/>
        </p:nvGraphicFramePr>
        <p:xfrm>
          <a:off x="3563938" y="1916113"/>
          <a:ext cx="29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8" name="Rovnica" r:id="rId6" imgW="132979" imgH="171585" progId="Equation.3">
                  <p:embed/>
                </p:oleObj>
              </mc:Choice>
              <mc:Fallback>
                <p:oleObj name="Rovnica" r:id="rId6" imgW="132979" imgH="171585" progId="Equation.3">
                  <p:embed/>
                  <p:pic>
                    <p:nvPicPr>
                      <p:cNvPr id="0" name="Object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916113"/>
                        <a:ext cx="295275" cy="381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97" name="Rectangle 637"/>
          <p:cNvSpPr>
            <a:spLocks noChangeArrowheads="1"/>
          </p:cNvSpPr>
          <p:nvPr/>
        </p:nvSpPr>
        <p:spPr bwMode="auto">
          <a:xfrm>
            <a:off x="2484438" y="1471613"/>
            <a:ext cx="1663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k-SK"/>
          </a:p>
        </p:txBody>
      </p:sp>
      <p:sp>
        <p:nvSpPr>
          <p:cNvPr id="92800" name="Rectangle 640"/>
          <p:cNvSpPr>
            <a:spLocks noChangeArrowheads="1"/>
          </p:cNvSpPr>
          <p:nvPr/>
        </p:nvSpPr>
        <p:spPr bwMode="auto">
          <a:xfrm>
            <a:off x="2484438" y="1471613"/>
            <a:ext cx="1765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k-SK"/>
          </a:p>
        </p:txBody>
      </p:sp>
      <p:graphicFrame>
        <p:nvGraphicFramePr>
          <p:cNvPr id="93146" name="Group 986"/>
          <p:cNvGraphicFramePr>
            <a:graphicFrameLocks noGrp="1"/>
          </p:cNvGraphicFramePr>
          <p:nvPr/>
        </p:nvGraphicFramePr>
        <p:xfrm>
          <a:off x="2339975" y="1844675"/>
          <a:ext cx="4176713" cy="3987806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3134619118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4197053134"/>
                    </a:ext>
                  </a:extLst>
                </a:gridCol>
                <a:gridCol w="227013">
                  <a:extLst>
                    <a:ext uri="{9D8B030D-6E8A-4147-A177-3AD203B41FA5}">
                      <a16:colId xmlns:a16="http://schemas.microsoft.com/office/drawing/2014/main" val="4106422569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4001311229"/>
                    </a:ext>
                  </a:extLst>
                </a:gridCol>
              </a:tblGrid>
              <a:tr h="692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sk-SK" altLang="sk-SK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sk-SK" altLang="sk-SK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920974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7737415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495810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2,000000000000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327228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1,500000000000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3968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1,666666666667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41248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1,600000000000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368948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1,625000000000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259813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1,615384615385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618841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1,619047619048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951527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1,617647058824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224472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1,618181818182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803043"/>
                  </a:ext>
                </a:extLst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1,617977528090</a:t>
                      </a:r>
                      <a:endParaRPr kumimoji="0" lang="sk-SK" altLang="sk-SK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06472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1331913" y="692150"/>
            <a:ext cx="6854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sk-SK" altLang="sk-SK"/>
              <a:t>Rozdeľme úsečku </a:t>
            </a:r>
            <a:r>
              <a:rPr lang="sk-SK" altLang="sk-SK" i="1"/>
              <a:t>AB </a:t>
            </a:r>
            <a:r>
              <a:rPr lang="sk-SK" altLang="sk-SK"/>
              <a:t>na dve časti tak, aby sa pomer väčšej časti </a:t>
            </a:r>
          </a:p>
          <a:p>
            <a:pPr algn="ctr"/>
            <a:r>
              <a:rPr lang="sk-SK" altLang="sk-SK"/>
              <a:t>k menšej časti sa rovnal pomeru dĺžky úsečky k väčšej časti.</a:t>
            </a:r>
          </a:p>
        </p:txBody>
      </p:sp>
      <p:pic>
        <p:nvPicPr>
          <p:cNvPr id="96264" name="Picture 8" descr="Fibonacci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628775"/>
            <a:ext cx="6913562" cy="329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684213" y="5013325"/>
            <a:ext cx="8208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k-SK" altLang="sk-SK"/>
              <a:t>Hovoríme, že sme zostrojili </a:t>
            </a:r>
            <a:r>
              <a:rPr lang="sk-SK" altLang="sk-SK" b="1">
                <a:solidFill>
                  <a:srgbClr val="CC0000"/>
                </a:solidFill>
              </a:rPr>
              <a:t>zlatý rez</a:t>
            </a:r>
            <a:r>
              <a:rPr lang="sk-SK" altLang="sk-SK"/>
              <a:t> úsečky </a:t>
            </a:r>
            <a:r>
              <a:rPr lang="sk-SK" altLang="sk-SK" i="1"/>
              <a:t>AB </a:t>
            </a:r>
            <a:r>
              <a:rPr lang="sk-SK" altLang="sk-SK"/>
              <a:t>resp. našli sme </a:t>
            </a:r>
            <a:r>
              <a:rPr lang="sk-SK" altLang="sk-SK">
                <a:solidFill>
                  <a:srgbClr val="CC0000"/>
                </a:solidFill>
              </a:rPr>
              <a:t>zlatý pomer</a:t>
            </a:r>
            <a:r>
              <a:rPr lang="sk-SK" altLang="sk-SK"/>
              <a:t>.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3" name="Text Box 1039"/>
          <p:cNvSpPr txBox="1">
            <a:spLocks noChangeArrowheads="1"/>
          </p:cNvSpPr>
          <p:nvPr/>
        </p:nvSpPr>
        <p:spPr bwMode="auto">
          <a:xfrm>
            <a:off x="900113" y="3860800"/>
            <a:ext cx="7993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k-SK" altLang="sk-SK"/>
              <a:t>Iné vyjadrenie zlatého pomeru 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908175" y="692150"/>
            <a:ext cx="5832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b="1">
                <a:solidFill>
                  <a:srgbClr val="CC0000"/>
                </a:solidFill>
              </a:rPr>
              <a:t>Zlatý pomer φ určíme pomocou koreňa rovnice:</a:t>
            </a:r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1403350" y="1412875"/>
          <a:ext cx="67691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Rovnica" r:id="rId3" imgW="3797280" imgH="431640" progId="Equation.3">
                  <p:embed/>
                </p:oleObj>
              </mc:Choice>
              <mc:Fallback>
                <p:oleObj name="Rovnica" r:id="rId3" imgW="3797280" imgH="4316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412875"/>
                        <a:ext cx="67691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1979613" y="2492375"/>
          <a:ext cx="525621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Rovnica" r:id="rId5" imgW="2158920" imgH="431640" progId="Equation.3">
                  <p:embed/>
                </p:oleObj>
              </mc:Choice>
              <mc:Fallback>
                <p:oleObj name="Rovnica" r:id="rId5" imgW="2158920" imgH="431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492375"/>
                        <a:ext cx="5256212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2555875" y="4437063"/>
          <a:ext cx="4176713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Rovnica" r:id="rId7" imgW="2539800" imgH="812520" progId="Equation.3">
                  <p:embed/>
                </p:oleObj>
              </mc:Choice>
              <mc:Fallback>
                <p:oleObj name="Rovnica" r:id="rId7" imgW="2539800" imgH="81252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437063"/>
                        <a:ext cx="4176713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4" name="Object 4"/>
          <p:cNvGraphicFramePr>
            <a:graphicFrameLocks noChangeAspect="1"/>
          </p:cNvGraphicFramePr>
          <p:nvPr>
            <p:ph idx="1"/>
          </p:nvPr>
        </p:nvGraphicFramePr>
        <p:xfrm>
          <a:off x="3132138" y="2349500"/>
          <a:ext cx="2238375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9" name="Rovnica" r:id="rId3" imgW="876240" imgH="431640" progId="Equation.3">
                  <p:embed/>
                </p:oleObj>
              </mc:Choice>
              <mc:Fallback>
                <p:oleObj name="Rovnica" r:id="rId3" imgW="87624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349500"/>
                        <a:ext cx="2238375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827088" y="908050"/>
            <a:ext cx="7848600" cy="161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k-SK" altLang="sk-SK" sz="2000" b="1"/>
              <a:t>Johannes Kepler dokázal, že</a:t>
            </a:r>
          </a:p>
          <a:p>
            <a:endParaRPr lang="sk-SK" altLang="sk-SK" sz="2000"/>
          </a:p>
          <a:p>
            <a:r>
              <a:rPr lang="sk-SK" altLang="sk-SK" sz="2400" b="1">
                <a:solidFill>
                  <a:srgbClr val="CC0000"/>
                </a:solidFill>
              </a:rPr>
              <a:t>Zlatý rez je limitou postupnosti racionálnych čísel:</a:t>
            </a:r>
          </a:p>
          <a:p>
            <a:pPr>
              <a:spcBef>
                <a:spcPct val="50000"/>
              </a:spcBef>
            </a:pPr>
            <a:endParaRPr lang="sk-SK" altLang="sk-SK" sz="2400" b="1">
              <a:solidFill>
                <a:srgbClr val="CC0000"/>
              </a:solidFill>
            </a:endParaRP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1042988" y="4076700"/>
            <a:ext cx="7129462" cy="114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sz="2400"/>
              <a:t>Pozrite si stránky:</a:t>
            </a:r>
          </a:p>
          <a:p>
            <a:pPr>
              <a:spcBef>
                <a:spcPct val="50000"/>
              </a:spcBef>
            </a:pPr>
            <a:r>
              <a:rPr lang="sk-SK" altLang="sk-SK"/>
              <a:t>Diplomovka: 	</a:t>
            </a:r>
            <a:r>
              <a:rPr lang="sk-SK" altLang="sk-SK">
                <a:solidFill>
                  <a:srgbClr val="000099"/>
                </a:solidFill>
                <a:hlinkClick r:id="rId5"/>
              </a:rPr>
              <a:t>www.volny.cz/zlaty.rez/diplomka.html</a:t>
            </a:r>
            <a:r>
              <a:rPr lang="sk-SK" altLang="sk-SK">
                <a:solidFill>
                  <a:srgbClr val="000099"/>
                </a:solidFill>
              </a:rPr>
              <a:t> </a:t>
            </a:r>
            <a:r>
              <a:rPr lang="sk-SK" altLang="sk-SK"/>
              <a:t> </a:t>
            </a:r>
          </a:p>
          <a:p>
            <a:r>
              <a:rPr lang="sk-SK" altLang="sk-SK"/>
              <a:t>Video: 		</a:t>
            </a:r>
            <a:r>
              <a:rPr lang="sk-SK" altLang="sk-SK">
                <a:solidFill>
                  <a:srgbClr val="000099"/>
                </a:solidFill>
                <a:hlinkClick r:id="rId6"/>
              </a:rPr>
              <a:t>www.sprword.com/videos/fibonacci/</a:t>
            </a:r>
            <a:r>
              <a:rPr lang="sk-SK" altLang="sk-SK">
                <a:solidFill>
                  <a:srgbClr val="000099"/>
                </a:solidFill>
              </a:rPr>
              <a:t>  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3" name="Picture 5" descr="Spira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060575"/>
            <a:ext cx="6553200" cy="312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755650" y="620713"/>
            <a:ext cx="6553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sz="2200">
                <a:solidFill>
                  <a:srgbClr val="CC3300"/>
                </a:solidFill>
              </a:rPr>
              <a:t>Pre Fibonacciho čísla platí:</a:t>
            </a:r>
          </a:p>
        </p:txBody>
      </p:sp>
      <p:graphicFrame>
        <p:nvGraphicFramePr>
          <p:cNvPr id="99335" name="Object 7"/>
          <p:cNvGraphicFramePr>
            <a:graphicFrameLocks noChangeAspect="1"/>
          </p:cNvGraphicFramePr>
          <p:nvPr>
            <p:ph/>
          </p:nvPr>
        </p:nvGraphicFramePr>
        <p:xfrm>
          <a:off x="4427538" y="620713"/>
          <a:ext cx="33115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9" name="Rovnica" r:id="rId4" imgW="1993680" imgH="241200" progId="Equation.3">
                  <p:embed/>
                </p:oleObj>
              </mc:Choice>
              <mc:Fallback>
                <p:oleObj name="Rovnica" r:id="rId4" imgW="199368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620713"/>
                        <a:ext cx="33115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900113" y="1700213"/>
            <a:ext cx="64801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/>
              <a:t>Túto rovnosť môžeme geometricky interpretovať: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971550" y="5157788"/>
            <a:ext cx="6335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/>
              <a:t>dostávame zložený útvar - </a:t>
            </a:r>
            <a:r>
              <a:rPr lang="sk-SK" altLang="sk-SK" b="1">
                <a:solidFill>
                  <a:srgbClr val="CC3300"/>
                </a:solidFill>
              </a:rPr>
              <a:t>logaritmickú špirálu</a:t>
            </a:r>
            <a:r>
              <a:rPr lang="sk-SK" altLang="sk-SK"/>
              <a:t> </a:t>
            </a:r>
          </a:p>
        </p:txBody>
      </p:sp>
    </p:spTree>
  </p:cSld>
  <p:clrMapOvr>
    <a:masterClrMapping/>
  </p:clrMapOvr>
  <p:transition spd="med">
    <p:strips dir="rd"/>
  </p:transition>
</p:sld>
</file>

<file path=ppt/theme/theme1.xml><?xml version="1.0" encoding="utf-8"?>
<a:theme xmlns:a="http://schemas.openxmlformats.org/drawingml/2006/main" name="Okraj">
  <a:themeElements>
    <a:clrScheme name="Okraj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kraj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kraj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aj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aj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aj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759</TotalTime>
  <Words>300</Words>
  <Application>Microsoft Office PowerPoint</Application>
  <PresentationFormat>Prezentácia na obrazovke (4:3)</PresentationFormat>
  <Paragraphs>92</Paragraphs>
  <Slides>14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21" baseType="lpstr">
      <vt:lpstr>Arial</vt:lpstr>
      <vt:lpstr>Garamond</vt:lpstr>
      <vt:lpstr>Times New Roman</vt:lpstr>
      <vt:lpstr>Wingdings</vt:lpstr>
      <vt:lpstr>Verdana</vt:lpstr>
      <vt:lpstr>Okraj</vt:lpstr>
      <vt:lpstr>Microsoft Equation 3.0</vt:lpstr>
      <vt:lpstr> Fibonacciho postupnosť  a zlatý rez </vt:lpstr>
      <vt:lpstr>Prezentácia programu PowerPoint</vt:lpstr>
      <vt:lpstr>Úloha o zajacoch</vt:lpstr>
      <vt:lpstr>Fibonacciho postupnosti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GPOHKK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Fibonacciho postupnosť  a zlatý rez</dc:title>
  <dc:creator>Marta Mlynarcikova</dc:creator>
  <cp:lastModifiedBy>Hanzel Pavol, prof. RNDr., CSc.</cp:lastModifiedBy>
  <cp:revision>36</cp:revision>
  <dcterms:created xsi:type="dcterms:W3CDTF">2006-06-29T17:08:14Z</dcterms:created>
  <dcterms:modified xsi:type="dcterms:W3CDTF">2021-09-22T10:15:11Z</dcterms:modified>
</cp:coreProperties>
</file>