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3" r:id="rId1"/>
  </p:sldMasterIdLst>
  <p:sldIdLst>
    <p:sldId id="256" r:id="rId2"/>
    <p:sldId id="259" r:id="rId3"/>
    <p:sldId id="288" r:id="rId4"/>
    <p:sldId id="289" r:id="rId5"/>
    <p:sldId id="261" r:id="rId6"/>
    <p:sldId id="290" r:id="rId7"/>
    <p:sldId id="286" r:id="rId8"/>
    <p:sldId id="291" r:id="rId9"/>
    <p:sldId id="292" r:id="rId10"/>
    <p:sldId id="263" r:id="rId11"/>
    <p:sldId id="270" r:id="rId12"/>
    <p:sldId id="268" r:id="rId13"/>
    <p:sldId id="266" r:id="rId14"/>
    <p:sldId id="271" r:id="rId15"/>
  </p:sldIdLst>
  <p:sldSz cx="9144000" cy="6858000" type="screen4x3"/>
  <p:notesSz cx="6858000" cy="9144000"/>
  <p:defaultTextStyle>
    <a:defPPr>
      <a:defRPr lang="sk-SK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8000"/>
    <a:srgbClr val="CBDEFD"/>
    <a:srgbClr val="A6E4F8"/>
    <a:srgbClr val="DBBFD3"/>
    <a:srgbClr val="CDCDFF"/>
    <a:srgbClr val="CC6600"/>
    <a:srgbClr val="CC3300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780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image" Target="../media/image5.e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pPr lvl="0"/>
            <a:r>
              <a:rPr lang="sk-SK" altLang="en-US" noProof="0" smtClean="0"/>
              <a:t>Kliknite sem a upravte štýl predlohy nadpisov.</a:t>
            </a:r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anose="05000000000000000000" pitchFamily="2" charset="2"/>
              <a:buNone/>
              <a:defRPr sz="2800"/>
            </a:lvl1pPr>
          </a:lstStyle>
          <a:p>
            <a:pPr lvl="0"/>
            <a:r>
              <a:rPr lang="sk-SK" altLang="en-US" noProof="0" smtClean="0"/>
              <a:t>Kliknite sem a upravte štýl predlohy podnadpisov.</a:t>
            </a:r>
          </a:p>
        </p:txBody>
      </p:sp>
      <p:sp>
        <p:nvSpPr>
          <p:cNvPr id="82948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altLang="en-US"/>
          </a:p>
        </p:txBody>
      </p:sp>
      <p:sp>
        <p:nvSpPr>
          <p:cNvPr id="82949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sk-SK" altLang="en-US"/>
          </a:p>
        </p:txBody>
      </p:sp>
      <p:sp>
        <p:nvSpPr>
          <p:cNvPr id="82950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A02D7D52-E710-40E9-A0C0-D836F76FBF41}" type="slidenum">
              <a:rPr lang="sk-SK" altLang="en-US"/>
              <a:pPr/>
              <a:t>‹#›</a:t>
            </a:fld>
            <a:endParaRPr lang="sk-SK" altLang="en-US"/>
          </a:p>
        </p:txBody>
      </p:sp>
      <p:sp>
        <p:nvSpPr>
          <p:cNvPr id="82951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1000 h 1000"/>
              <a:gd name="T2" fmla="*/ 0 w 1000"/>
              <a:gd name="T3" fmla="*/ 0 h 1000"/>
              <a:gd name="T4" fmla="*/ 1000 w 1000"/>
              <a:gd name="T5" fmla="*/ 0 h 1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sk-SK"/>
          </a:p>
        </p:txBody>
      </p:sp>
      <p:sp>
        <p:nvSpPr>
          <p:cNvPr id="82952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k-SK"/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z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altLang="en-US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altLang="en-US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E89C2F-0BF4-44B9-95C2-6DEDF9C5CF24}" type="slidenum">
              <a:rPr lang="sk-SK" altLang="en-US"/>
              <a:pPr/>
              <a:t>‹#›</a:t>
            </a:fld>
            <a:endParaRPr lang="sk-SK" altLang="en-US"/>
          </a:p>
        </p:txBody>
      </p:sp>
    </p:spTree>
    <p:extLst>
      <p:ext uri="{BB962C8B-B14F-4D97-AF65-F5344CB8AC3E}">
        <p14:creationId xmlns:p14="http://schemas.microsoft.com/office/powerpoint/2010/main" val="2643910103"/>
      </p:ext>
    </p:extLst>
  </p:cSld>
  <p:clrMapOvr>
    <a:masterClrMapping/>
  </p:clrMapOvr>
  <p:transition spd="med">
    <p:strips dir="r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z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altLang="en-US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altLang="en-US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28CD31-C9A7-41B1-ACE3-98AFE4D99AD9}" type="slidenum">
              <a:rPr lang="sk-SK" altLang="en-US"/>
              <a:pPr/>
              <a:t>‹#›</a:t>
            </a:fld>
            <a:endParaRPr lang="sk-SK" altLang="en-US"/>
          </a:p>
        </p:txBody>
      </p:sp>
    </p:spTree>
    <p:extLst>
      <p:ext uri="{BB962C8B-B14F-4D97-AF65-F5344CB8AC3E}">
        <p14:creationId xmlns:p14="http://schemas.microsoft.com/office/powerpoint/2010/main" val="1027060408"/>
      </p:ext>
    </p:extLst>
  </p:cSld>
  <p:clrMapOvr>
    <a:masterClrMapping/>
  </p:clrMapOvr>
  <p:transition spd="med">
    <p:strips dir="rd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text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objekt pre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objekt pre dátum 4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sk-SK" altLang="en-US"/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sk-SK" altLang="en-US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90751336-D928-4DF3-9945-30A10C291ECE}" type="slidenum">
              <a:rPr lang="sk-SK" altLang="en-US"/>
              <a:pPr/>
              <a:t>‹#›</a:t>
            </a:fld>
            <a:endParaRPr lang="sk-SK" altLang="en-US"/>
          </a:p>
        </p:txBody>
      </p:sp>
    </p:spTree>
    <p:extLst>
      <p:ext uri="{BB962C8B-B14F-4D97-AF65-F5344CB8AC3E}">
        <p14:creationId xmlns:p14="http://schemas.microsoft.com/office/powerpoint/2010/main" val="2720170476"/>
      </p:ext>
    </p:extLst>
  </p:cSld>
  <p:clrMapOvr>
    <a:masterClrMapping/>
  </p:clrMapOvr>
  <p:transition spd="med">
    <p:strips dir="rd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sah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53112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3" name="Zástupný objekt pre dátum 2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sk-SK" altLang="en-US"/>
          </a:p>
        </p:txBody>
      </p:sp>
      <p:sp>
        <p:nvSpPr>
          <p:cNvPr id="4" name="Zástupný objekt pre pätu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sk-SK" altLang="en-US"/>
          </a:p>
        </p:txBody>
      </p:sp>
      <p:sp>
        <p:nvSpPr>
          <p:cNvPr id="5" name="Zástupný objekt pre číslo snímky 4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D82B51BF-4D74-41EE-84A6-F0584EAA00FC}" type="slidenum">
              <a:rPr lang="sk-SK" altLang="en-US"/>
              <a:pPr/>
              <a:t>‹#›</a:t>
            </a:fld>
            <a:endParaRPr lang="sk-SK" altLang="en-US"/>
          </a:p>
        </p:txBody>
      </p:sp>
    </p:spTree>
    <p:extLst>
      <p:ext uri="{BB962C8B-B14F-4D97-AF65-F5344CB8AC3E}">
        <p14:creationId xmlns:p14="http://schemas.microsoft.com/office/powerpoint/2010/main" val="2174948190"/>
      </p:ext>
    </p:extLst>
  </p:cSld>
  <p:clrMapOvr>
    <a:masterClrMapping/>
  </p:clrMapOvr>
  <p:transition spd="med">
    <p:strips dir="r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altLang="en-US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altLang="en-US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2D9186-8FC2-46E3-9F0F-0CB538B2B953}" type="slidenum">
              <a:rPr lang="sk-SK" altLang="en-US"/>
              <a:pPr/>
              <a:t>‹#›</a:t>
            </a:fld>
            <a:endParaRPr lang="sk-SK" altLang="en-US"/>
          </a:p>
        </p:txBody>
      </p:sp>
    </p:spTree>
    <p:extLst>
      <p:ext uri="{BB962C8B-B14F-4D97-AF65-F5344CB8AC3E}">
        <p14:creationId xmlns:p14="http://schemas.microsoft.com/office/powerpoint/2010/main" val="897574716"/>
      </p:ext>
    </p:extLst>
  </p:cSld>
  <p:clrMapOvr>
    <a:masterClrMapping/>
  </p:clrMapOvr>
  <p:transition spd="med">
    <p:strips dir="r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text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altLang="en-US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altLang="en-US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07435D-19D3-4D70-8C8E-73F532338E32}" type="slidenum">
              <a:rPr lang="sk-SK" altLang="en-US"/>
              <a:pPr/>
              <a:t>‹#›</a:t>
            </a:fld>
            <a:endParaRPr lang="sk-SK" altLang="en-US"/>
          </a:p>
        </p:txBody>
      </p:sp>
    </p:spTree>
    <p:extLst>
      <p:ext uri="{BB962C8B-B14F-4D97-AF65-F5344CB8AC3E}">
        <p14:creationId xmlns:p14="http://schemas.microsoft.com/office/powerpoint/2010/main" val="479381282"/>
      </p:ext>
    </p:extLst>
  </p:cSld>
  <p:clrMapOvr>
    <a:masterClrMapping/>
  </p:clrMapOvr>
  <p:transition spd="med">
    <p:strips dir="r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objekt pre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objekt pre dá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altLang="en-US"/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altLang="en-US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81FD72-CD05-47E2-8003-9786FC5A1008}" type="slidenum">
              <a:rPr lang="sk-SK" altLang="en-US"/>
              <a:pPr/>
              <a:t>‹#›</a:t>
            </a:fld>
            <a:endParaRPr lang="sk-SK" altLang="en-US"/>
          </a:p>
        </p:txBody>
      </p:sp>
    </p:spTree>
    <p:extLst>
      <p:ext uri="{BB962C8B-B14F-4D97-AF65-F5344CB8AC3E}">
        <p14:creationId xmlns:p14="http://schemas.microsoft.com/office/powerpoint/2010/main" val="2637599241"/>
      </p:ext>
    </p:extLst>
  </p:cSld>
  <p:clrMapOvr>
    <a:masterClrMapping/>
  </p:clrMapOvr>
  <p:transition spd="med">
    <p:strips dir="r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text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Zástupný objekt pre obsah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objekt pre tex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6" name="Zástupný objekt pre obsah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objekt pre dá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altLang="en-US"/>
          </a:p>
        </p:txBody>
      </p:sp>
      <p:sp>
        <p:nvSpPr>
          <p:cNvPr id="8" name="Zástupný objekt pre pätu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altLang="en-US"/>
          </a:p>
        </p:txBody>
      </p:sp>
      <p:sp>
        <p:nvSpPr>
          <p:cNvPr id="9" name="Zástupný objekt pre číslo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13F282-34C6-4E96-B335-8EA062D6491E}" type="slidenum">
              <a:rPr lang="sk-SK" altLang="en-US"/>
              <a:pPr/>
              <a:t>‹#›</a:t>
            </a:fld>
            <a:endParaRPr lang="sk-SK" altLang="en-US"/>
          </a:p>
        </p:txBody>
      </p:sp>
    </p:spTree>
    <p:extLst>
      <p:ext uri="{BB962C8B-B14F-4D97-AF65-F5344CB8AC3E}">
        <p14:creationId xmlns:p14="http://schemas.microsoft.com/office/powerpoint/2010/main" val="2404836554"/>
      </p:ext>
    </p:extLst>
  </p:cSld>
  <p:clrMapOvr>
    <a:masterClrMapping/>
  </p:clrMapOvr>
  <p:transition spd="med">
    <p:strips dir="r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dá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altLang="en-US"/>
          </a:p>
        </p:txBody>
      </p:sp>
      <p:sp>
        <p:nvSpPr>
          <p:cNvPr id="4" name="Zástupný objekt pre pätu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altLang="en-US"/>
          </a:p>
        </p:txBody>
      </p:sp>
      <p:sp>
        <p:nvSpPr>
          <p:cNvPr id="5" name="Zástupný objekt pre číslo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8AF17D-B68B-489C-A714-ADC186774C1B}" type="slidenum">
              <a:rPr lang="sk-SK" altLang="en-US"/>
              <a:pPr/>
              <a:t>‹#›</a:t>
            </a:fld>
            <a:endParaRPr lang="sk-SK" altLang="en-US"/>
          </a:p>
        </p:txBody>
      </p:sp>
    </p:spTree>
    <p:extLst>
      <p:ext uri="{BB962C8B-B14F-4D97-AF65-F5344CB8AC3E}">
        <p14:creationId xmlns:p14="http://schemas.microsoft.com/office/powerpoint/2010/main" val="1051792935"/>
      </p:ext>
    </p:extLst>
  </p:cSld>
  <p:clrMapOvr>
    <a:masterClrMapping/>
  </p:clrMapOvr>
  <p:transition spd="med">
    <p:strips dir="r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dá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altLang="en-US"/>
          </a:p>
        </p:txBody>
      </p:sp>
      <p:sp>
        <p:nvSpPr>
          <p:cNvPr id="3" name="Zástupný objekt pre pätu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altLang="en-US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CA6AD0-36D6-4D40-ABA5-888A36D80F34}" type="slidenum">
              <a:rPr lang="sk-SK" altLang="en-US"/>
              <a:pPr/>
              <a:t>‹#›</a:t>
            </a:fld>
            <a:endParaRPr lang="sk-SK" altLang="en-US"/>
          </a:p>
        </p:txBody>
      </p:sp>
    </p:spTree>
    <p:extLst>
      <p:ext uri="{BB962C8B-B14F-4D97-AF65-F5344CB8AC3E}">
        <p14:creationId xmlns:p14="http://schemas.microsoft.com/office/powerpoint/2010/main" val="3920961375"/>
      </p:ext>
    </p:extLst>
  </p:cSld>
  <p:clrMapOvr>
    <a:masterClrMapping/>
  </p:clrMapOvr>
  <p:transition spd="med">
    <p:strips dir="r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objekt pre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5" name="Zástupný objekt pre dá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altLang="en-US"/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altLang="en-US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3C2D29-E6D0-4929-B1DF-F3FB09A4386E}" type="slidenum">
              <a:rPr lang="sk-SK" altLang="en-US"/>
              <a:pPr/>
              <a:t>‹#›</a:t>
            </a:fld>
            <a:endParaRPr lang="sk-SK" altLang="en-US"/>
          </a:p>
        </p:txBody>
      </p:sp>
    </p:spTree>
    <p:extLst>
      <p:ext uri="{BB962C8B-B14F-4D97-AF65-F5344CB8AC3E}">
        <p14:creationId xmlns:p14="http://schemas.microsoft.com/office/powerpoint/2010/main" val="2576603188"/>
      </p:ext>
    </p:extLst>
  </p:cSld>
  <p:clrMapOvr>
    <a:masterClrMapping/>
  </p:clrMapOvr>
  <p:transition spd="med">
    <p:strips dir="r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obrázok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objekt pre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5" name="Zástupný objekt pre dá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altLang="en-US"/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altLang="en-US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95D2D8-9D87-429F-AD1C-63E50259B242}" type="slidenum">
              <a:rPr lang="sk-SK" altLang="en-US"/>
              <a:pPr/>
              <a:t>‹#›</a:t>
            </a:fld>
            <a:endParaRPr lang="sk-SK" altLang="en-US"/>
          </a:p>
        </p:txBody>
      </p:sp>
    </p:spTree>
    <p:extLst>
      <p:ext uri="{BB962C8B-B14F-4D97-AF65-F5344CB8AC3E}">
        <p14:creationId xmlns:p14="http://schemas.microsoft.com/office/powerpoint/2010/main" val="817402230"/>
      </p:ext>
    </p:extLst>
  </p:cSld>
  <p:clrMapOvr>
    <a:masterClrMapping/>
  </p:clrMapOvr>
  <p:transition spd="med">
    <p:strips dir="r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k-SK" altLang="en-US" smtClean="0"/>
              <a:t>Kliknite sem a upravte štýl predlohy nadpisov.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k-SK" altLang="en-US" smtClean="0"/>
              <a:t>Kliknite sem a upravte štýly predlohy textu.</a:t>
            </a:r>
          </a:p>
          <a:p>
            <a:pPr lvl="1"/>
            <a:r>
              <a:rPr lang="sk-SK" altLang="en-US" smtClean="0"/>
              <a:t>Druhá úroveň</a:t>
            </a:r>
          </a:p>
          <a:p>
            <a:pPr lvl="2"/>
            <a:r>
              <a:rPr lang="sk-SK" altLang="en-US" smtClean="0"/>
              <a:t>Tretia úroveň</a:t>
            </a:r>
          </a:p>
          <a:p>
            <a:pPr lvl="3"/>
            <a:r>
              <a:rPr lang="sk-SK" altLang="en-US" smtClean="0"/>
              <a:t>Štvrtá úroveň</a:t>
            </a:r>
          </a:p>
          <a:p>
            <a:pPr lvl="4"/>
            <a:r>
              <a:rPr lang="sk-SK" altLang="en-US" smtClean="0"/>
              <a:t>Piata úroveň</a:t>
            </a:r>
          </a:p>
        </p:txBody>
      </p:sp>
      <p:sp>
        <p:nvSpPr>
          <p:cNvPr id="8192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+mj-lt"/>
              </a:defRPr>
            </a:lvl1pPr>
          </a:lstStyle>
          <a:p>
            <a:endParaRPr lang="sk-SK" altLang="en-US"/>
          </a:p>
        </p:txBody>
      </p:sp>
      <p:sp>
        <p:nvSpPr>
          <p:cNvPr id="8192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</a:defRPr>
            </a:lvl1pPr>
          </a:lstStyle>
          <a:p>
            <a:endParaRPr lang="sk-SK" altLang="en-US"/>
          </a:p>
        </p:txBody>
      </p:sp>
      <p:sp>
        <p:nvSpPr>
          <p:cNvPr id="8192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j-lt"/>
              </a:defRPr>
            </a:lvl1pPr>
          </a:lstStyle>
          <a:p>
            <a:fld id="{5B339819-865B-46E2-A55F-3913089A1D13}" type="slidenum">
              <a:rPr lang="sk-SK" altLang="en-US"/>
              <a:pPr/>
              <a:t>‹#›</a:t>
            </a:fld>
            <a:endParaRPr lang="sk-SK" altLang="en-US"/>
          </a:p>
        </p:txBody>
      </p:sp>
      <p:sp>
        <p:nvSpPr>
          <p:cNvPr id="81927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1000 h 1000"/>
              <a:gd name="T2" fmla="*/ 0 w 1000"/>
              <a:gd name="T3" fmla="*/ 0 h 1000"/>
              <a:gd name="T4" fmla="*/ 1000 w 1000"/>
              <a:gd name="T5" fmla="*/ 0 h 1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sk-SK"/>
          </a:p>
        </p:txBody>
      </p:sp>
      <p:sp>
        <p:nvSpPr>
          <p:cNvPr id="81928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  <p:sldLayoutId id="2147483695" r:id="rId12"/>
    <p:sldLayoutId id="2147483696" r:id="rId13"/>
  </p:sldLayoutIdLst>
  <p:transition spd="med">
    <p:strips dir="rd"/>
  </p:transition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4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anose="02020404030301010803" pitchFamily="18" charset="0"/>
          <a:cs typeface="Arial" panose="020B060402020202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anose="02020404030301010803" pitchFamily="18" charset="0"/>
          <a:cs typeface="Arial" panose="020B060402020202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anose="02020404030301010803" pitchFamily="18" charset="0"/>
          <a:cs typeface="Arial" panose="020B060402020202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anose="02020404030301010803" pitchFamily="18" charset="0"/>
          <a:cs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anose="02020404030301010803" pitchFamily="18" charset="0"/>
          <a:cs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anose="02020404030301010803" pitchFamily="18" charset="0"/>
          <a:cs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anose="02020404030301010803" pitchFamily="18" charset="0"/>
          <a:cs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anose="02020404030301010803" pitchFamily="18" charset="0"/>
          <a:cs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anose="05000000000000000000" pitchFamily="2" charset="2"/>
        <a:buChar char="n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fontAlgn="base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anose="05000000000000000000" pitchFamily="2" charset="2"/>
        <a:buChar char="q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22350" indent="-350838" algn="l" rtl="0" fontAlgn="base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anose="05000000000000000000" pitchFamily="2" charset="2"/>
        <a:buChar char="n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39850" indent="-31591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q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811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hyperlink" Target="http://affiliates.allposters.com/link/redirect.asp?item=356711&amp;AID=910266&amp;PSTID=1&amp;LTID=2" TargetMode="External"/><Relationship Id="rId7" Type="http://schemas.openxmlformats.org/officeDocument/2006/relationships/hyperlink" Target="http://en.wikipedia.org/wiki/Logarithmic_spiral" TargetMode="External"/><Relationship Id="rId2" Type="http://schemas.openxmlformats.org/officeDocument/2006/relationships/hyperlink" Target="http://affiliates.allposters.com/link/redirect.asp?item=112545&amp;AID=910266&amp;PSTID=1&amp;LTID=2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en.wikipedia.org/wiki/Nautilus" TargetMode="External"/><Relationship Id="rId5" Type="http://schemas.openxmlformats.org/officeDocument/2006/relationships/image" Target="../media/image14.png"/><Relationship Id="rId4" Type="http://schemas.openxmlformats.org/officeDocument/2006/relationships/hyperlink" Target="http://affiliates.allposters.com/link/redirect.asp?item=380011&amp;AID=910266&amp;PSTID=1&amp;LTID=2" TargetMode="External"/><Relationship Id="rId9" Type="http://schemas.openxmlformats.org/officeDocument/2006/relationships/image" Target="../media/image1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Fibonacci.xls" TargetMode="External"/><Relationship Id="rId7" Type="http://schemas.openxmlformats.org/officeDocument/2006/relationships/image" Target="../media/image6.e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5.emf"/><Relationship Id="rId4" Type="http://schemas.openxmlformats.org/officeDocument/2006/relationships/oleObject" Target="../embeddings/oleObject2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Zlat&#253;%20rez.zir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8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hyperlink" Target="http://www.sprword.com/videos/fibonacci/" TargetMode="External"/><Relationship Id="rId5" Type="http://schemas.openxmlformats.org/officeDocument/2006/relationships/hyperlink" Target="http://www.volny.cz/zlaty.rez/diplomka.html" TargetMode="External"/><Relationship Id="rId4" Type="http://schemas.openxmlformats.org/officeDocument/2006/relationships/image" Target="../media/image11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12.wmf"/><Relationship Id="rId4" Type="http://schemas.openxmlformats.org/officeDocument/2006/relationships/oleObject" Target="../embeddings/oleObject8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sk-SK" altLang="sk-SK" sz="3600"/>
              <a:t/>
            </a:r>
            <a:br>
              <a:rPr lang="sk-SK" altLang="sk-SK" sz="3600"/>
            </a:br>
            <a:r>
              <a:rPr lang="sk-SK" altLang="sk-SK" sz="3600">
                <a:latin typeface="Times New Roman" panose="02020603050405020304" pitchFamily="18" charset="0"/>
              </a:rPr>
              <a:t>Fibonacciho postupnosť </a:t>
            </a:r>
            <a:br>
              <a:rPr lang="sk-SK" altLang="sk-SK" sz="3600">
                <a:latin typeface="Times New Roman" panose="02020603050405020304" pitchFamily="18" charset="0"/>
              </a:rPr>
            </a:br>
            <a:r>
              <a:rPr lang="sk-SK" altLang="sk-SK" sz="3600">
                <a:latin typeface="Times New Roman" panose="02020603050405020304" pitchFamily="18" charset="0"/>
              </a:rPr>
              <a:t>a zlatý rez</a:t>
            </a:r>
            <a:r>
              <a:rPr lang="sk-SK" altLang="sk-SK" sz="3600"/>
              <a:t> </a:t>
            </a:r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0672" name="Group 16"/>
          <p:cNvGraphicFramePr>
            <a:graphicFrameLocks noGrp="1"/>
          </p:cNvGraphicFramePr>
          <p:nvPr/>
        </p:nvGraphicFramePr>
        <p:xfrm>
          <a:off x="684213" y="476250"/>
          <a:ext cx="7632700" cy="4824413"/>
        </p:xfrm>
        <a:graphic>
          <a:graphicData uri="http://schemas.openxmlformats.org/drawingml/2006/table">
            <a:tbl>
              <a:tblPr/>
              <a:tblGrid>
                <a:gridCol w="208280">
                  <a:extLst>
                    <a:ext uri="{9D8B030D-6E8A-4147-A177-3AD203B41FA5}">
                      <a16:colId xmlns:a16="http://schemas.microsoft.com/office/drawing/2014/main" val="3811189585"/>
                    </a:ext>
                  </a:extLst>
                </a:gridCol>
                <a:gridCol w="2297113">
                  <a:extLst>
                    <a:ext uri="{9D8B030D-6E8A-4147-A177-3AD203B41FA5}">
                      <a16:colId xmlns:a16="http://schemas.microsoft.com/office/drawing/2014/main" val="102623417"/>
                    </a:ext>
                  </a:extLst>
                </a:gridCol>
                <a:gridCol w="2554287">
                  <a:extLst>
                    <a:ext uri="{9D8B030D-6E8A-4147-A177-3AD203B41FA5}">
                      <a16:colId xmlns:a16="http://schemas.microsoft.com/office/drawing/2014/main" val="520972851"/>
                    </a:ext>
                  </a:extLst>
                </a:gridCol>
                <a:gridCol w="2598738">
                  <a:extLst>
                    <a:ext uri="{9D8B030D-6E8A-4147-A177-3AD203B41FA5}">
                      <a16:colId xmlns:a16="http://schemas.microsoft.com/office/drawing/2014/main" val="522117514"/>
                    </a:ext>
                  </a:extLst>
                </a:gridCol>
              </a:tblGrid>
              <a:tr h="48244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indent="-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indent="-24288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indent="-34766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indent="-4873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indent="-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indent="-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indent="-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indent="-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cs-CZ" altLang="sk-SK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indent="-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indent="-24288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indent="-34766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indent="-4873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indent="-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indent="-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indent="-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indent="-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altLang="sk-SK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hlinkClick r:id="rId2"/>
                        </a:rPr>
                        <a:t>  </a:t>
                      </a:r>
                      <a:r>
                        <a:rPr kumimoji="0" lang="sk-SK" altLang="sk-SK" sz="23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kumimoji="0" lang="sk-SK" altLang="sk-SK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                                                 </a:t>
                      </a:r>
                      <a:r>
                        <a:rPr kumimoji="0" lang="sk-SK" altLang="sk-SK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sk-SK" altLang="sk-SK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/>
                      </a:r>
                      <a:br>
                        <a:rPr kumimoji="0" lang="sk-SK" altLang="sk-SK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endParaRPr kumimoji="0" lang="sk-SK" altLang="sk-SK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indent="-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indent="-24288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indent="-34766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indent="-4873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indent="-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indent="-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indent="-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indent="-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altLang="sk-SK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hlinkClick r:id="rId3"/>
                        </a:rPr>
                        <a:t>  </a:t>
                      </a:r>
                      <a:r>
                        <a:rPr kumimoji="0" lang="sk-SK" altLang="sk-SK" sz="23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kumimoji="0" lang="sk-SK" altLang="sk-SK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                                      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indent="-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indent="-24288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indent="-34766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indent="-4873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indent="-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indent="-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indent="-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indent="-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altLang="sk-SK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hlinkClick r:id="rId4"/>
                        </a:rPr>
                        <a:t>  </a:t>
                      </a:r>
                      <a:r>
                        <a:rPr kumimoji="0" lang="sk-SK" altLang="sk-SK" sz="23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kumimoji="0" lang="sk-SK" altLang="sk-SK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 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33281292"/>
                  </a:ext>
                </a:extLst>
              </a:tr>
            </a:tbl>
          </a:graphicData>
        </a:graphic>
      </p:graphicFrame>
      <p:pic>
        <p:nvPicPr>
          <p:cNvPr id="50183" name="Picture 7" descr="poster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8588" y="4938713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0186" name="Picture 10" descr="poster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9188" y="4938713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0189" name="Picture 13" descr="poster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01088" y="4938713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0202" name="Text Box 26"/>
          <p:cNvSpPr txBox="1">
            <a:spLocks noChangeArrowheads="1"/>
          </p:cNvSpPr>
          <p:nvPr/>
        </p:nvSpPr>
        <p:spPr bwMode="auto">
          <a:xfrm>
            <a:off x="1219200" y="533400"/>
            <a:ext cx="2640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k-SK" altLang="sk-SK" sz="2400">
                <a:solidFill>
                  <a:srgbClr val="008000"/>
                </a:solidFill>
              </a:rPr>
              <a:t>Zlatý rez v prírode</a:t>
            </a:r>
          </a:p>
        </p:txBody>
      </p:sp>
      <p:sp>
        <p:nvSpPr>
          <p:cNvPr id="50203" name="Text Box 27"/>
          <p:cNvSpPr txBox="1">
            <a:spLocks noChangeArrowheads="1"/>
          </p:cNvSpPr>
          <p:nvPr/>
        </p:nvSpPr>
        <p:spPr bwMode="auto">
          <a:xfrm>
            <a:off x="1295400" y="4652963"/>
            <a:ext cx="7848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sk-SK" altLang="sk-SK">
                <a:cs typeface="Times New Roman" panose="02020603050405020304" pitchFamily="18" charset="0"/>
              </a:rPr>
              <a:t>           Vľavo - </a:t>
            </a:r>
            <a:r>
              <a:rPr lang="sk-SK" altLang="sk-SK">
                <a:solidFill>
                  <a:srgbClr val="CC3300"/>
                </a:solidFill>
                <a:cs typeface="Times New Roman" panose="02020603050405020304" pitchFamily="18" charset="0"/>
                <a:hlinkClick r:id="rId6"/>
              </a:rPr>
              <a:t>Nautilus</a:t>
            </a:r>
            <a:r>
              <a:rPr lang="sk-SK" altLang="sk-SK">
                <a:cs typeface="Times New Roman" panose="02020603050405020304" pitchFamily="18" charset="0"/>
              </a:rPr>
              <a:t>.                          Vpravo </a:t>
            </a:r>
            <a:r>
              <a:rPr lang="sk-SK" altLang="sk-SK">
                <a:latin typeface="Verdana" panose="020B0604030504040204" pitchFamily="34" charset="0"/>
                <a:cs typeface="Times New Roman" panose="02020603050405020304" pitchFamily="18" charset="0"/>
                <a:hlinkClick r:id="rId7"/>
              </a:rPr>
              <a:t>logaritmická špirála</a:t>
            </a:r>
            <a:r>
              <a:rPr lang="sk-SK" altLang="sk-SK">
                <a:cs typeface="Times New Roman" panose="02020603050405020304" pitchFamily="18" charset="0"/>
                <a:hlinkClick r:id="rId7"/>
              </a:rPr>
              <a:t>. </a:t>
            </a:r>
            <a:endParaRPr lang="sk-SK" altLang="sk-SK">
              <a:cs typeface="Times New Roman" panose="02020603050405020304" pitchFamily="18" charset="0"/>
            </a:endParaRPr>
          </a:p>
        </p:txBody>
      </p:sp>
      <p:pic>
        <p:nvPicPr>
          <p:cNvPr id="70670" name="Picture 14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913" y="1844675"/>
            <a:ext cx="2857500" cy="2162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0671" name="Picture 15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5600" y="1628775"/>
            <a:ext cx="2592388" cy="24765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8374" name="Picture 6" descr="coneflow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825" y="2708275"/>
            <a:ext cx="3240088" cy="32400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8373" name="Picture 5" descr="slnecnic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908050"/>
            <a:ext cx="4103688" cy="31813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8382" name="Text Box 14"/>
          <p:cNvSpPr txBox="1">
            <a:spLocks noChangeArrowheads="1"/>
          </p:cNvSpPr>
          <p:nvPr/>
        </p:nvSpPr>
        <p:spPr bwMode="auto">
          <a:xfrm>
            <a:off x="5318125" y="696913"/>
            <a:ext cx="19494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k-SK" altLang="sk-SK" sz="2000"/>
              <a:t>Kvety slnečnice</a:t>
            </a:r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325" name="Picture 5" descr="sneezewort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4075" y="1530350"/>
            <a:ext cx="5256213" cy="3746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63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63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27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350" y="1412875"/>
            <a:ext cx="2333625" cy="3552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4277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4663" y="1125538"/>
            <a:ext cx="3867150" cy="3857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4278" name="Text Box 6"/>
          <p:cNvSpPr txBox="1">
            <a:spLocks noChangeArrowheads="1"/>
          </p:cNvSpPr>
          <p:nvPr/>
        </p:nvSpPr>
        <p:spPr bwMode="auto">
          <a:xfrm>
            <a:off x="898525" y="620713"/>
            <a:ext cx="40814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k-SK" altLang="sk-SK" sz="2000">
                <a:solidFill>
                  <a:srgbClr val="CC6600"/>
                </a:solidFill>
              </a:rPr>
              <a:t>Zlatý rez a proporcie ľudského tela</a:t>
            </a:r>
          </a:p>
        </p:txBody>
      </p:sp>
      <p:sp>
        <p:nvSpPr>
          <p:cNvPr id="54279" name="Text Box 7"/>
          <p:cNvSpPr txBox="1">
            <a:spLocks noChangeArrowheads="1"/>
          </p:cNvSpPr>
          <p:nvPr/>
        </p:nvSpPr>
        <p:spPr bwMode="auto">
          <a:xfrm>
            <a:off x="4403725" y="5167313"/>
            <a:ext cx="38100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k-SK" altLang="sk-SK" sz="1600" b="1" i="1">
                <a:solidFill>
                  <a:srgbClr val="000000"/>
                </a:solidFill>
                <a:cs typeface="Times New Roman" panose="02020603050405020304" pitchFamily="18" charset="0"/>
              </a:rPr>
              <a:t>Vitruviovu figúru</a:t>
            </a:r>
            <a:r>
              <a:rPr lang="sk-SK" altLang="sk-SK" sz="1600">
                <a:cs typeface="Times New Roman" panose="02020603050405020304" pitchFamily="18" charset="0"/>
              </a:rPr>
              <a:t> používal v renesancii </a:t>
            </a:r>
            <a:endParaRPr lang="sk-SK" altLang="sk-SK" sz="1600"/>
          </a:p>
          <a:p>
            <a:r>
              <a:rPr lang="sk-SK" altLang="sk-SK" sz="1600">
                <a:cs typeface="Times New Roman" panose="02020603050405020304" pitchFamily="18" charset="0"/>
              </a:rPr>
              <a:t>Leonardo da Vinci a Albrecht Dürer.</a:t>
            </a:r>
            <a:r>
              <a:rPr lang="sk-SK" altLang="sk-SK" sz="1600"/>
              <a:t> </a:t>
            </a:r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397" name="Picture 5" descr="cheop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088" y="1052513"/>
            <a:ext cx="4248150" cy="22431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9399" name="Picture 7" descr="parth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013" y="3716338"/>
            <a:ext cx="3600450" cy="2339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9401" name="Picture 9" descr="parth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1196975"/>
            <a:ext cx="2790825" cy="1666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9403" name="Picture 11" descr="parth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625" y="3284538"/>
            <a:ext cx="3390900" cy="2686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9404" name="Text Box 12"/>
          <p:cNvSpPr txBox="1">
            <a:spLocks noChangeArrowheads="1"/>
          </p:cNvSpPr>
          <p:nvPr/>
        </p:nvSpPr>
        <p:spPr bwMode="auto">
          <a:xfrm>
            <a:off x="533400" y="457200"/>
            <a:ext cx="32670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k-SK" altLang="sk-SK" sz="2400">
                <a:solidFill>
                  <a:srgbClr val="6600FF"/>
                </a:solidFill>
              </a:rPr>
              <a:t>Zlatý rez v architektúre</a:t>
            </a:r>
          </a:p>
        </p:txBody>
      </p:sp>
      <p:sp>
        <p:nvSpPr>
          <p:cNvPr id="59405" name="Text Box 13"/>
          <p:cNvSpPr txBox="1">
            <a:spLocks noChangeArrowheads="1"/>
          </p:cNvSpPr>
          <p:nvPr/>
        </p:nvSpPr>
        <p:spPr bwMode="auto">
          <a:xfrm>
            <a:off x="684213" y="3284538"/>
            <a:ext cx="2235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k-SK" altLang="sk-SK" sz="1600">
                <a:solidFill>
                  <a:srgbClr val="000000"/>
                </a:solidFill>
                <a:cs typeface="Times New Roman" panose="02020603050405020304" pitchFamily="18" charset="0"/>
              </a:rPr>
              <a:t>Cheopsov</a:t>
            </a:r>
            <a:r>
              <a:rPr lang="sk-SK" altLang="sk-SK" sz="1600">
                <a:solidFill>
                  <a:srgbClr val="000000"/>
                </a:solidFill>
              </a:rPr>
              <a:t>a </a:t>
            </a:r>
            <a:r>
              <a:rPr lang="sk-SK" altLang="sk-SK" sz="1600">
                <a:solidFill>
                  <a:srgbClr val="000000"/>
                </a:solidFill>
                <a:cs typeface="Times New Roman" panose="02020603050405020304" pitchFamily="18" charset="0"/>
              </a:rPr>
              <a:t> pyramíd</a:t>
            </a:r>
            <a:r>
              <a:rPr lang="sk-SK" altLang="sk-SK" sz="1600">
                <a:solidFill>
                  <a:srgbClr val="000000"/>
                </a:solidFill>
              </a:rPr>
              <a:t>a</a:t>
            </a:r>
            <a:r>
              <a:rPr lang="sk-SK" altLang="sk-SK"/>
              <a:t> </a:t>
            </a:r>
          </a:p>
        </p:txBody>
      </p:sp>
      <p:sp>
        <p:nvSpPr>
          <p:cNvPr id="59406" name="Text Box 14"/>
          <p:cNvSpPr txBox="1">
            <a:spLocks noChangeArrowheads="1"/>
          </p:cNvSpPr>
          <p:nvPr/>
        </p:nvSpPr>
        <p:spPr bwMode="auto">
          <a:xfrm>
            <a:off x="4859338" y="5734050"/>
            <a:ext cx="23241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k-SK" altLang="sk-SK" sz="1600">
                <a:solidFill>
                  <a:srgbClr val="000000"/>
                </a:solidFill>
                <a:cs typeface="Times New Roman" panose="02020603050405020304" pitchFamily="18" charset="0"/>
              </a:rPr>
              <a:t>Parthenón</a:t>
            </a:r>
            <a:r>
              <a:rPr lang="sk-SK" altLang="sk-SK" sz="1600">
                <a:cs typeface="Times New Roman" panose="02020603050405020304" pitchFamily="18" charset="0"/>
              </a:rPr>
              <a:t> na Akropole</a:t>
            </a:r>
            <a:r>
              <a:rPr lang="sk-SK" altLang="sk-SK"/>
              <a:t> </a:t>
            </a:r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085" name="Picture 5" descr="Fluffy bunni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263" y="4437063"/>
            <a:ext cx="2143125" cy="1533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6089" name="Rectangle 9"/>
          <p:cNvSpPr>
            <a:spLocks noChangeArrowheads="1"/>
          </p:cNvSpPr>
          <p:nvPr/>
        </p:nvSpPr>
        <p:spPr bwMode="auto">
          <a:xfrm>
            <a:off x="3708400" y="1139825"/>
            <a:ext cx="4824413" cy="2838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sk-SK" altLang="sk-SK"/>
              <a:t>Taliansky matematik Fibonacci (1170 - 1230), pravým menom Leonardo Pisano, sa preslávil svojou knihou "Liber abacci„. </a:t>
            </a:r>
          </a:p>
          <a:p>
            <a:endParaRPr lang="sk-SK" altLang="sk-SK"/>
          </a:p>
          <a:p>
            <a:endParaRPr lang="sk-SK" altLang="sk-SK"/>
          </a:p>
          <a:p>
            <a:endParaRPr lang="sk-SK" altLang="sk-SK"/>
          </a:p>
          <a:p>
            <a:r>
              <a:rPr lang="sk-SK" altLang="sk-SK"/>
              <a:t>Vtedajšie matematické znalosti objasňoval na mnohých úlohách, z ktorých sa úloha o zajacoch (v roku 1202) zapísala do histórie matematiky.</a:t>
            </a:r>
          </a:p>
        </p:txBody>
      </p:sp>
      <p:pic>
        <p:nvPicPr>
          <p:cNvPr id="46090" name="Picture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50" y="981075"/>
            <a:ext cx="2297113" cy="3095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549275"/>
            <a:ext cx="8229600" cy="1139825"/>
          </a:xfrm>
        </p:spPr>
        <p:txBody>
          <a:bodyPr/>
          <a:lstStyle/>
          <a:p>
            <a:r>
              <a:rPr lang="sk-SK" altLang="sk-SK"/>
              <a:t>Úloha o zajacoch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1550" y="3789363"/>
            <a:ext cx="3671888" cy="1108075"/>
          </a:xfrm>
        </p:spPr>
        <p:txBody>
          <a:bodyPr/>
          <a:lstStyle/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sk-SK" altLang="sk-SK" sz="2000"/>
              <a:t>Otázka znie: 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sk-SK" altLang="sk-SK" sz="2000" b="1" i="1">
                <a:solidFill>
                  <a:srgbClr val="CC0000"/>
                </a:solidFill>
              </a:rPr>
              <a:t>Koľko párov zajacov 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sk-SK" altLang="sk-SK" sz="2000" b="1" i="1">
                <a:solidFill>
                  <a:srgbClr val="CC0000"/>
                </a:solidFill>
              </a:rPr>
              <a:t>bude v prírode o rok?</a:t>
            </a:r>
          </a:p>
        </p:txBody>
      </p:sp>
      <p:sp>
        <p:nvSpPr>
          <p:cNvPr id="83972" name="Text Box 4"/>
          <p:cNvSpPr txBox="1">
            <a:spLocks noChangeArrowheads="1"/>
          </p:cNvSpPr>
          <p:nvPr/>
        </p:nvSpPr>
        <p:spPr bwMode="auto">
          <a:xfrm>
            <a:off x="755650" y="1557338"/>
            <a:ext cx="7058025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k-SK" altLang="sk-SK" sz="2000"/>
              <a:t>Vypustíme do prírody pár zajacov. Zajace sú schopné mať potomstvo vo veku jedného mesiaca. Potom každý ďalší mesiac majú ďalší pár zajacov.</a:t>
            </a:r>
          </a:p>
        </p:txBody>
      </p:sp>
      <p:pic>
        <p:nvPicPr>
          <p:cNvPr id="83973" name="Picture 5" descr="Fluffy bunnies family tre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6100" y="2636838"/>
            <a:ext cx="3816350" cy="3203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k-SK" altLang="sk-SK"/>
              <a:t>Fibonacciho postupnosti</a:t>
            </a:r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291513" cy="1252538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sk-SK" altLang="sk-SK" sz="2600"/>
              <a:t>Prvých 12 členov:</a:t>
            </a:r>
          </a:p>
          <a:p>
            <a:pPr>
              <a:buFont typeface="Wingdings" panose="05000000000000000000" pitchFamily="2" charset="2"/>
              <a:buNone/>
            </a:pPr>
            <a:r>
              <a:rPr lang="sk-SK" altLang="sk-SK" sz="2600"/>
              <a:t>1, 1, 2, 3, 5, 8, 13, 21, 34, 55, 89, </a:t>
            </a:r>
            <a:r>
              <a:rPr lang="sk-SK" altLang="sk-SK" sz="2600">
                <a:solidFill>
                  <a:srgbClr val="CC0000"/>
                </a:solidFill>
              </a:rPr>
              <a:t>144 – po roku</a:t>
            </a:r>
          </a:p>
        </p:txBody>
      </p:sp>
      <p:sp>
        <p:nvSpPr>
          <p:cNvPr id="95236" name="Text Box 4"/>
          <p:cNvSpPr txBox="1">
            <a:spLocks noChangeArrowheads="1"/>
          </p:cNvSpPr>
          <p:nvPr/>
        </p:nvSpPr>
        <p:spPr bwMode="auto">
          <a:xfrm>
            <a:off x="611188" y="4076700"/>
            <a:ext cx="2879725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k-SK" altLang="sk-SK" sz="3000"/>
              <a:t>Binetov vzorec</a:t>
            </a:r>
            <a:r>
              <a:rPr lang="sk-SK" altLang="sk-SK" sz="2400"/>
              <a:t>:</a:t>
            </a:r>
          </a:p>
        </p:txBody>
      </p:sp>
      <p:sp>
        <p:nvSpPr>
          <p:cNvPr id="95238" name="Rectangle 6"/>
          <p:cNvSpPr>
            <a:spLocks noChangeArrowheads="1"/>
          </p:cNvSpPr>
          <p:nvPr/>
        </p:nvSpPr>
        <p:spPr bwMode="auto">
          <a:xfrm>
            <a:off x="0" y="30670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sk-SK"/>
          </a:p>
        </p:txBody>
      </p:sp>
      <p:graphicFrame>
        <p:nvGraphicFramePr>
          <p:cNvPr id="95242" name="Object 10"/>
          <p:cNvGraphicFramePr>
            <a:graphicFrameLocks noChangeAspect="1"/>
          </p:cNvGraphicFramePr>
          <p:nvPr>
            <p:ph sz="half" idx="2"/>
          </p:nvPr>
        </p:nvGraphicFramePr>
        <p:xfrm>
          <a:off x="3851275" y="3284538"/>
          <a:ext cx="3887788" cy="1617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244" name="Rovnica" r:id="rId3" imgW="1739880" imgH="723600" progId="Equation.3">
                  <p:embed/>
                </p:oleObj>
              </mc:Choice>
              <mc:Fallback>
                <p:oleObj name="Rovnica" r:id="rId3" imgW="1739880" imgH="72360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51275" y="3284538"/>
                        <a:ext cx="3887788" cy="16176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40" name="Text Box 12"/>
          <p:cNvSpPr txBox="1">
            <a:spLocks noChangeArrowheads="1"/>
          </p:cNvSpPr>
          <p:nvPr/>
        </p:nvSpPr>
        <p:spPr bwMode="auto">
          <a:xfrm>
            <a:off x="1889125" y="79851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sk-SK" altLang="sk-SK"/>
          </a:p>
        </p:txBody>
      </p:sp>
      <p:sp>
        <p:nvSpPr>
          <p:cNvPr id="48141" name="Text Box 13"/>
          <p:cNvSpPr txBox="1">
            <a:spLocks noChangeArrowheads="1"/>
          </p:cNvSpPr>
          <p:nvPr/>
        </p:nvSpPr>
        <p:spPr bwMode="auto">
          <a:xfrm>
            <a:off x="838200" y="762000"/>
            <a:ext cx="7054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sk-SK"/>
              <a:t>Po</a:t>
            </a:r>
            <a:r>
              <a:rPr lang="sk-SK" altLang="sk-SK"/>
              <a:t>čítajme pomer dvoch susedných členov </a:t>
            </a:r>
            <a:r>
              <a:rPr lang="sk-SK" altLang="sk-SK">
                <a:hlinkClick r:id="rId3" action="ppaction://hlinkfile"/>
              </a:rPr>
              <a:t>Fibonacciho postupnosti</a:t>
            </a:r>
            <a:r>
              <a:rPr lang="sk-SK" altLang="sk-SK"/>
              <a:t>:</a:t>
            </a:r>
          </a:p>
        </p:txBody>
      </p:sp>
      <p:sp>
        <p:nvSpPr>
          <p:cNvPr id="92163" name="Rectangle 3"/>
          <p:cNvSpPr>
            <a:spLocks noChangeArrowheads="1"/>
          </p:cNvSpPr>
          <p:nvPr/>
        </p:nvSpPr>
        <p:spPr bwMode="auto">
          <a:xfrm>
            <a:off x="0" y="30670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sk-SK"/>
          </a:p>
        </p:txBody>
      </p:sp>
      <p:sp>
        <p:nvSpPr>
          <p:cNvPr id="92165" name="Rectangle 5"/>
          <p:cNvSpPr>
            <a:spLocks noChangeArrowheads="1"/>
          </p:cNvSpPr>
          <p:nvPr/>
        </p:nvSpPr>
        <p:spPr bwMode="auto">
          <a:xfrm>
            <a:off x="0" y="30686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sk-SK"/>
          </a:p>
        </p:txBody>
      </p:sp>
      <p:sp>
        <p:nvSpPr>
          <p:cNvPr id="92322" name="Rectangle 162"/>
          <p:cNvSpPr>
            <a:spLocks noChangeArrowheads="1"/>
          </p:cNvSpPr>
          <p:nvPr/>
        </p:nvSpPr>
        <p:spPr bwMode="auto">
          <a:xfrm>
            <a:off x="2484438" y="1258888"/>
            <a:ext cx="17653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sk-SK"/>
          </a:p>
        </p:txBody>
      </p:sp>
      <p:sp>
        <p:nvSpPr>
          <p:cNvPr id="92454" name="Rectangle 294"/>
          <p:cNvSpPr>
            <a:spLocks noChangeArrowheads="1"/>
          </p:cNvSpPr>
          <p:nvPr/>
        </p:nvSpPr>
        <p:spPr bwMode="auto">
          <a:xfrm>
            <a:off x="2484438" y="1471613"/>
            <a:ext cx="17653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sk-SK"/>
          </a:p>
        </p:txBody>
      </p:sp>
      <p:graphicFrame>
        <p:nvGraphicFramePr>
          <p:cNvPr id="92794" name="Object 634"/>
          <p:cNvGraphicFramePr>
            <a:graphicFrameLocks noChangeAspect="1"/>
          </p:cNvGraphicFramePr>
          <p:nvPr/>
        </p:nvGraphicFramePr>
        <p:xfrm>
          <a:off x="5580063" y="1844675"/>
          <a:ext cx="390525" cy="552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147" name="Rovnica" r:id="rId4" imgW="228195" imgH="323985" progId="Equation.3">
                  <p:embed/>
                </p:oleObj>
              </mc:Choice>
              <mc:Fallback>
                <p:oleObj name="Rovnica" r:id="rId4" imgW="228195" imgH="323985" progId="Equation.3">
                  <p:embed/>
                  <p:pic>
                    <p:nvPicPr>
                      <p:cNvPr id="0" name="Object 6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80063" y="1844675"/>
                        <a:ext cx="390525" cy="552450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795" name="Object 635"/>
          <p:cNvGraphicFramePr>
            <a:graphicFrameLocks noChangeAspect="1"/>
          </p:cNvGraphicFramePr>
          <p:nvPr/>
        </p:nvGraphicFramePr>
        <p:xfrm>
          <a:off x="3563938" y="1916113"/>
          <a:ext cx="295275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148" name="Rovnica" r:id="rId6" imgW="132979" imgH="171585" progId="Equation.3">
                  <p:embed/>
                </p:oleObj>
              </mc:Choice>
              <mc:Fallback>
                <p:oleObj name="Rovnica" r:id="rId6" imgW="132979" imgH="171585" progId="Equation.3">
                  <p:embed/>
                  <p:pic>
                    <p:nvPicPr>
                      <p:cNvPr id="0" name="Object 6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63938" y="1916113"/>
                        <a:ext cx="295275" cy="381000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797" name="Rectangle 637"/>
          <p:cNvSpPr>
            <a:spLocks noChangeArrowheads="1"/>
          </p:cNvSpPr>
          <p:nvPr/>
        </p:nvSpPr>
        <p:spPr bwMode="auto">
          <a:xfrm>
            <a:off x="2484438" y="1471613"/>
            <a:ext cx="16637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sk-SK"/>
          </a:p>
        </p:txBody>
      </p:sp>
      <p:sp>
        <p:nvSpPr>
          <p:cNvPr id="92800" name="Rectangle 640"/>
          <p:cNvSpPr>
            <a:spLocks noChangeArrowheads="1"/>
          </p:cNvSpPr>
          <p:nvPr/>
        </p:nvSpPr>
        <p:spPr bwMode="auto">
          <a:xfrm>
            <a:off x="2484438" y="1471613"/>
            <a:ext cx="17653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sk-SK"/>
          </a:p>
        </p:txBody>
      </p:sp>
      <p:graphicFrame>
        <p:nvGraphicFramePr>
          <p:cNvPr id="93146" name="Group 986"/>
          <p:cNvGraphicFramePr>
            <a:graphicFrameLocks noGrp="1"/>
          </p:cNvGraphicFramePr>
          <p:nvPr/>
        </p:nvGraphicFramePr>
        <p:xfrm>
          <a:off x="2339975" y="1844675"/>
          <a:ext cx="4176713" cy="3987806"/>
        </p:xfrm>
        <a:graphic>
          <a:graphicData uri="http://schemas.openxmlformats.org/drawingml/2006/table">
            <a:tbl>
              <a:tblPr/>
              <a:tblGrid>
                <a:gridCol w="520700">
                  <a:extLst>
                    <a:ext uri="{9D8B030D-6E8A-4147-A177-3AD203B41FA5}">
                      <a16:colId xmlns:a16="http://schemas.microsoft.com/office/drawing/2014/main" val="3134619118"/>
                    </a:ext>
                  </a:extLst>
                </a:gridCol>
                <a:gridCol w="1663700">
                  <a:extLst>
                    <a:ext uri="{9D8B030D-6E8A-4147-A177-3AD203B41FA5}">
                      <a16:colId xmlns:a16="http://schemas.microsoft.com/office/drawing/2014/main" val="4197053134"/>
                    </a:ext>
                  </a:extLst>
                </a:gridCol>
                <a:gridCol w="227013">
                  <a:extLst>
                    <a:ext uri="{9D8B030D-6E8A-4147-A177-3AD203B41FA5}">
                      <a16:colId xmlns:a16="http://schemas.microsoft.com/office/drawing/2014/main" val="4106422569"/>
                    </a:ext>
                  </a:extLst>
                </a:gridCol>
                <a:gridCol w="1765300">
                  <a:extLst>
                    <a:ext uri="{9D8B030D-6E8A-4147-A177-3AD203B41FA5}">
                      <a16:colId xmlns:a16="http://schemas.microsoft.com/office/drawing/2014/main" val="4001311229"/>
                    </a:ext>
                  </a:extLst>
                </a:gridCol>
              </a:tblGrid>
              <a:tr h="6921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altLang="sk-SK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</a:t>
                      </a:r>
                      <a:endParaRPr kumimoji="0" lang="sk-SK" altLang="sk-SK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344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67151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0239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3414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17986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2558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7130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1702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sk-SK" altLang="sk-SK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altLang="sk-SK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kumimoji="0" lang="sk-SK" altLang="sk-SK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344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67151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0239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3414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17986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2558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7130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1702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sk-SK" altLang="sk-SK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58920974"/>
                  </a:ext>
                </a:extLst>
              </a:tr>
              <a:tr h="2746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altLang="sk-SK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kumimoji="0" lang="sk-SK" altLang="sk-SK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altLang="sk-SK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kumimoji="0" lang="sk-SK" altLang="sk-SK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altLang="sk-SK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kumimoji="0" lang="sk-SK" altLang="sk-SK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altLang="sk-SK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1,000000000000</a:t>
                      </a:r>
                      <a:endParaRPr kumimoji="0" lang="sk-SK" altLang="sk-SK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27737415"/>
                  </a:ext>
                </a:extLst>
              </a:tr>
              <a:tr h="2746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altLang="sk-SK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kumimoji="0" lang="sk-SK" altLang="sk-SK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altLang="sk-SK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kumimoji="0" lang="sk-SK" altLang="sk-SK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altLang="sk-SK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kumimoji="0" lang="sk-SK" altLang="sk-SK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altLang="sk-SK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1,000000000000</a:t>
                      </a:r>
                      <a:endParaRPr kumimoji="0" lang="sk-SK" altLang="sk-SK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24495810"/>
                  </a:ext>
                </a:extLst>
              </a:tr>
              <a:tr h="2746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altLang="sk-SK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kumimoji="0" lang="sk-SK" altLang="sk-SK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altLang="sk-SK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kumimoji="0" lang="sk-SK" altLang="sk-SK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altLang="sk-SK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kumimoji="0" lang="sk-SK" altLang="sk-SK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altLang="sk-SK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2,000000000000</a:t>
                      </a:r>
                      <a:endParaRPr kumimoji="0" lang="sk-SK" altLang="sk-SK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6327228"/>
                  </a:ext>
                </a:extLst>
              </a:tr>
              <a:tr h="2746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altLang="sk-SK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kumimoji="0" lang="sk-SK" altLang="sk-SK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altLang="sk-SK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kumimoji="0" lang="sk-SK" altLang="sk-SK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altLang="sk-SK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kumimoji="0" lang="sk-SK" altLang="sk-SK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altLang="sk-SK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1,500000000000</a:t>
                      </a:r>
                      <a:endParaRPr kumimoji="0" lang="sk-SK" altLang="sk-SK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283968"/>
                  </a:ext>
                </a:extLst>
              </a:tr>
              <a:tr h="2746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altLang="sk-SK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kumimoji="0" lang="sk-SK" altLang="sk-SK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altLang="sk-SK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kumimoji="0" lang="sk-SK" altLang="sk-SK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altLang="sk-SK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kumimoji="0" lang="sk-SK" altLang="sk-SK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altLang="sk-SK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1,666666666667</a:t>
                      </a:r>
                      <a:endParaRPr kumimoji="0" lang="sk-SK" altLang="sk-SK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9641248"/>
                  </a:ext>
                </a:extLst>
              </a:tr>
              <a:tr h="2746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altLang="sk-SK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kumimoji="0" lang="sk-SK" altLang="sk-SK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altLang="sk-SK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kumimoji="0" lang="sk-SK" altLang="sk-SK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altLang="sk-SK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kumimoji="0" lang="sk-SK" altLang="sk-SK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altLang="sk-SK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1,600000000000</a:t>
                      </a:r>
                      <a:endParaRPr kumimoji="0" lang="sk-SK" altLang="sk-SK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6368948"/>
                  </a:ext>
                </a:extLst>
              </a:tr>
              <a:tr h="2746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altLang="sk-SK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kumimoji="0" lang="sk-SK" altLang="sk-SK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altLang="sk-SK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</a:t>
                      </a:r>
                      <a:endParaRPr kumimoji="0" lang="sk-SK" altLang="sk-SK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altLang="sk-SK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kumimoji="0" lang="sk-SK" altLang="sk-SK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altLang="sk-SK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1,625000000000</a:t>
                      </a:r>
                      <a:endParaRPr kumimoji="0" lang="sk-SK" altLang="sk-SK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1259813"/>
                  </a:ext>
                </a:extLst>
              </a:tr>
              <a:tr h="2746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altLang="sk-SK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kumimoji="0" lang="sk-SK" altLang="sk-SK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altLang="sk-SK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</a:t>
                      </a:r>
                      <a:endParaRPr kumimoji="0" lang="sk-SK" altLang="sk-SK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altLang="sk-SK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kumimoji="0" lang="sk-SK" altLang="sk-SK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altLang="sk-SK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1,615384615385</a:t>
                      </a:r>
                      <a:endParaRPr kumimoji="0" lang="sk-SK" altLang="sk-SK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4618841"/>
                  </a:ext>
                </a:extLst>
              </a:tr>
              <a:tr h="2746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altLang="sk-SK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kumimoji="0" lang="sk-SK" altLang="sk-SK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altLang="sk-SK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34</a:t>
                      </a:r>
                      <a:endParaRPr kumimoji="0" lang="sk-SK" altLang="sk-SK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altLang="sk-SK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kumimoji="0" lang="sk-SK" altLang="sk-SK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altLang="sk-SK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1,619047619048</a:t>
                      </a:r>
                      <a:endParaRPr kumimoji="0" lang="sk-SK" altLang="sk-SK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0951527"/>
                  </a:ext>
                </a:extLst>
              </a:tr>
              <a:tr h="2746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altLang="sk-SK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kumimoji="0" lang="sk-SK" altLang="sk-SK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altLang="sk-SK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55</a:t>
                      </a:r>
                      <a:endParaRPr kumimoji="0" lang="sk-SK" altLang="sk-SK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altLang="sk-SK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kumimoji="0" lang="sk-SK" altLang="sk-SK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altLang="sk-SK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1,617647058824</a:t>
                      </a:r>
                      <a:endParaRPr kumimoji="0" lang="sk-SK" altLang="sk-SK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4224472"/>
                  </a:ext>
                </a:extLst>
              </a:tr>
              <a:tr h="2746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altLang="sk-SK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  <a:endParaRPr kumimoji="0" lang="sk-SK" altLang="sk-SK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altLang="sk-SK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89</a:t>
                      </a:r>
                      <a:endParaRPr kumimoji="0" lang="sk-SK" altLang="sk-SK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altLang="sk-SK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kumimoji="0" lang="sk-SK" altLang="sk-SK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altLang="sk-SK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1,618181818182</a:t>
                      </a:r>
                      <a:endParaRPr kumimoji="0" lang="sk-SK" altLang="sk-SK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2803043"/>
                  </a:ext>
                </a:extLst>
              </a:tr>
              <a:tr h="2746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altLang="sk-SK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  <a:endParaRPr kumimoji="0" lang="sk-SK" altLang="sk-SK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altLang="sk-SK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144</a:t>
                      </a:r>
                      <a:endParaRPr kumimoji="0" lang="sk-SK" altLang="sk-SK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altLang="sk-SK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kumimoji="0" lang="sk-SK" altLang="sk-SK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altLang="sk-SK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1,617977528090</a:t>
                      </a:r>
                      <a:endParaRPr kumimoji="0" lang="sk-SK" altLang="sk-SK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4064720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62" name="Text Box 6"/>
          <p:cNvSpPr txBox="1">
            <a:spLocks noChangeArrowheads="1"/>
          </p:cNvSpPr>
          <p:nvPr/>
        </p:nvSpPr>
        <p:spPr bwMode="auto">
          <a:xfrm>
            <a:off x="1331913" y="692150"/>
            <a:ext cx="68548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sk-SK" altLang="sk-SK"/>
              <a:t>Rozdeľme úsečku </a:t>
            </a:r>
            <a:r>
              <a:rPr lang="sk-SK" altLang="sk-SK" i="1"/>
              <a:t>AB </a:t>
            </a:r>
            <a:r>
              <a:rPr lang="sk-SK" altLang="sk-SK"/>
              <a:t>na dve časti tak, aby sa pomer väčšej časti </a:t>
            </a:r>
          </a:p>
          <a:p>
            <a:pPr algn="ctr"/>
            <a:r>
              <a:rPr lang="sk-SK" altLang="sk-SK"/>
              <a:t>k menšej časti sa rovnal pomeru dĺžky úsečky k väčšej časti.</a:t>
            </a:r>
          </a:p>
        </p:txBody>
      </p:sp>
      <p:pic>
        <p:nvPicPr>
          <p:cNvPr id="96264" name="Picture 8" descr="Fibonacci">
            <a:hlinkClick r:id="rId2" action="ppaction://hlinkfile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913" y="1628775"/>
            <a:ext cx="6913562" cy="3292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6265" name="Rectangle 9"/>
          <p:cNvSpPr>
            <a:spLocks noChangeArrowheads="1"/>
          </p:cNvSpPr>
          <p:nvPr/>
        </p:nvSpPr>
        <p:spPr bwMode="auto">
          <a:xfrm>
            <a:off x="684213" y="5013325"/>
            <a:ext cx="820896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sk-SK" altLang="sk-SK"/>
              <a:t>Hovoríme, že sme zostrojili </a:t>
            </a:r>
            <a:r>
              <a:rPr lang="sk-SK" altLang="sk-SK" b="1">
                <a:solidFill>
                  <a:srgbClr val="CC0000"/>
                </a:solidFill>
              </a:rPr>
              <a:t>zlatý rez</a:t>
            </a:r>
            <a:r>
              <a:rPr lang="sk-SK" altLang="sk-SK"/>
              <a:t> úsečky </a:t>
            </a:r>
            <a:r>
              <a:rPr lang="sk-SK" altLang="sk-SK" i="1"/>
              <a:t>AB </a:t>
            </a:r>
            <a:r>
              <a:rPr lang="sk-SK" altLang="sk-SK"/>
              <a:t>resp. našli sme </a:t>
            </a:r>
            <a:r>
              <a:rPr lang="sk-SK" altLang="sk-SK">
                <a:solidFill>
                  <a:srgbClr val="CC0000"/>
                </a:solidFill>
              </a:rPr>
              <a:t>zlatý pomer</a:t>
            </a:r>
            <a:r>
              <a:rPr lang="sk-SK" altLang="sk-SK"/>
              <a:t>. </a:t>
            </a:r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63" name="Text Box 1039"/>
          <p:cNvSpPr txBox="1">
            <a:spLocks noChangeArrowheads="1"/>
          </p:cNvSpPr>
          <p:nvPr/>
        </p:nvSpPr>
        <p:spPr bwMode="auto">
          <a:xfrm>
            <a:off x="900113" y="3860800"/>
            <a:ext cx="799306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sk-SK" altLang="sk-SK"/>
              <a:t>Iné vyjadrenie zlatého pomeru </a:t>
            </a:r>
          </a:p>
        </p:txBody>
      </p:sp>
      <p:sp>
        <p:nvSpPr>
          <p:cNvPr id="49162" name="Text Box 10"/>
          <p:cNvSpPr txBox="1">
            <a:spLocks noChangeArrowheads="1"/>
          </p:cNvSpPr>
          <p:nvPr/>
        </p:nvSpPr>
        <p:spPr bwMode="auto">
          <a:xfrm>
            <a:off x="1908175" y="692150"/>
            <a:ext cx="58324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k-SK" altLang="sk-SK" b="1">
                <a:solidFill>
                  <a:srgbClr val="CC0000"/>
                </a:solidFill>
              </a:rPr>
              <a:t>Zlatý pomer φ určíme pomocou koreňa rovnice:</a:t>
            </a:r>
          </a:p>
        </p:txBody>
      </p:sp>
      <p:graphicFrame>
        <p:nvGraphicFramePr>
          <p:cNvPr id="49165" name="Object 13"/>
          <p:cNvGraphicFramePr>
            <a:graphicFrameLocks noChangeAspect="1"/>
          </p:cNvGraphicFramePr>
          <p:nvPr/>
        </p:nvGraphicFramePr>
        <p:xfrm>
          <a:off x="1403350" y="1412875"/>
          <a:ext cx="6769100" cy="769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168" name="Rovnica" r:id="rId3" imgW="3797280" imgH="431640" progId="Equation.3">
                  <p:embed/>
                </p:oleObj>
              </mc:Choice>
              <mc:Fallback>
                <p:oleObj name="Rovnica" r:id="rId3" imgW="3797280" imgH="431640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3350" y="1412875"/>
                        <a:ext cx="6769100" cy="769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166" name="Object 14"/>
          <p:cNvGraphicFramePr>
            <a:graphicFrameLocks noChangeAspect="1"/>
          </p:cNvGraphicFramePr>
          <p:nvPr/>
        </p:nvGraphicFramePr>
        <p:xfrm>
          <a:off x="1979613" y="2492375"/>
          <a:ext cx="5256212" cy="1050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169" name="Rovnica" r:id="rId5" imgW="2158920" imgH="431640" progId="Equation.3">
                  <p:embed/>
                </p:oleObj>
              </mc:Choice>
              <mc:Fallback>
                <p:oleObj name="Rovnica" r:id="rId5" imgW="2158920" imgH="431640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9613" y="2492375"/>
                        <a:ext cx="5256212" cy="1050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167" name="Object 15"/>
          <p:cNvGraphicFramePr>
            <a:graphicFrameLocks noChangeAspect="1"/>
          </p:cNvGraphicFramePr>
          <p:nvPr/>
        </p:nvGraphicFramePr>
        <p:xfrm>
          <a:off x="2555875" y="4437063"/>
          <a:ext cx="4176713" cy="1335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170" name="Rovnica" r:id="rId7" imgW="2539800" imgH="812520" progId="Equation.3">
                  <p:embed/>
                </p:oleObj>
              </mc:Choice>
              <mc:Fallback>
                <p:oleObj name="Rovnica" r:id="rId7" imgW="2539800" imgH="812520" progId="Equation.3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55875" y="4437063"/>
                        <a:ext cx="4176713" cy="13350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7284" name="Object 4"/>
          <p:cNvGraphicFramePr>
            <a:graphicFrameLocks noChangeAspect="1"/>
          </p:cNvGraphicFramePr>
          <p:nvPr>
            <p:ph idx="1"/>
          </p:nvPr>
        </p:nvGraphicFramePr>
        <p:xfrm>
          <a:off x="3132138" y="2349500"/>
          <a:ext cx="2238375" cy="1103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7289" name="Rovnica" r:id="rId3" imgW="876240" imgH="431640" progId="Equation.3">
                  <p:embed/>
                </p:oleObj>
              </mc:Choice>
              <mc:Fallback>
                <p:oleObj name="Rovnica" r:id="rId3" imgW="876240" imgH="4316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32138" y="2349500"/>
                        <a:ext cx="2238375" cy="1103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7287" name="Text Box 7"/>
          <p:cNvSpPr txBox="1">
            <a:spLocks noChangeArrowheads="1"/>
          </p:cNvSpPr>
          <p:nvPr/>
        </p:nvSpPr>
        <p:spPr bwMode="auto">
          <a:xfrm>
            <a:off x="827088" y="908050"/>
            <a:ext cx="7848600" cy="1614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sk-SK" altLang="sk-SK" sz="2000" b="1"/>
              <a:t>Johannes Kepler dokázal, že</a:t>
            </a:r>
          </a:p>
          <a:p>
            <a:endParaRPr lang="sk-SK" altLang="sk-SK" sz="2000"/>
          </a:p>
          <a:p>
            <a:r>
              <a:rPr lang="sk-SK" altLang="sk-SK" sz="2400" b="1">
                <a:solidFill>
                  <a:srgbClr val="CC0000"/>
                </a:solidFill>
              </a:rPr>
              <a:t>Zlatý rez je limitou postupnosti racionálnych čísel:</a:t>
            </a:r>
          </a:p>
          <a:p>
            <a:pPr>
              <a:spcBef>
                <a:spcPct val="50000"/>
              </a:spcBef>
            </a:pPr>
            <a:endParaRPr lang="sk-SK" altLang="sk-SK" sz="2400" b="1">
              <a:solidFill>
                <a:srgbClr val="CC0000"/>
              </a:solidFill>
            </a:endParaRPr>
          </a:p>
        </p:txBody>
      </p:sp>
      <p:sp>
        <p:nvSpPr>
          <p:cNvPr id="97288" name="Text Box 8"/>
          <p:cNvSpPr txBox="1">
            <a:spLocks noChangeArrowheads="1"/>
          </p:cNvSpPr>
          <p:nvPr/>
        </p:nvSpPr>
        <p:spPr bwMode="auto">
          <a:xfrm>
            <a:off x="1042988" y="4076700"/>
            <a:ext cx="7129462" cy="1144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k-SK" altLang="sk-SK" sz="2400"/>
              <a:t>Pozrite si stránky:</a:t>
            </a:r>
          </a:p>
          <a:p>
            <a:pPr>
              <a:spcBef>
                <a:spcPct val="50000"/>
              </a:spcBef>
            </a:pPr>
            <a:r>
              <a:rPr lang="sk-SK" altLang="sk-SK"/>
              <a:t>Diplomovka: 	</a:t>
            </a:r>
            <a:r>
              <a:rPr lang="sk-SK" altLang="sk-SK">
                <a:solidFill>
                  <a:srgbClr val="000099"/>
                </a:solidFill>
                <a:hlinkClick r:id="rId5"/>
              </a:rPr>
              <a:t>www.volny.cz/zlaty.rez/diplomka.html</a:t>
            </a:r>
            <a:r>
              <a:rPr lang="sk-SK" altLang="sk-SK">
                <a:solidFill>
                  <a:srgbClr val="000099"/>
                </a:solidFill>
              </a:rPr>
              <a:t> </a:t>
            </a:r>
            <a:r>
              <a:rPr lang="sk-SK" altLang="sk-SK"/>
              <a:t> </a:t>
            </a:r>
          </a:p>
          <a:p>
            <a:r>
              <a:rPr lang="sk-SK" altLang="sk-SK"/>
              <a:t>Video: 		</a:t>
            </a:r>
            <a:r>
              <a:rPr lang="sk-SK" altLang="sk-SK">
                <a:solidFill>
                  <a:srgbClr val="000099"/>
                </a:solidFill>
                <a:hlinkClick r:id="rId6"/>
              </a:rPr>
              <a:t>www.sprword.com/videos/fibonacci/</a:t>
            </a:r>
            <a:r>
              <a:rPr lang="sk-SK" altLang="sk-SK">
                <a:solidFill>
                  <a:srgbClr val="000099"/>
                </a:solidFill>
              </a:rPr>
              <a:t>  </a:t>
            </a:r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9333" name="Picture 5" descr="Spiral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813" y="2060575"/>
            <a:ext cx="6553200" cy="3122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9334" name="Text Box 6"/>
          <p:cNvSpPr txBox="1">
            <a:spLocks noChangeArrowheads="1"/>
          </p:cNvSpPr>
          <p:nvPr/>
        </p:nvSpPr>
        <p:spPr bwMode="auto">
          <a:xfrm>
            <a:off x="755650" y="620713"/>
            <a:ext cx="6553200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k-SK" altLang="sk-SK" sz="2200">
                <a:solidFill>
                  <a:srgbClr val="CC3300"/>
                </a:solidFill>
              </a:rPr>
              <a:t>Pre Fibonacciho čísla platí:</a:t>
            </a:r>
          </a:p>
        </p:txBody>
      </p:sp>
      <p:graphicFrame>
        <p:nvGraphicFramePr>
          <p:cNvPr id="99335" name="Object 7"/>
          <p:cNvGraphicFramePr>
            <a:graphicFrameLocks noChangeAspect="1"/>
          </p:cNvGraphicFramePr>
          <p:nvPr>
            <p:ph/>
          </p:nvPr>
        </p:nvGraphicFramePr>
        <p:xfrm>
          <a:off x="4427538" y="620713"/>
          <a:ext cx="3311525" cy="400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9339" name="Rovnica" r:id="rId4" imgW="1993680" imgH="241200" progId="Equation.3">
                  <p:embed/>
                </p:oleObj>
              </mc:Choice>
              <mc:Fallback>
                <p:oleObj name="Rovnica" r:id="rId4" imgW="1993680" imgH="2412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27538" y="620713"/>
                        <a:ext cx="3311525" cy="400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9337" name="Text Box 9"/>
          <p:cNvSpPr txBox="1">
            <a:spLocks noChangeArrowheads="1"/>
          </p:cNvSpPr>
          <p:nvPr/>
        </p:nvSpPr>
        <p:spPr bwMode="auto">
          <a:xfrm>
            <a:off x="900113" y="1700213"/>
            <a:ext cx="64801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k-SK" altLang="sk-SK"/>
              <a:t>Túto rovnosť môžeme geometricky interpretovať:</a:t>
            </a:r>
          </a:p>
        </p:txBody>
      </p:sp>
      <p:sp>
        <p:nvSpPr>
          <p:cNvPr id="99338" name="Text Box 10"/>
          <p:cNvSpPr txBox="1">
            <a:spLocks noChangeArrowheads="1"/>
          </p:cNvSpPr>
          <p:nvPr/>
        </p:nvSpPr>
        <p:spPr bwMode="auto">
          <a:xfrm>
            <a:off x="971550" y="5157788"/>
            <a:ext cx="633571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k-SK" altLang="sk-SK"/>
              <a:t>dostávame zložený útvar - </a:t>
            </a:r>
            <a:r>
              <a:rPr lang="sk-SK" altLang="sk-SK" b="1">
                <a:solidFill>
                  <a:srgbClr val="CC3300"/>
                </a:solidFill>
              </a:rPr>
              <a:t>logaritmickú špirálu</a:t>
            </a:r>
            <a:r>
              <a:rPr lang="sk-SK" altLang="sk-SK"/>
              <a:t> </a:t>
            </a:r>
          </a:p>
        </p:txBody>
      </p:sp>
    </p:spTree>
  </p:cSld>
  <p:clrMapOvr>
    <a:masterClrMapping/>
  </p:clrMapOvr>
  <p:transition spd="med">
    <p:strips dir="rd"/>
  </p:transition>
</p:sld>
</file>

<file path=ppt/theme/theme1.xml><?xml version="1.0" encoding="utf-8"?>
<a:theme xmlns:a="http://schemas.openxmlformats.org/drawingml/2006/main" name="Okraj">
  <a:themeElements>
    <a:clrScheme name="Okraj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Okraj">
      <a:majorFont>
        <a:latin typeface="Garamond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Okraj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kraj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kraj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kraj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kraj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kraj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kraj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kraj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kraj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759</TotalTime>
  <Words>300</Words>
  <Application>Microsoft Office PowerPoint</Application>
  <PresentationFormat>Prezentácia na obrazovke (4:3)</PresentationFormat>
  <Paragraphs>92</Paragraphs>
  <Slides>14</Slides>
  <Notes>0</Notes>
  <HiddenSlides>0</HiddenSlides>
  <MMClips>0</MMClips>
  <ScaleCrop>false</ScaleCrop>
  <HeadingPairs>
    <vt:vector size="8" baseType="variant">
      <vt:variant>
        <vt:lpstr>Použité písma</vt:lpstr>
      </vt:variant>
      <vt:variant>
        <vt:i4>5</vt:i4>
      </vt:variant>
      <vt:variant>
        <vt:lpstr>Motív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snímok</vt:lpstr>
      </vt:variant>
      <vt:variant>
        <vt:i4>14</vt:i4>
      </vt:variant>
    </vt:vector>
  </HeadingPairs>
  <TitlesOfParts>
    <vt:vector size="21" baseType="lpstr">
      <vt:lpstr>Arial</vt:lpstr>
      <vt:lpstr>Garamond</vt:lpstr>
      <vt:lpstr>Times New Roman</vt:lpstr>
      <vt:lpstr>Wingdings</vt:lpstr>
      <vt:lpstr>Verdana</vt:lpstr>
      <vt:lpstr>Okraj</vt:lpstr>
      <vt:lpstr>Microsoft Equation 3.0</vt:lpstr>
      <vt:lpstr> Fibonacciho postupnosť  a zlatý rez </vt:lpstr>
      <vt:lpstr>Prezentácia programu PowerPoint</vt:lpstr>
      <vt:lpstr>Úloha o zajacoch</vt:lpstr>
      <vt:lpstr>Fibonacciho postupnosti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</vt:vector>
  </TitlesOfParts>
  <Company>GPOHKK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Fibonacciho postupnosť  a zlatý rez</dc:title>
  <dc:creator>Marta Mlynarcikova</dc:creator>
  <cp:lastModifiedBy>Hanzel Pavol, prof. RNDr., CSc.</cp:lastModifiedBy>
  <cp:revision>36</cp:revision>
  <dcterms:created xsi:type="dcterms:W3CDTF">2006-06-29T17:08:14Z</dcterms:created>
  <dcterms:modified xsi:type="dcterms:W3CDTF">2021-09-22T10:15:11Z</dcterms:modified>
</cp:coreProperties>
</file>