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59"/>
  </p:notesMasterIdLst>
  <p:sldIdLst>
    <p:sldId id="256" r:id="rId2"/>
    <p:sldId id="319" r:id="rId3"/>
    <p:sldId id="258" r:id="rId4"/>
    <p:sldId id="320" r:id="rId5"/>
    <p:sldId id="321" r:id="rId6"/>
    <p:sldId id="322" r:id="rId7"/>
    <p:sldId id="323" r:id="rId8"/>
    <p:sldId id="324" r:id="rId9"/>
    <p:sldId id="259" r:id="rId10"/>
    <p:sldId id="290" r:id="rId11"/>
    <p:sldId id="260" r:id="rId12"/>
    <p:sldId id="291" r:id="rId13"/>
    <p:sldId id="325" r:id="rId14"/>
    <p:sldId id="292" r:id="rId15"/>
    <p:sldId id="293" r:id="rId16"/>
    <p:sldId id="294" r:id="rId17"/>
    <p:sldId id="328" r:id="rId18"/>
    <p:sldId id="329" r:id="rId19"/>
    <p:sldId id="261" r:id="rId20"/>
    <p:sldId id="262" r:id="rId21"/>
    <p:sldId id="263" r:id="rId22"/>
    <p:sldId id="264" r:id="rId23"/>
    <p:sldId id="296" r:id="rId24"/>
    <p:sldId id="297" r:id="rId25"/>
    <p:sldId id="298" r:id="rId26"/>
    <p:sldId id="265" r:id="rId27"/>
    <p:sldId id="266" r:id="rId28"/>
    <p:sldId id="268" r:id="rId29"/>
    <p:sldId id="269" r:id="rId30"/>
    <p:sldId id="270" r:id="rId31"/>
    <p:sldId id="271" r:id="rId32"/>
    <p:sldId id="272" r:id="rId33"/>
    <p:sldId id="304" r:id="rId34"/>
    <p:sldId id="276" r:id="rId35"/>
    <p:sldId id="346" r:id="rId36"/>
    <p:sldId id="347" r:id="rId37"/>
    <p:sldId id="348" r:id="rId38"/>
    <p:sldId id="349" r:id="rId39"/>
    <p:sldId id="350" r:id="rId40"/>
    <p:sldId id="351" r:id="rId41"/>
    <p:sldId id="352" r:id="rId42"/>
    <p:sldId id="353" r:id="rId43"/>
    <p:sldId id="305" r:id="rId44"/>
    <p:sldId id="278" r:id="rId45"/>
    <p:sldId id="279" r:id="rId46"/>
    <p:sldId id="280" r:id="rId47"/>
    <p:sldId id="281" r:id="rId48"/>
    <p:sldId id="282" r:id="rId49"/>
    <p:sldId id="283" r:id="rId50"/>
    <p:sldId id="310" r:id="rId51"/>
    <p:sldId id="284" r:id="rId52"/>
    <p:sldId id="330" r:id="rId53"/>
    <p:sldId id="331" r:id="rId54"/>
    <p:sldId id="343" r:id="rId55"/>
    <p:sldId id="344" r:id="rId56"/>
    <p:sldId id="312" r:id="rId57"/>
    <p:sldId id="345" r:id="rId58"/>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A79257-6B3D-46D2-A5D3-729401340049}" type="doc">
      <dgm:prSet loTypeId="urn:microsoft.com/office/officeart/2005/8/layout/pyramid2" loCatId="pyramid" qsTypeId="urn:microsoft.com/office/officeart/2005/8/quickstyle/simple5" qsCatId="simple" csTypeId="urn:microsoft.com/office/officeart/2005/8/colors/accent1_2" csCatId="accent1" phldr="1"/>
      <dgm:spPr/>
    </dgm:pt>
    <dgm:pt modelId="{5CA70F1B-7BD2-4C60-A157-7A94A6315A1D}">
      <dgm:prSet phldrT="[Text]"/>
      <dgm:spPr/>
      <dgm:t>
        <a:bodyPr/>
        <a:lstStyle/>
        <a:p>
          <a:r>
            <a:rPr lang="sk-SK" dirty="0" smtClean="0"/>
            <a:t>Aplikačná vrstva</a:t>
          </a:r>
          <a:endParaRPr lang="sk-SK" dirty="0"/>
        </a:p>
      </dgm:t>
    </dgm:pt>
    <dgm:pt modelId="{B694C86C-BF4F-4C65-AC3A-961CEA68B18F}" type="parTrans" cxnId="{E302A75E-7DF0-4519-94EB-DF83BDBF751D}">
      <dgm:prSet/>
      <dgm:spPr/>
      <dgm:t>
        <a:bodyPr/>
        <a:lstStyle/>
        <a:p>
          <a:endParaRPr lang="sk-SK"/>
        </a:p>
      </dgm:t>
    </dgm:pt>
    <dgm:pt modelId="{0B4D12C3-63E9-4C62-9C50-421707A6B34F}" type="sibTrans" cxnId="{E302A75E-7DF0-4519-94EB-DF83BDBF751D}">
      <dgm:prSet/>
      <dgm:spPr/>
      <dgm:t>
        <a:bodyPr/>
        <a:lstStyle/>
        <a:p>
          <a:endParaRPr lang="sk-SK"/>
        </a:p>
      </dgm:t>
    </dgm:pt>
    <dgm:pt modelId="{36B8F1B2-54CB-4319-8F33-117897F92B92}">
      <dgm:prSet phldrT="[Text]"/>
      <dgm:spPr/>
      <dgm:t>
        <a:bodyPr/>
        <a:lstStyle/>
        <a:p>
          <a:r>
            <a:rPr lang="sk-SK" dirty="0" smtClean="0"/>
            <a:t>Komunikačná vrstva</a:t>
          </a:r>
          <a:endParaRPr lang="sk-SK" dirty="0"/>
        </a:p>
      </dgm:t>
    </dgm:pt>
    <dgm:pt modelId="{3BB9A204-6F5C-43FF-900B-D92185A98E93}" type="parTrans" cxnId="{DCAF3472-B74D-44A5-95F6-9D0907DC18B3}">
      <dgm:prSet/>
      <dgm:spPr/>
      <dgm:t>
        <a:bodyPr/>
        <a:lstStyle/>
        <a:p>
          <a:endParaRPr lang="sk-SK"/>
        </a:p>
      </dgm:t>
    </dgm:pt>
    <dgm:pt modelId="{AA10617E-8CC3-4AC8-A3B6-0AC7D4007443}" type="sibTrans" cxnId="{DCAF3472-B74D-44A5-95F6-9D0907DC18B3}">
      <dgm:prSet/>
      <dgm:spPr/>
      <dgm:t>
        <a:bodyPr/>
        <a:lstStyle/>
        <a:p>
          <a:endParaRPr lang="sk-SK"/>
        </a:p>
      </dgm:t>
    </dgm:pt>
    <dgm:pt modelId="{6C599DBF-5B2A-4E30-8648-CCF51ADE84B8}">
      <dgm:prSet phldrT="[Text]"/>
      <dgm:spPr/>
      <dgm:t>
        <a:bodyPr/>
        <a:lstStyle/>
        <a:p>
          <a:r>
            <a:rPr lang="sk-SK" dirty="0" smtClean="0"/>
            <a:t>IP vrstva</a:t>
          </a:r>
          <a:endParaRPr lang="sk-SK" dirty="0"/>
        </a:p>
      </dgm:t>
    </dgm:pt>
    <dgm:pt modelId="{3540D8F6-0630-4889-BF85-99EC7C6E299B}" type="parTrans" cxnId="{0E540020-BBB1-4EA5-8113-119C615DB4F4}">
      <dgm:prSet/>
      <dgm:spPr/>
      <dgm:t>
        <a:bodyPr/>
        <a:lstStyle/>
        <a:p>
          <a:endParaRPr lang="sk-SK"/>
        </a:p>
      </dgm:t>
    </dgm:pt>
    <dgm:pt modelId="{6745BBDF-C219-4B60-8521-AE7E8A000706}" type="sibTrans" cxnId="{0E540020-BBB1-4EA5-8113-119C615DB4F4}">
      <dgm:prSet/>
      <dgm:spPr/>
      <dgm:t>
        <a:bodyPr/>
        <a:lstStyle/>
        <a:p>
          <a:endParaRPr lang="sk-SK"/>
        </a:p>
      </dgm:t>
    </dgm:pt>
    <dgm:pt modelId="{59480063-9708-4A63-82FB-6B0D3EC2FB49}">
      <dgm:prSet/>
      <dgm:spPr/>
      <dgm:t>
        <a:bodyPr/>
        <a:lstStyle/>
        <a:p>
          <a:r>
            <a:rPr lang="sk-SK" dirty="0" smtClean="0"/>
            <a:t>Fyzická vrstva</a:t>
          </a:r>
          <a:endParaRPr lang="sk-SK" dirty="0"/>
        </a:p>
      </dgm:t>
    </dgm:pt>
    <dgm:pt modelId="{43C0A924-8514-46C0-924A-C32AD03F1853}" type="parTrans" cxnId="{2DDAECDE-89BA-489A-B836-9102E0C6CC59}">
      <dgm:prSet/>
      <dgm:spPr/>
      <dgm:t>
        <a:bodyPr/>
        <a:lstStyle/>
        <a:p>
          <a:endParaRPr lang="sk-SK"/>
        </a:p>
      </dgm:t>
    </dgm:pt>
    <dgm:pt modelId="{F915C5BD-FC2A-4655-84BF-EAC73B67A363}" type="sibTrans" cxnId="{2DDAECDE-89BA-489A-B836-9102E0C6CC59}">
      <dgm:prSet/>
      <dgm:spPr/>
      <dgm:t>
        <a:bodyPr/>
        <a:lstStyle/>
        <a:p>
          <a:endParaRPr lang="sk-SK"/>
        </a:p>
      </dgm:t>
    </dgm:pt>
    <dgm:pt modelId="{307611BB-C956-40ED-8FD9-35C8703C0718}" type="pres">
      <dgm:prSet presAssocID="{14A79257-6B3D-46D2-A5D3-729401340049}" presName="compositeShape" presStyleCnt="0">
        <dgm:presLayoutVars>
          <dgm:dir/>
          <dgm:resizeHandles/>
        </dgm:presLayoutVars>
      </dgm:prSet>
      <dgm:spPr/>
    </dgm:pt>
    <dgm:pt modelId="{8F307E90-D1CF-46EC-800F-1C0B5766A718}" type="pres">
      <dgm:prSet presAssocID="{14A79257-6B3D-46D2-A5D3-729401340049}" presName="pyramid" presStyleLbl="node1" presStyleIdx="0" presStyleCnt="1"/>
      <dgm:spPr/>
    </dgm:pt>
    <dgm:pt modelId="{7228F904-BAF7-4B6B-A633-FFB9A0C25803}" type="pres">
      <dgm:prSet presAssocID="{14A79257-6B3D-46D2-A5D3-729401340049}" presName="theList" presStyleCnt="0"/>
      <dgm:spPr/>
    </dgm:pt>
    <dgm:pt modelId="{770ED878-369D-43B5-A8D2-56DF8CEEB864}" type="pres">
      <dgm:prSet presAssocID="{5CA70F1B-7BD2-4C60-A157-7A94A6315A1D}" presName="aNode" presStyleLbl="fgAcc1" presStyleIdx="0" presStyleCnt="4" custScaleX="123525" custLinFactY="31883" custLinFactNeighborY="100000">
        <dgm:presLayoutVars>
          <dgm:bulletEnabled val="1"/>
        </dgm:presLayoutVars>
      </dgm:prSet>
      <dgm:spPr/>
      <dgm:t>
        <a:bodyPr/>
        <a:lstStyle/>
        <a:p>
          <a:endParaRPr lang="sk-SK"/>
        </a:p>
      </dgm:t>
    </dgm:pt>
    <dgm:pt modelId="{D276B05A-DB3D-4A22-87DC-C8943956DC9F}" type="pres">
      <dgm:prSet presAssocID="{5CA70F1B-7BD2-4C60-A157-7A94A6315A1D}" presName="aSpace" presStyleCnt="0"/>
      <dgm:spPr/>
    </dgm:pt>
    <dgm:pt modelId="{C5EF65B4-17D4-4D32-B88B-06B88834BFB4}" type="pres">
      <dgm:prSet presAssocID="{36B8F1B2-54CB-4319-8F33-117897F92B92}" presName="aNode" presStyleLbl="fgAcc1" presStyleIdx="1" presStyleCnt="4" custScaleX="123525" custLinFactY="31883" custLinFactNeighborY="100000">
        <dgm:presLayoutVars>
          <dgm:bulletEnabled val="1"/>
        </dgm:presLayoutVars>
      </dgm:prSet>
      <dgm:spPr/>
      <dgm:t>
        <a:bodyPr/>
        <a:lstStyle/>
        <a:p>
          <a:endParaRPr lang="sk-SK"/>
        </a:p>
      </dgm:t>
    </dgm:pt>
    <dgm:pt modelId="{88CCF7E5-122F-4605-B180-E2EC894E5063}" type="pres">
      <dgm:prSet presAssocID="{36B8F1B2-54CB-4319-8F33-117897F92B92}" presName="aSpace" presStyleCnt="0"/>
      <dgm:spPr/>
    </dgm:pt>
    <dgm:pt modelId="{CAF14EA5-DE19-4F55-BBE8-9D415FA17FF9}" type="pres">
      <dgm:prSet presAssocID="{6C599DBF-5B2A-4E30-8648-CCF51ADE84B8}" presName="aNode" presStyleLbl="fgAcc1" presStyleIdx="2" presStyleCnt="4" custScaleX="123525" custLinFactY="31883" custLinFactNeighborY="100000">
        <dgm:presLayoutVars>
          <dgm:bulletEnabled val="1"/>
        </dgm:presLayoutVars>
      </dgm:prSet>
      <dgm:spPr/>
      <dgm:t>
        <a:bodyPr/>
        <a:lstStyle/>
        <a:p>
          <a:endParaRPr lang="sk-SK"/>
        </a:p>
      </dgm:t>
    </dgm:pt>
    <dgm:pt modelId="{92D58FF5-D9FB-4E2F-9870-3F8657739D4D}" type="pres">
      <dgm:prSet presAssocID="{6C599DBF-5B2A-4E30-8648-CCF51ADE84B8}" presName="aSpace" presStyleCnt="0"/>
      <dgm:spPr/>
    </dgm:pt>
    <dgm:pt modelId="{1508D245-E3B9-4FFA-87C2-4EC2BD2C9159}" type="pres">
      <dgm:prSet presAssocID="{59480063-9708-4A63-82FB-6B0D3EC2FB49}" presName="aNode" presStyleLbl="fgAcc1" presStyleIdx="3" presStyleCnt="4" custScaleX="123525" custLinFactY="31883" custLinFactNeighborY="100000">
        <dgm:presLayoutVars>
          <dgm:bulletEnabled val="1"/>
        </dgm:presLayoutVars>
      </dgm:prSet>
      <dgm:spPr/>
      <dgm:t>
        <a:bodyPr/>
        <a:lstStyle/>
        <a:p>
          <a:endParaRPr lang="sk-SK"/>
        </a:p>
      </dgm:t>
    </dgm:pt>
    <dgm:pt modelId="{C8F8BD63-3514-4497-B1FF-B92AA3596807}" type="pres">
      <dgm:prSet presAssocID="{59480063-9708-4A63-82FB-6B0D3EC2FB49}" presName="aSpace" presStyleCnt="0"/>
      <dgm:spPr/>
    </dgm:pt>
  </dgm:ptLst>
  <dgm:cxnLst>
    <dgm:cxn modelId="{9EB3EAC7-8ABA-4537-89EB-E4E1AE9A3154}" type="presOf" srcId="{6C599DBF-5B2A-4E30-8648-CCF51ADE84B8}" destId="{CAF14EA5-DE19-4F55-BBE8-9D415FA17FF9}" srcOrd="0" destOrd="0" presId="urn:microsoft.com/office/officeart/2005/8/layout/pyramid2"/>
    <dgm:cxn modelId="{2DDAECDE-89BA-489A-B836-9102E0C6CC59}" srcId="{14A79257-6B3D-46D2-A5D3-729401340049}" destId="{59480063-9708-4A63-82FB-6B0D3EC2FB49}" srcOrd="3" destOrd="0" parTransId="{43C0A924-8514-46C0-924A-C32AD03F1853}" sibTransId="{F915C5BD-FC2A-4655-84BF-EAC73B67A363}"/>
    <dgm:cxn modelId="{06D8A09F-B8FF-4ABF-8E94-F3D88094104E}" type="presOf" srcId="{14A79257-6B3D-46D2-A5D3-729401340049}" destId="{307611BB-C956-40ED-8FD9-35C8703C0718}" srcOrd="0" destOrd="0" presId="urn:microsoft.com/office/officeart/2005/8/layout/pyramid2"/>
    <dgm:cxn modelId="{E302A75E-7DF0-4519-94EB-DF83BDBF751D}" srcId="{14A79257-6B3D-46D2-A5D3-729401340049}" destId="{5CA70F1B-7BD2-4C60-A157-7A94A6315A1D}" srcOrd="0" destOrd="0" parTransId="{B694C86C-BF4F-4C65-AC3A-961CEA68B18F}" sibTransId="{0B4D12C3-63E9-4C62-9C50-421707A6B34F}"/>
    <dgm:cxn modelId="{DCAF3472-B74D-44A5-95F6-9D0907DC18B3}" srcId="{14A79257-6B3D-46D2-A5D3-729401340049}" destId="{36B8F1B2-54CB-4319-8F33-117897F92B92}" srcOrd="1" destOrd="0" parTransId="{3BB9A204-6F5C-43FF-900B-D92185A98E93}" sibTransId="{AA10617E-8CC3-4AC8-A3B6-0AC7D4007443}"/>
    <dgm:cxn modelId="{BA91442A-DD32-4313-9DD2-EE57F864C339}" type="presOf" srcId="{36B8F1B2-54CB-4319-8F33-117897F92B92}" destId="{C5EF65B4-17D4-4D32-B88B-06B88834BFB4}" srcOrd="0" destOrd="0" presId="urn:microsoft.com/office/officeart/2005/8/layout/pyramid2"/>
    <dgm:cxn modelId="{028B9F17-415E-477C-8168-79A9088A2CF8}" type="presOf" srcId="{59480063-9708-4A63-82FB-6B0D3EC2FB49}" destId="{1508D245-E3B9-4FFA-87C2-4EC2BD2C9159}" srcOrd="0" destOrd="0" presId="urn:microsoft.com/office/officeart/2005/8/layout/pyramid2"/>
    <dgm:cxn modelId="{20855564-262A-41CC-8130-8623DBFCC46C}" type="presOf" srcId="{5CA70F1B-7BD2-4C60-A157-7A94A6315A1D}" destId="{770ED878-369D-43B5-A8D2-56DF8CEEB864}" srcOrd="0" destOrd="0" presId="urn:microsoft.com/office/officeart/2005/8/layout/pyramid2"/>
    <dgm:cxn modelId="{0E540020-BBB1-4EA5-8113-119C615DB4F4}" srcId="{14A79257-6B3D-46D2-A5D3-729401340049}" destId="{6C599DBF-5B2A-4E30-8648-CCF51ADE84B8}" srcOrd="2" destOrd="0" parTransId="{3540D8F6-0630-4889-BF85-99EC7C6E299B}" sibTransId="{6745BBDF-C219-4B60-8521-AE7E8A000706}"/>
    <dgm:cxn modelId="{0B0155A4-4792-4AC7-BFB9-0B8020802589}" type="presParOf" srcId="{307611BB-C956-40ED-8FD9-35C8703C0718}" destId="{8F307E90-D1CF-46EC-800F-1C0B5766A718}" srcOrd="0" destOrd="0" presId="urn:microsoft.com/office/officeart/2005/8/layout/pyramid2"/>
    <dgm:cxn modelId="{811CCE13-86D4-48B2-BDDD-F3EEF1AB9134}" type="presParOf" srcId="{307611BB-C956-40ED-8FD9-35C8703C0718}" destId="{7228F904-BAF7-4B6B-A633-FFB9A0C25803}" srcOrd="1" destOrd="0" presId="urn:microsoft.com/office/officeart/2005/8/layout/pyramid2"/>
    <dgm:cxn modelId="{2DAF982E-7B75-4A1E-98EF-1F2864E6FBBF}" type="presParOf" srcId="{7228F904-BAF7-4B6B-A633-FFB9A0C25803}" destId="{770ED878-369D-43B5-A8D2-56DF8CEEB864}" srcOrd="0" destOrd="0" presId="urn:microsoft.com/office/officeart/2005/8/layout/pyramid2"/>
    <dgm:cxn modelId="{53C81A99-519D-43BB-9D2C-615FE1778199}" type="presParOf" srcId="{7228F904-BAF7-4B6B-A633-FFB9A0C25803}" destId="{D276B05A-DB3D-4A22-87DC-C8943956DC9F}" srcOrd="1" destOrd="0" presId="urn:microsoft.com/office/officeart/2005/8/layout/pyramid2"/>
    <dgm:cxn modelId="{AD93045A-9563-4416-825C-D50E2044831A}" type="presParOf" srcId="{7228F904-BAF7-4B6B-A633-FFB9A0C25803}" destId="{C5EF65B4-17D4-4D32-B88B-06B88834BFB4}" srcOrd="2" destOrd="0" presId="urn:microsoft.com/office/officeart/2005/8/layout/pyramid2"/>
    <dgm:cxn modelId="{3324FADD-235A-480E-916A-89E3EB435ECD}" type="presParOf" srcId="{7228F904-BAF7-4B6B-A633-FFB9A0C25803}" destId="{88CCF7E5-122F-4605-B180-E2EC894E5063}" srcOrd="3" destOrd="0" presId="urn:microsoft.com/office/officeart/2005/8/layout/pyramid2"/>
    <dgm:cxn modelId="{E865E2DA-C7C6-4A87-AD18-57B1626522D9}" type="presParOf" srcId="{7228F904-BAF7-4B6B-A633-FFB9A0C25803}" destId="{CAF14EA5-DE19-4F55-BBE8-9D415FA17FF9}" srcOrd="4" destOrd="0" presId="urn:microsoft.com/office/officeart/2005/8/layout/pyramid2"/>
    <dgm:cxn modelId="{89081E9B-3ECC-4425-9EFB-FDCDB56BC247}" type="presParOf" srcId="{7228F904-BAF7-4B6B-A633-FFB9A0C25803}" destId="{92D58FF5-D9FB-4E2F-9870-3F8657739D4D}" srcOrd="5" destOrd="0" presId="urn:microsoft.com/office/officeart/2005/8/layout/pyramid2"/>
    <dgm:cxn modelId="{EA93AFC1-3252-4BFC-A166-017569C6E7D8}" type="presParOf" srcId="{7228F904-BAF7-4B6B-A633-FFB9A0C25803}" destId="{1508D245-E3B9-4FFA-87C2-4EC2BD2C9159}" srcOrd="6" destOrd="0" presId="urn:microsoft.com/office/officeart/2005/8/layout/pyramid2"/>
    <dgm:cxn modelId="{66CFE64E-29D5-4314-AAA3-A2BBD691DC5A}" type="presParOf" srcId="{7228F904-BAF7-4B6B-A633-FFB9A0C25803}" destId="{C8F8BD63-3514-4497-B1FF-B92AA3596807}"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307E90-D1CF-46EC-800F-1C0B5766A718}">
      <dsp:nvSpPr>
        <dsp:cNvPr id="0" name=""/>
        <dsp:cNvSpPr/>
      </dsp:nvSpPr>
      <dsp:spPr>
        <a:xfrm>
          <a:off x="2081326" y="0"/>
          <a:ext cx="3316014" cy="3316014"/>
        </a:xfrm>
        <a:prstGeom prst="triangle">
          <a:avLst/>
        </a:prstGeom>
        <a:gradFill rotWithShape="0">
          <a:gsLst>
            <a:gs pos="0">
              <a:schemeClr val="accent1">
                <a:hueOff val="0"/>
                <a:satOff val="0"/>
                <a:lumOff val="0"/>
                <a:alphaOff val="0"/>
                <a:shade val="15000"/>
                <a:satMod val="180000"/>
              </a:schemeClr>
            </a:gs>
            <a:gs pos="50000">
              <a:schemeClr val="accent1">
                <a:hueOff val="0"/>
                <a:satOff val="0"/>
                <a:lumOff val="0"/>
                <a:alphaOff val="0"/>
                <a:shade val="45000"/>
                <a:satMod val="170000"/>
              </a:schemeClr>
            </a:gs>
            <a:gs pos="70000">
              <a:schemeClr val="accent1">
                <a:hueOff val="0"/>
                <a:satOff val="0"/>
                <a:lumOff val="0"/>
                <a:alphaOff val="0"/>
                <a:tint val="99000"/>
                <a:shade val="65000"/>
                <a:satMod val="155000"/>
              </a:schemeClr>
            </a:gs>
            <a:gs pos="100000">
              <a:schemeClr val="accent1">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sp>
    <dsp:sp modelId="{770ED878-369D-43B5-A8D2-56DF8CEEB864}">
      <dsp:nvSpPr>
        <dsp:cNvPr id="0" name=""/>
        <dsp:cNvSpPr/>
      </dsp:nvSpPr>
      <dsp:spPr>
        <a:xfrm>
          <a:off x="3485803" y="593505"/>
          <a:ext cx="2662469" cy="58936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sk-SK" sz="1900" kern="1200" dirty="0" smtClean="0"/>
            <a:t>Aplikačná vrstva</a:t>
          </a:r>
          <a:endParaRPr lang="sk-SK" sz="1900" kern="1200" dirty="0"/>
        </a:p>
      </dsp:txBody>
      <dsp:txXfrm>
        <a:off x="3514574" y="622276"/>
        <a:ext cx="2604927" cy="531827"/>
      </dsp:txXfrm>
    </dsp:sp>
    <dsp:sp modelId="{C5EF65B4-17D4-4D32-B88B-06B88834BFB4}">
      <dsp:nvSpPr>
        <dsp:cNvPr id="0" name=""/>
        <dsp:cNvSpPr/>
      </dsp:nvSpPr>
      <dsp:spPr>
        <a:xfrm>
          <a:off x="3485803" y="1256546"/>
          <a:ext cx="2662469" cy="58936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sk-SK" sz="1900" kern="1200" dirty="0" smtClean="0"/>
            <a:t>Komunikačná vrstva</a:t>
          </a:r>
          <a:endParaRPr lang="sk-SK" sz="1900" kern="1200" dirty="0"/>
        </a:p>
      </dsp:txBody>
      <dsp:txXfrm>
        <a:off x="3514574" y="1285317"/>
        <a:ext cx="2604927" cy="531827"/>
      </dsp:txXfrm>
    </dsp:sp>
    <dsp:sp modelId="{CAF14EA5-DE19-4F55-BBE8-9D415FA17FF9}">
      <dsp:nvSpPr>
        <dsp:cNvPr id="0" name=""/>
        <dsp:cNvSpPr/>
      </dsp:nvSpPr>
      <dsp:spPr>
        <a:xfrm>
          <a:off x="3485803" y="1919586"/>
          <a:ext cx="2662469" cy="58936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sk-SK" sz="1900" kern="1200" dirty="0" smtClean="0"/>
            <a:t>IP vrstva</a:t>
          </a:r>
          <a:endParaRPr lang="sk-SK" sz="1900" kern="1200" dirty="0"/>
        </a:p>
      </dsp:txBody>
      <dsp:txXfrm>
        <a:off x="3514574" y="1948357"/>
        <a:ext cx="2604927" cy="531827"/>
      </dsp:txXfrm>
    </dsp:sp>
    <dsp:sp modelId="{1508D245-E3B9-4FFA-87C2-4EC2BD2C9159}">
      <dsp:nvSpPr>
        <dsp:cNvPr id="0" name=""/>
        <dsp:cNvSpPr/>
      </dsp:nvSpPr>
      <dsp:spPr>
        <a:xfrm>
          <a:off x="3485803" y="2582627"/>
          <a:ext cx="2662469" cy="589369"/>
        </a:xfrm>
        <a:prstGeom prst="roundRect">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sk-SK" sz="1900" kern="1200" dirty="0" smtClean="0"/>
            <a:t>Fyzická vrstva</a:t>
          </a:r>
          <a:endParaRPr lang="sk-SK" sz="1900" kern="1200" dirty="0"/>
        </a:p>
      </dsp:txBody>
      <dsp:txXfrm>
        <a:off x="3514574" y="2611398"/>
        <a:ext cx="2604927" cy="531827"/>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A9BEE7C-6C6B-404A-8343-15272BDBB8A6}" type="datetimeFigureOut">
              <a:rPr lang="sk-SK" smtClean="0"/>
              <a:t>3. 6. 2011</a:t>
            </a:fld>
            <a:endParaRPr lang="sk-SK"/>
          </a:p>
        </p:txBody>
      </p:sp>
      <p:sp>
        <p:nvSpPr>
          <p:cNvPr id="4" name="Zástupný symbol obrazu snímky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6" name="Zástupný symbol pät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C2B778-9663-4E76-B3BF-A48D2A8F91C9}" type="slidenum">
              <a:rPr lang="sk-SK" smtClean="0"/>
              <a:t>‹#›</a:t>
            </a:fld>
            <a:endParaRPr lang="sk-SK"/>
          </a:p>
        </p:txBody>
      </p:sp>
    </p:spTree>
    <p:extLst>
      <p:ext uri="{BB962C8B-B14F-4D97-AF65-F5344CB8AC3E}">
        <p14:creationId xmlns:p14="http://schemas.microsoft.com/office/powerpoint/2010/main" val="918449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dirty="0"/>
          </a:p>
        </p:txBody>
      </p:sp>
      <p:sp>
        <p:nvSpPr>
          <p:cNvPr id="4" name="Zástupný symbol čísla snímky 3"/>
          <p:cNvSpPr>
            <a:spLocks noGrp="1"/>
          </p:cNvSpPr>
          <p:nvPr>
            <p:ph type="sldNum" sz="quarter" idx="10"/>
          </p:nvPr>
        </p:nvSpPr>
        <p:spPr/>
        <p:txBody>
          <a:bodyPr/>
          <a:lstStyle/>
          <a:p>
            <a:fld id="{8BC2B778-9663-4E76-B3BF-A48D2A8F91C9}" type="slidenum">
              <a:rPr lang="sk-SK" smtClean="0"/>
              <a:t>33</a:t>
            </a:fld>
            <a:endParaRPr lang="sk-SK"/>
          </a:p>
        </p:txBody>
      </p:sp>
    </p:spTree>
    <p:extLst>
      <p:ext uri="{BB962C8B-B14F-4D97-AF65-F5344CB8AC3E}">
        <p14:creationId xmlns:p14="http://schemas.microsoft.com/office/powerpoint/2010/main" val="42415773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803F2AB-EEE2-472C-BECC-341C8028A702}" type="datetimeFigureOut">
              <a:rPr lang="sk-SK" smtClean="0"/>
              <a:pPr/>
              <a:t>3. 6. 2011</a:t>
            </a:fld>
            <a:endParaRPr lang="sk-SK"/>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sk-SK"/>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2DEFE576-F86E-4761-ADB3-CDA2E960F8C9}"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03F2AB-EEE2-472C-BECC-341C8028A702}" type="datetimeFigureOut">
              <a:rPr lang="sk-SK" smtClean="0"/>
              <a:pPr/>
              <a:t>3. 6. 2011</a:t>
            </a:fld>
            <a:endParaRPr lang="sk-SK"/>
          </a:p>
        </p:txBody>
      </p:sp>
      <p:sp>
        <p:nvSpPr>
          <p:cNvPr id="5" name="Footer Placeholder 4"/>
          <p:cNvSpPr>
            <a:spLocks noGrp="1"/>
          </p:cNvSpPr>
          <p:nvPr>
            <p:ph type="ftr" sz="quarter" idx="11"/>
          </p:nvPr>
        </p:nvSpPr>
        <p:spPr/>
        <p:txBody>
          <a:bodyPr/>
          <a:lstStyle>
            <a:extLst/>
          </a:lstStyle>
          <a:p>
            <a:endParaRPr lang="sk-SK"/>
          </a:p>
        </p:txBody>
      </p:sp>
      <p:sp>
        <p:nvSpPr>
          <p:cNvPr id="6" name="Slide Number Placeholder 5"/>
          <p:cNvSpPr>
            <a:spLocks noGrp="1"/>
          </p:cNvSpPr>
          <p:nvPr>
            <p:ph type="sldNum" sz="quarter" idx="12"/>
          </p:nvPr>
        </p:nvSpPr>
        <p:spPr/>
        <p:txBody>
          <a:bodyPr/>
          <a:lstStyle>
            <a:extLst/>
          </a:lstStyle>
          <a:p>
            <a:fld id="{2DEFE576-F86E-4761-ADB3-CDA2E960F8C9}"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03F2AB-EEE2-472C-BECC-341C8028A702}" type="datetimeFigureOut">
              <a:rPr lang="sk-SK" smtClean="0"/>
              <a:pPr/>
              <a:t>3. 6. 2011</a:t>
            </a:fld>
            <a:endParaRPr lang="sk-SK"/>
          </a:p>
        </p:txBody>
      </p:sp>
      <p:sp>
        <p:nvSpPr>
          <p:cNvPr id="5" name="Footer Placeholder 4"/>
          <p:cNvSpPr>
            <a:spLocks noGrp="1"/>
          </p:cNvSpPr>
          <p:nvPr>
            <p:ph type="ftr" sz="quarter" idx="11"/>
          </p:nvPr>
        </p:nvSpPr>
        <p:spPr/>
        <p:txBody>
          <a:bodyPr/>
          <a:lstStyle>
            <a:extLst/>
          </a:lstStyle>
          <a:p>
            <a:endParaRPr lang="sk-SK"/>
          </a:p>
        </p:txBody>
      </p:sp>
      <p:sp>
        <p:nvSpPr>
          <p:cNvPr id="6" name="Slide Number Placeholder 5"/>
          <p:cNvSpPr>
            <a:spLocks noGrp="1"/>
          </p:cNvSpPr>
          <p:nvPr>
            <p:ph type="sldNum" sz="quarter" idx="12"/>
          </p:nvPr>
        </p:nvSpPr>
        <p:spPr/>
        <p:txBody>
          <a:bodyPr/>
          <a:lstStyle>
            <a:extLst/>
          </a:lstStyle>
          <a:p>
            <a:fld id="{2DEFE576-F86E-4761-ADB3-CDA2E960F8C9}"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2803F2AB-EEE2-472C-BECC-341C8028A702}" type="datetimeFigureOut">
              <a:rPr lang="sk-SK" smtClean="0"/>
              <a:pPr/>
              <a:t>3. 6. 2011</a:t>
            </a:fld>
            <a:endParaRPr lang="sk-SK"/>
          </a:p>
        </p:txBody>
      </p:sp>
      <p:sp>
        <p:nvSpPr>
          <p:cNvPr id="5" name="Footer Placeholder 4"/>
          <p:cNvSpPr>
            <a:spLocks noGrp="1"/>
          </p:cNvSpPr>
          <p:nvPr>
            <p:ph type="ftr" sz="quarter" idx="11"/>
          </p:nvPr>
        </p:nvSpPr>
        <p:spPr/>
        <p:txBody>
          <a:bodyPr/>
          <a:lstStyle>
            <a:extLst/>
          </a:lstStyle>
          <a:p>
            <a:endParaRPr lang="sk-SK"/>
          </a:p>
        </p:txBody>
      </p:sp>
      <p:sp>
        <p:nvSpPr>
          <p:cNvPr id="6" name="Slide Number Placeholder 5"/>
          <p:cNvSpPr>
            <a:spLocks noGrp="1"/>
          </p:cNvSpPr>
          <p:nvPr>
            <p:ph type="sldNum" sz="quarter" idx="12"/>
          </p:nvPr>
        </p:nvSpPr>
        <p:spPr/>
        <p:txBody>
          <a:bodyPr/>
          <a:lstStyle>
            <a:extLst/>
          </a:lstStyle>
          <a:p>
            <a:fld id="{2DEFE576-F86E-4761-ADB3-CDA2E960F8C9}" type="slidenum">
              <a:rPr lang="sk-SK" smtClean="0"/>
              <a:pPr/>
              <a:t>‹#›</a:t>
            </a:fld>
            <a:endParaRPr lang="sk-SK"/>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2803F2AB-EEE2-472C-BECC-341C8028A702}" type="datetimeFigureOut">
              <a:rPr lang="sk-SK" smtClean="0"/>
              <a:pPr/>
              <a:t>3. 6. 2011</a:t>
            </a:fld>
            <a:endParaRPr lang="sk-SK"/>
          </a:p>
        </p:txBody>
      </p:sp>
      <p:sp>
        <p:nvSpPr>
          <p:cNvPr id="5" name="Footer Placeholder 4"/>
          <p:cNvSpPr>
            <a:spLocks noGrp="1"/>
          </p:cNvSpPr>
          <p:nvPr>
            <p:ph type="ftr" sz="quarter" idx="11"/>
          </p:nvPr>
        </p:nvSpPr>
        <p:spPr/>
        <p:txBody>
          <a:bodyPr/>
          <a:lstStyle>
            <a:extLst/>
          </a:lstStyle>
          <a:p>
            <a:endParaRPr lang="sk-SK"/>
          </a:p>
        </p:txBody>
      </p:sp>
      <p:sp>
        <p:nvSpPr>
          <p:cNvPr id="6" name="Slide Number Placeholder 5"/>
          <p:cNvSpPr>
            <a:spLocks noGrp="1"/>
          </p:cNvSpPr>
          <p:nvPr>
            <p:ph type="sldNum" sz="quarter" idx="12"/>
          </p:nvPr>
        </p:nvSpPr>
        <p:spPr/>
        <p:txBody>
          <a:bodyPr/>
          <a:lstStyle>
            <a:extLst/>
          </a:lstStyle>
          <a:p>
            <a:fld id="{2DEFE576-F86E-4761-ADB3-CDA2E960F8C9}" type="slidenum">
              <a:rPr lang="sk-SK" smtClean="0"/>
              <a:pPr/>
              <a:t>‹#›</a:t>
            </a:fld>
            <a:endParaRPr lang="sk-SK"/>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803F2AB-EEE2-472C-BECC-341C8028A702}" type="datetimeFigureOut">
              <a:rPr lang="sk-SK" smtClean="0"/>
              <a:pPr/>
              <a:t>3. 6. 2011</a:t>
            </a:fld>
            <a:endParaRPr lang="sk-SK"/>
          </a:p>
        </p:txBody>
      </p:sp>
      <p:sp>
        <p:nvSpPr>
          <p:cNvPr id="6" name="Footer Placeholder 5"/>
          <p:cNvSpPr>
            <a:spLocks noGrp="1"/>
          </p:cNvSpPr>
          <p:nvPr>
            <p:ph type="ftr" sz="quarter" idx="11"/>
          </p:nvPr>
        </p:nvSpPr>
        <p:spPr/>
        <p:txBody>
          <a:bodyPr/>
          <a:lstStyle>
            <a:extLst/>
          </a:lstStyle>
          <a:p>
            <a:endParaRPr lang="sk-SK"/>
          </a:p>
        </p:txBody>
      </p:sp>
      <p:sp>
        <p:nvSpPr>
          <p:cNvPr id="7" name="Slide Number Placeholder 6"/>
          <p:cNvSpPr>
            <a:spLocks noGrp="1"/>
          </p:cNvSpPr>
          <p:nvPr>
            <p:ph type="sldNum" sz="quarter" idx="12"/>
          </p:nvPr>
        </p:nvSpPr>
        <p:spPr/>
        <p:txBody>
          <a:bodyPr/>
          <a:lstStyle>
            <a:extLst/>
          </a:lstStyle>
          <a:p>
            <a:fld id="{2DEFE576-F86E-4761-ADB3-CDA2E960F8C9}" type="slidenum">
              <a:rPr lang="sk-SK" smtClean="0"/>
              <a:pPr/>
              <a:t>‹#›</a:t>
            </a:fld>
            <a:endParaRPr lang="sk-SK"/>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803F2AB-EEE2-472C-BECC-341C8028A702}" type="datetimeFigureOut">
              <a:rPr lang="sk-SK" smtClean="0"/>
              <a:pPr/>
              <a:t>3. 6. 2011</a:t>
            </a:fld>
            <a:endParaRPr lang="sk-SK"/>
          </a:p>
        </p:txBody>
      </p:sp>
      <p:sp>
        <p:nvSpPr>
          <p:cNvPr id="8" name="Footer Placeholder 7"/>
          <p:cNvSpPr>
            <a:spLocks noGrp="1"/>
          </p:cNvSpPr>
          <p:nvPr>
            <p:ph type="ftr" sz="quarter" idx="11"/>
          </p:nvPr>
        </p:nvSpPr>
        <p:spPr/>
        <p:txBody>
          <a:bodyPr/>
          <a:lstStyle>
            <a:extLst/>
          </a:lstStyle>
          <a:p>
            <a:endParaRPr lang="sk-SK"/>
          </a:p>
        </p:txBody>
      </p:sp>
      <p:sp>
        <p:nvSpPr>
          <p:cNvPr id="9" name="Slide Number Placeholder 8"/>
          <p:cNvSpPr>
            <a:spLocks noGrp="1"/>
          </p:cNvSpPr>
          <p:nvPr>
            <p:ph type="sldNum" sz="quarter" idx="12"/>
          </p:nvPr>
        </p:nvSpPr>
        <p:spPr/>
        <p:txBody>
          <a:bodyPr/>
          <a:lstStyle>
            <a:extLst/>
          </a:lstStyle>
          <a:p>
            <a:fld id="{2DEFE576-F86E-4761-ADB3-CDA2E960F8C9}" type="slidenum">
              <a:rPr lang="sk-SK" smtClean="0"/>
              <a:pPr/>
              <a:t>‹#›</a:t>
            </a:fld>
            <a:endParaRPr lang="sk-SK"/>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2803F2AB-EEE2-472C-BECC-341C8028A702}" type="datetimeFigureOut">
              <a:rPr lang="sk-SK" smtClean="0"/>
              <a:pPr/>
              <a:t>3. 6. 2011</a:t>
            </a:fld>
            <a:endParaRPr lang="sk-SK"/>
          </a:p>
        </p:txBody>
      </p:sp>
      <p:sp>
        <p:nvSpPr>
          <p:cNvPr id="4" name="Footer Placeholder 3"/>
          <p:cNvSpPr>
            <a:spLocks noGrp="1"/>
          </p:cNvSpPr>
          <p:nvPr>
            <p:ph type="ftr" sz="quarter" idx="11"/>
          </p:nvPr>
        </p:nvSpPr>
        <p:spPr/>
        <p:txBody>
          <a:bodyPr/>
          <a:lstStyle>
            <a:extLst/>
          </a:lstStyle>
          <a:p>
            <a:endParaRPr lang="sk-SK"/>
          </a:p>
        </p:txBody>
      </p:sp>
      <p:sp>
        <p:nvSpPr>
          <p:cNvPr id="5" name="Slide Number Placeholder 4"/>
          <p:cNvSpPr>
            <a:spLocks noGrp="1"/>
          </p:cNvSpPr>
          <p:nvPr>
            <p:ph type="sldNum" sz="quarter" idx="12"/>
          </p:nvPr>
        </p:nvSpPr>
        <p:spPr/>
        <p:txBody>
          <a:bodyPr/>
          <a:lstStyle>
            <a:extLst/>
          </a:lstStyle>
          <a:p>
            <a:fld id="{2DEFE576-F86E-4761-ADB3-CDA2E960F8C9}" type="slidenum">
              <a:rPr lang="sk-SK" smtClean="0"/>
              <a:pPr/>
              <a:t>‹#›</a:t>
            </a:fld>
            <a:endParaRPr lang="sk-SK"/>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2803F2AB-EEE2-472C-BECC-341C8028A702}" type="datetimeFigureOut">
              <a:rPr lang="sk-SK" smtClean="0"/>
              <a:pPr/>
              <a:t>3. 6. 2011</a:t>
            </a:fld>
            <a:endParaRPr lang="sk-SK"/>
          </a:p>
        </p:txBody>
      </p:sp>
      <p:sp>
        <p:nvSpPr>
          <p:cNvPr id="3" name="Footer Placeholder 2"/>
          <p:cNvSpPr>
            <a:spLocks noGrp="1"/>
          </p:cNvSpPr>
          <p:nvPr>
            <p:ph type="ftr" sz="quarter" idx="11"/>
          </p:nvPr>
        </p:nvSpPr>
        <p:spPr/>
        <p:txBody>
          <a:bodyPr/>
          <a:lstStyle>
            <a:extLst/>
          </a:lstStyle>
          <a:p>
            <a:endParaRPr lang="sk-SK"/>
          </a:p>
        </p:txBody>
      </p:sp>
      <p:sp>
        <p:nvSpPr>
          <p:cNvPr id="4" name="Slide Number Placeholder 3"/>
          <p:cNvSpPr>
            <a:spLocks noGrp="1"/>
          </p:cNvSpPr>
          <p:nvPr>
            <p:ph type="sldNum" sz="quarter" idx="12"/>
          </p:nvPr>
        </p:nvSpPr>
        <p:spPr/>
        <p:txBody>
          <a:bodyPr/>
          <a:lstStyle>
            <a:extLst/>
          </a:lstStyle>
          <a:p>
            <a:fld id="{2DEFE576-F86E-4761-ADB3-CDA2E960F8C9}"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2803F2AB-EEE2-472C-BECC-341C8028A702}" type="datetimeFigureOut">
              <a:rPr lang="sk-SK" smtClean="0"/>
              <a:pPr/>
              <a:t>3. 6. 2011</a:t>
            </a:fld>
            <a:endParaRPr lang="sk-SK"/>
          </a:p>
        </p:txBody>
      </p:sp>
      <p:sp>
        <p:nvSpPr>
          <p:cNvPr id="6" name="Footer Placeholder 5"/>
          <p:cNvSpPr>
            <a:spLocks noGrp="1"/>
          </p:cNvSpPr>
          <p:nvPr>
            <p:ph type="ftr" sz="quarter" idx="11"/>
          </p:nvPr>
        </p:nvSpPr>
        <p:spPr/>
        <p:txBody>
          <a:bodyPr/>
          <a:lstStyle>
            <a:extLst/>
          </a:lstStyle>
          <a:p>
            <a:endParaRPr lang="sk-SK"/>
          </a:p>
        </p:txBody>
      </p:sp>
      <p:sp>
        <p:nvSpPr>
          <p:cNvPr id="7" name="Slide Number Placeholder 6"/>
          <p:cNvSpPr>
            <a:spLocks noGrp="1"/>
          </p:cNvSpPr>
          <p:nvPr>
            <p:ph type="sldNum" sz="quarter" idx="12"/>
          </p:nvPr>
        </p:nvSpPr>
        <p:spPr/>
        <p:txBody>
          <a:bodyPr/>
          <a:lstStyle>
            <a:extLst/>
          </a:lstStyle>
          <a:p>
            <a:fld id="{2DEFE576-F86E-4761-ADB3-CDA2E960F8C9}" type="slidenum">
              <a:rPr lang="sk-SK" smtClean="0"/>
              <a:pPr/>
              <a:t>‹#›</a:t>
            </a:fld>
            <a:endParaRPr lang="sk-SK"/>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2803F2AB-EEE2-472C-BECC-341C8028A702}" type="datetimeFigureOut">
              <a:rPr lang="sk-SK" smtClean="0"/>
              <a:pPr/>
              <a:t>3. 6. 2011</a:t>
            </a:fld>
            <a:endParaRPr lang="sk-SK"/>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sk-SK"/>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2DEFE576-F86E-4761-ADB3-CDA2E960F8C9}" type="slidenum">
              <a:rPr lang="sk-SK" smtClean="0"/>
              <a:pPr/>
              <a:t>‹#›</a:t>
            </a:fld>
            <a:endParaRPr lang="sk-SK"/>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2803F2AB-EEE2-472C-BECC-341C8028A702}" type="datetimeFigureOut">
              <a:rPr lang="sk-SK" smtClean="0"/>
              <a:pPr/>
              <a:t>3. 6. 2011</a:t>
            </a:fld>
            <a:endParaRPr lang="sk-SK"/>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sk-SK"/>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2DEFE576-F86E-4761-ADB3-CDA2E960F8C9}"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sk-SK" dirty="0" smtClean="0"/>
              <a:t>Tvorba webových prezentácií</a:t>
            </a:r>
            <a:endParaRPr lang="sk-SK" dirty="0"/>
          </a:p>
        </p:txBody>
      </p:sp>
      <p:sp>
        <p:nvSpPr>
          <p:cNvPr id="3" name="Subtitle 2"/>
          <p:cNvSpPr>
            <a:spLocks noGrp="1"/>
          </p:cNvSpPr>
          <p:nvPr>
            <p:ph type="subTitle" idx="1"/>
          </p:nvPr>
        </p:nvSpPr>
        <p:spPr>
          <a:xfrm>
            <a:off x="685800" y="4293095"/>
            <a:ext cx="7772400" cy="518215"/>
          </a:xfrm>
        </p:spPr>
        <p:txBody>
          <a:bodyPr/>
          <a:lstStyle/>
          <a:p>
            <a:r>
              <a:rPr lang="sk-SK" dirty="0" smtClean="0"/>
              <a:t>Ing. Igor Kollár, PhD.</a:t>
            </a:r>
            <a:endParaRPr lang="sk-SK"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sk-SK" b="1" dirty="0" smtClean="0">
                <a:latin typeface="Times New Roman" pitchFamily="18" charset="0"/>
                <a:cs typeface="Times New Roman" pitchFamily="18" charset="0"/>
              </a:rPr>
              <a:t>IP adresa </a:t>
            </a:r>
            <a:r>
              <a:rPr lang="sk-SK" dirty="0" smtClean="0"/>
              <a:t>- pomocou IP adresy sú počítače v sieti identifikované a sú na ne zasielané požadované </a:t>
            </a:r>
            <a:r>
              <a:rPr lang="sk-SK" dirty="0" err="1" smtClean="0"/>
              <a:t>pakety</a:t>
            </a:r>
            <a:r>
              <a:rPr lang="sk-SK" dirty="0" smtClean="0"/>
              <a:t> s údajmi. IP adresa sa skladá zo štyroch trojmiestnych čísel oddelených bodkou (napr. 192.108.132.66)</a:t>
            </a:r>
          </a:p>
        </p:txBody>
      </p:sp>
      <p:sp>
        <p:nvSpPr>
          <p:cNvPr id="3" name="Title 2"/>
          <p:cNvSpPr>
            <a:spLocks noGrp="1"/>
          </p:cNvSpPr>
          <p:nvPr>
            <p:ph type="title"/>
          </p:nvPr>
        </p:nvSpPr>
        <p:spPr/>
        <p:txBody>
          <a:bodyPr/>
          <a:lstStyle/>
          <a:p>
            <a:r>
              <a:rPr lang="sk-SK" dirty="0" smtClean="0"/>
              <a:t>Princíp fungovania Internetu</a:t>
            </a:r>
            <a:endParaRPr lang="sk-SK"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k-SK" dirty="0" smtClean="0"/>
              <a:t>Organizácia Internetu</a:t>
            </a:r>
            <a:endParaRPr lang="sk-SK" dirty="0"/>
          </a:p>
        </p:txBody>
      </p:sp>
      <p:sp>
        <p:nvSpPr>
          <p:cNvPr id="5" name="TextBox 4"/>
          <p:cNvSpPr txBox="1"/>
          <p:nvPr/>
        </p:nvSpPr>
        <p:spPr>
          <a:xfrm>
            <a:off x="1043608" y="5013176"/>
            <a:ext cx="7056784" cy="830997"/>
          </a:xfrm>
          <a:prstGeom prst="rect">
            <a:avLst/>
          </a:prstGeom>
          <a:noFill/>
        </p:spPr>
        <p:txBody>
          <a:bodyPr wrap="square" rtlCol="0">
            <a:spAutoFit/>
          </a:bodyPr>
          <a:lstStyle/>
          <a:p>
            <a:endParaRPr lang="sk-SK"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a:p>
            <a:r>
              <a:rPr lang="sk-SK"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Prečo </a:t>
            </a:r>
            <a:r>
              <a:rPr lang="sk-SK"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je internet rozdelený na vrstvy? </a:t>
            </a:r>
          </a:p>
        </p:txBody>
      </p:sp>
      <p:graphicFrame>
        <p:nvGraphicFramePr>
          <p:cNvPr id="7" name="Content Placeholder 6"/>
          <p:cNvGraphicFramePr>
            <a:graphicFrameLocks noGrp="1"/>
          </p:cNvGraphicFramePr>
          <p:nvPr>
            <p:ph idx="1"/>
          </p:nvPr>
        </p:nvGraphicFramePr>
        <p:xfrm>
          <a:off x="457200" y="1481138"/>
          <a:ext cx="8229600" cy="33160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k-SK" dirty="0" smtClean="0"/>
              <a:t>Fyzická vrstva</a:t>
            </a:r>
            <a:endParaRPr lang="sk-SK" dirty="0"/>
          </a:p>
        </p:txBody>
      </p:sp>
      <p:sp>
        <p:nvSpPr>
          <p:cNvPr id="4" name="Content Placeholder 3"/>
          <p:cNvSpPr>
            <a:spLocks noGrp="1"/>
          </p:cNvSpPr>
          <p:nvPr>
            <p:ph idx="1"/>
          </p:nvPr>
        </p:nvSpPr>
        <p:spPr/>
        <p:txBody>
          <a:bodyPr/>
          <a:lstStyle/>
          <a:p>
            <a:r>
              <a:rPr lang="sk-SK" dirty="0" smtClean="0"/>
              <a:t>Je prvotným predpokladom existencie internetu. Skladá s z hardvéru pracovný staníc (klientov) a serverov, ktoré majú byť súčasťou siete ako aj sieťových komponentov. </a:t>
            </a:r>
          </a:p>
          <a:p>
            <a:r>
              <a:rPr lang="sk-SK" dirty="0" smtClean="0"/>
              <a:t>Klient</a:t>
            </a:r>
          </a:p>
          <a:p>
            <a:r>
              <a:rPr lang="sk-SK" dirty="0" smtClean="0"/>
              <a:t>Server</a:t>
            </a:r>
          </a:p>
          <a:p>
            <a:r>
              <a:rPr lang="sk-SK" dirty="0" err="1" smtClean="0"/>
              <a:t>Router</a:t>
            </a:r>
            <a:endParaRPr lang="sk-SK" dirty="0" smtClean="0"/>
          </a:p>
          <a:p>
            <a:r>
              <a:rPr lang="sk-SK" dirty="0" smtClean="0"/>
              <a:t>...</a:t>
            </a:r>
            <a:endParaRPr lang="sk-SK" dirty="0" smtClean="0"/>
          </a:p>
          <a:p>
            <a:endParaRPr lang="sk-SK"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85800" y="609600"/>
            <a:ext cx="7772400" cy="1143000"/>
          </a:xfrm>
          <a:prstGeom prst="rect">
            <a:avLst/>
          </a:prstGeom>
        </p:spPr>
        <p:txBody>
          <a:bodyPr vert="horz" rtlCol="0" anchor="ctr">
            <a:normAutofit fontScale="85000" lnSpcReduction="200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sk-SK" sz="48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Fyzická vrstva</a:t>
            </a:r>
            <a:r>
              <a:rPr kumimoji="0" lang="en-US" sz="48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r>
            <a:br>
              <a:rPr kumimoji="0" lang="en-US" sz="48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br>
            <a:endParaRPr kumimoji="0" lang="en-US" sz="48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pic>
        <p:nvPicPr>
          <p:cNvPr id="7" name="Picture 3" descr="bs00580_"/>
          <p:cNvPicPr>
            <a:picLocks noChangeAspect="1" noChangeArrowheads="1"/>
          </p:cNvPicPr>
          <p:nvPr/>
        </p:nvPicPr>
        <p:blipFill>
          <a:blip r:embed="rId2" cstate="print"/>
          <a:srcRect/>
          <a:stretch>
            <a:fillRect/>
          </a:stretch>
        </p:blipFill>
        <p:spPr bwMode="auto">
          <a:xfrm>
            <a:off x="304800" y="5314950"/>
            <a:ext cx="1447800" cy="1219200"/>
          </a:xfrm>
          <a:prstGeom prst="rect">
            <a:avLst/>
          </a:prstGeom>
          <a:noFill/>
          <a:ln w="9525">
            <a:noFill/>
            <a:miter lim="800000"/>
            <a:headEnd/>
            <a:tailEnd/>
          </a:ln>
        </p:spPr>
      </p:pic>
      <p:sp>
        <p:nvSpPr>
          <p:cNvPr id="8" name="Oval 9"/>
          <p:cNvSpPr>
            <a:spLocks noChangeArrowheads="1"/>
          </p:cNvSpPr>
          <p:nvPr/>
        </p:nvSpPr>
        <p:spPr bwMode="auto">
          <a:xfrm>
            <a:off x="4876800" y="3733800"/>
            <a:ext cx="1524000" cy="1524000"/>
          </a:xfrm>
          <a:prstGeom prst="ellipse">
            <a:avLst/>
          </a:prstGeom>
          <a:noFill/>
          <a:ln w="28575">
            <a:solidFill>
              <a:schemeClr val="tx1"/>
            </a:solidFill>
            <a:round/>
            <a:headEnd/>
            <a:tailEnd/>
          </a:ln>
        </p:spPr>
        <p:txBody>
          <a:bodyPr wrap="none" anchor="ctr"/>
          <a:lstStyle/>
          <a:p>
            <a:endParaRPr lang="en-US"/>
          </a:p>
        </p:txBody>
      </p:sp>
      <p:sp>
        <p:nvSpPr>
          <p:cNvPr id="9" name="Text Box 10"/>
          <p:cNvSpPr txBox="1">
            <a:spLocks noChangeArrowheads="1"/>
          </p:cNvSpPr>
          <p:nvPr/>
        </p:nvSpPr>
        <p:spPr bwMode="auto">
          <a:xfrm>
            <a:off x="5029200" y="4221163"/>
            <a:ext cx="1155700" cy="579437"/>
          </a:xfrm>
          <a:prstGeom prst="rect">
            <a:avLst/>
          </a:prstGeom>
          <a:noFill/>
          <a:ln w="9525">
            <a:noFill/>
            <a:miter lim="800000"/>
            <a:headEnd/>
            <a:tailEnd/>
          </a:ln>
        </p:spPr>
        <p:txBody>
          <a:bodyPr wrap="none">
            <a:spAutoFit/>
          </a:bodyPr>
          <a:lstStyle/>
          <a:p>
            <a:r>
              <a:rPr lang="sk-SK" sz="3200"/>
              <a:t>WAN</a:t>
            </a:r>
            <a:endParaRPr lang="en-US" sz="3200"/>
          </a:p>
        </p:txBody>
      </p:sp>
      <p:sp>
        <p:nvSpPr>
          <p:cNvPr id="10" name="Oval 11"/>
          <p:cNvSpPr>
            <a:spLocks noChangeArrowheads="1"/>
          </p:cNvSpPr>
          <p:nvPr/>
        </p:nvSpPr>
        <p:spPr bwMode="auto">
          <a:xfrm>
            <a:off x="3733800" y="2667000"/>
            <a:ext cx="1524000" cy="1524000"/>
          </a:xfrm>
          <a:prstGeom prst="ellipse">
            <a:avLst/>
          </a:prstGeom>
          <a:noFill/>
          <a:ln w="28575">
            <a:solidFill>
              <a:schemeClr val="tx1"/>
            </a:solidFill>
            <a:round/>
            <a:headEnd/>
            <a:tailEnd/>
          </a:ln>
        </p:spPr>
        <p:txBody>
          <a:bodyPr wrap="none" anchor="ctr"/>
          <a:lstStyle/>
          <a:p>
            <a:endParaRPr lang="en-US"/>
          </a:p>
        </p:txBody>
      </p:sp>
      <p:sp>
        <p:nvSpPr>
          <p:cNvPr id="11" name="Text Box 12"/>
          <p:cNvSpPr txBox="1">
            <a:spLocks noChangeArrowheads="1"/>
          </p:cNvSpPr>
          <p:nvPr/>
        </p:nvSpPr>
        <p:spPr bwMode="auto">
          <a:xfrm>
            <a:off x="3886200" y="3154363"/>
            <a:ext cx="1155700" cy="579437"/>
          </a:xfrm>
          <a:prstGeom prst="rect">
            <a:avLst/>
          </a:prstGeom>
          <a:noFill/>
          <a:ln w="9525">
            <a:noFill/>
            <a:miter lim="800000"/>
            <a:headEnd/>
            <a:tailEnd/>
          </a:ln>
        </p:spPr>
        <p:txBody>
          <a:bodyPr wrap="none">
            <a:spAutoFit/>
          </a:bodyPr>
          <a:lstStyle/>
          <a:p>
            <a:r>
              <a:rPr lang="sk-SK" sz="3200"/>
              <a:t>WAN</a:t>
            </a:r>
            <a:endParaRPr lang="en-US" sz="3200"/>
          </a:p>
        </p:txBody>
      </p:sp>
      <p:sp>
        <p:nvSpPr>
          <p:cNvPr id="12" name="Oval 13"/>
          <p:cNvSpPr>
            <a:spLocks noChangeArrowheads="1"/>
          </p:cNvSpPr>
          <p:nvPr/>
        </p:nvSpPr>
        <p:spPr bwMode="auto">
          <a:xfrm>
            <a:off x="2667000" y="3810000"/>
            <a:ext cx="1524000" cy="1524000"/>
          </a:xfrm>
          <a:prstGeom prst="ellipse">
            <a:avLst/>
          </a:prstGeom>
          <a:noFill/>
          <a:ln w="28575">
            <a:solidFill>
              <a:schemeClr val="tx1"/>
            </a:solidFill>
            <a:round/>
            <a:headEnd/>
            <a:tailEnd/>
          </a:ln>
        </p:spPr>
        <p:txBody>
          <a:bodyPr wrap="none" anchor="ctr"/>
          <a:lstStyle/>
          <a:p>
            <a:endParaRPr lang="en-US"/>
          </a:p>
        </p:txBody>
      </p:sp>
      <p:sp>
        <p:nvSpPr>
          <p:cNvPr id="13" name="Text Box 14"/>
          <p:cNvSpPr txBox="1">
            <a:spLocks noChangeArrowheads="1"/>
          </p:cNvSpPr>
          <p:nvPr/>
        </p:nvSpPr>
        <p:spPr bwMode="auto">
          <a:xfrm>
            <a:off x="2819400" y="4297363"/>
            <a:ext cx="1155700" cy="579437"/>
          </a:xfrm>
          <a:prstGeom prst="rect">
            <a:avLst/>
          </a:prstGeom>
          <a:noFill/>
          <a:ln w="9525">
            <a:noFill/>
            <a:miter lim="800000"/>
            <a:headEnd/>
            <a:tailEnd/>
          </a:ln>
        </p:spPr>
        <p:txBody>
          <a:bodyPr wrap="none">
            <a:spAutoFit/>
          </a:bodyPr>
          <a:lstStyle/>
          <a:p>
            <a:r>
              <a:rPr lang="sk-SK" sz="3200"/>
              <a:t>WAN</a:t>
            </a:r>
            <a:endParaRPr lang="en-US" sz="3200"/>
          </a:p>
        </p:txBody>
      </p:sp>
      <p:sp>
        <p:nvSpPr>
          <p:cNvPr id="14" name="Oval 15"/>
          <p:cNvSpPr>
            <a:spLocks noChangeArrowheads="1"/>
          </p:cNvSpPr>
          <p:nvPr/>
        </p:nvSpPr>
        <p:spPr bwMode="auto">
          <a:xfrm>
            <a:off x="2590800" y="1600200"/>
            <a:ext cx="1524000" cy="1524000"/>
          </a:xfrm>
          <a:prstGeom prst="ellipse">
            <a:avLst/>
          </a:prstGeom>
          <a:noFill/>
          <a:ln w="28575">
            <a:solidFill>
              <a:schemeClr val="tx1"/>
            </a:solidFill>
            <a:round/>
            <a:headEnd/>
            <a:tailEnd/>
          </a:ln>
        </p:spPr>
        <p:txBody>
          <a:bodyPr wrap="none" anchor="ctr"/>
          <a:lstStyle/>
          <a:p>
            <a:endParaRPr lang="en-US"/>
          </a:p>
        </p:txBody>
      </p:sp>
      <p:sp>
        <p:nvSpPr>
          <p:cNvPr id="15" name="Text Box 16"/>
          <p:cNvSpPr txBox="1">
            <a:spLocks noChangeArrowheads="1"/>
          </p:cNvSpPr>
          <p:nvPr/>
        </p:nvSpPr>
        <p:spPr bwMode="auto">
          <a:xfrm>
            <a:off x="2743200" y="2087563"/>
            <a:ext cx="1155700" cy="579437"/>
          </a:xfrm>
          <a:prstGeom prst="rect">
            <a:avLst/>
          </a:prstGeom>
          <a:noFill/>
          <a:ln w="9525">
            <a:noFill/>
            <a:miter lim="800000"/>
            <a:headEnd/>
            <a:tailEnd/>
          </a:ln>
        </p:spPr>
        <p:txBody>
          <a:bodyPr wrap="none">
            <a:spAutoFit/>
          </a:bodyPr>
          <a:lstStyle/>
          <a:p>
            <a:r>
              <a:rPr lang="sk-SK" sz="3200"/>
              <a:t>WAN</a:t>
            </a:r>
            <a:endParaRPr lang="en-US" sz="3200"/>
          </a:p>
        </p:txBody>
      </p:sp>
      <p:sp>
        <p:nvSpPr>
          <p:cNvPr id="16" name="Oval 17"/>
          <p:cNvSpPr>
            <a:spLocks noChangeArrowheads="1"/>
          </p:cNvSpPr>
          <p:nvPr/>
        </p:nvSpPr>
        <p:spPr bwMode="auto">
          <a:xfrm>
            <a:off x="4876800" y="1600200"/>
            <a:ext cx="1524000" cy="1524000"/>
          </a:xfrm>
          <a:prstGeom prst="ellipse">
            <a:avLst/>
          </a:prstGeom>
          <a:noFill/>
          <a:ln w="28575">
            <a:solidFill>
              <a:schemeClr val="tx1"/>
            </a:solidFill>
            <a:round/>
            <a:headEnd/>
            <a:tailEnd/>
          </a:ln>
        </p:spPr>
        <p:txBody>
          <a:bodyPr wrap="none" anchor="ctr"/>
          <a:lstStyle/>
          <a:p>
            <a:endParaRPr lang="en-US"/>
          </a:p>
        </p:txBody>
      </p:sp>
      <p:sp>
        <p:nvSpPr>
          <p:cNvPr id="17" name="Text Box 18"/>
          <p:cNvSpPr txBox="1">
            <a:spLocks noChangeArrowheads="1"/>
          </p:cNvSpPr>
          <p:nvPr/>
        </p:nvSpPr>
        <p:spPr bwMode="auto">
          <a:xfrm>
            <a:off x="5029200" y="2087563"/>
            <a:ext cx="1155700" cy="579437"/>
          </a:xfrm>
          <a:prstGeom prst="rect">
            <a:avLst/>
          </a:prstGeom>
          <a:noFill/>
          <a:ln w="9525">
            <a:noFill/>
            <a:miter lim="800000"/>
            <a:headEnd/>
            <a:tailEnd/>
          </a:ln>
        </p:spPr>
        <p:txBody>
          <a:bodyPr wrap="none">
            <a:spAutoFit/>
          </a:bodyPr>
          <a:lstStyle/>
          <a:p>
            <a:r>
              <a:rPr lang="sk-SK" sz="3200"/>
              <a:t>WAN</a:t>
            </a:r>
            <a:endParaRPr lang="en-US" sz="3200"/>
          </a:p>
        </p:txBody>
      </p:sp>
      <p:sp>
        <p:nvSpPr>
          <p:cNvPr id="18" name="Oval 19"/>
          <p:cNvSpPr>
            <a:spLocks noChangeArrowheads="1"/>
          </p:cNvSpPr>
          <p:nvPr/>
        </p:nvSpPr>
        <p:spPr bwMode="auto">
          <a:xfrm>
            <a:off x="1828800" y="4876800"/>
            <a:ext cx="1066800" cy="990600"/>
          </a:xfrm>
          <a:prstGeom prst="ellipse">
            <a:avLst/>
          </a:prstGeom>
          <a:noFill/>
          <a:ln w="28575">
            <a:solidFill>
              <a:schemeClr val="tx2"/>
            </a:solidFill>
            <a:round/>
            <a:headEnd/>
            <a:tailEnd/>
          </a:ln>
        </p:spPr>
        <p:txBody>
          <a:bodyPr wrap="none" anchor="ctr"/>
          <a:lstStyle/>
          <a:p>
            <a:endParaRPr lang="en-US"/>
          </a:p>
        </p:txBody>
      </p:sp>
      <p:sp>
        <p:nvSpPr>
          <p:cNvPr id="19" name="Text Box 20"/>
          <p:cNvSpPr txBox="1">
            <a:spLocks noChangeArrowheads="1"/>
          </p:cNvSpPr>
          <p:nvPr/>
        </p:nvSpPr>
        <p:spPr bwMode="auto">
          <a:xfrm>
            <a:off x="1981200" y="5105400"/>
            <a:ext cx="811213" cy="457200"/>
          </a:xfrm>
          <a:prstGeom prst="rect">
            <a:avLst/>
          </a:prstGeom>
          <a:noFill/>
          <a:ln w="9525">
            <a:noFill/>
            <a:miter lim="800000"/>
            <a:headEnd/>
            <a:tailEnd/>
          </a:ln>
        </p:spPr>
        <p:txBody>
          <a:bodyPr wrap="none">
            <a:spAutoFit/>
          </a:bodyPr>
          <a:lstStyle/>
          <a:p>
            <a:r>
              <a:rPr lang="sk-SK">
                <a:solidFill>
                  <a:schemeClr val="tx2"/>
                </a:solidFill>
              </a:rPr>
              <a:t>LAN</a:t>
            </a:r>
            <a:endParaRPr lang="en-US">
              <a:solidFill>
                <a:schemeClr val="tx2"/>
              </a:solidFill>
            </a:endParaRPr>
          </a:p>
        </p:txBody>
      </p:sp>
      <p:sp>
        <p:nvSpPr>
          <p:cNvPr id="20" name="Text Box 24"/>
          <p:cNvSpPr txBox="1">
            <a:spLocks noChangeArrowheads="1"/>
          </p:cNvSpPr>
          <p:nvPr/>
        </p:nvSpPr>
        <p:spPr bwMode="auto">
          <a:xfrm>
            <a:off x="5364088" y="5715000"/>
            <a:ext cx="3382657" cy="400110"/>
          </a:xfrm>
          <a:prstGeom prst="rect">
            <a:avLst/>
          </a:prstGeom>
          <a:noFill/>
          <a:ln w="9525">
            <a:noFill/>
            <a:miter lim="800000"/>
            <a:headEnd/>
            <a:tailEnd/>
          </a:ln>
        </p:spPr>
        <p:txBody>
          <a:bodyPr wrap="none">
            <a:spAutoFit/>
          </a:bodyPr>
          <a:lstStyle/>
          <a:p>
            <a:r>
              <a:rPr lang="sk-SK" sz="2000" dirty="0">
                <a:solidFill>
                  <a:schemeClr val="tx2"/>
                </a:solidFill>
              </a:rPr>
              <a:t>LAN – </a:t>
            </a:r>
            <a:r>
              <a:rPr lang="sk-SK" sz="2000" dirty="0" err="1">
                <a:solidFill>
                  <a:schemeClr val="tx2"/>
                </a:solidFill>
              </a:rPr>
              <a:t>Local</a:t>
            </a:r>
            <a:r>
              <a:rPr lang="sk-SK" sz="2000" dirty="0">
                <a:solidFill>
                  <a:schemeClr val="tx2"/>
                </a:solidFill>
              </a:rPr>
              <a:t> </a:t>
            </a:r>
            <a:r>
              <a:rPr lang="sk-SK" sz="2000" dirty="0" err="1">
                <a:solidFill>
                  <a:schemeClr val="tx2"/>
                </a:solidFill>
              </a:rPr>
              <a:t>Area</a:t>
            </a:r>
            <a:r>
              <a:rPr lang="sk-SK" sz="2000" dirty="0">
                <a:solidFill>
                  <a:schemeClr val="tx2"/>
                </a:solidFill>
              </a:rPr>
              <a:t> </a:t>
            </a:r>
            <a:r>
              <a:rPr lang="sk-SK" sz="2000" dirty="0" err="1">
                <a:solidFill>
                  <a:schemeClr val="tx2"/>
                </a:solidFill>
              </a:rPr>
              <a:t>Network</a:t>
            </a:r>
            <a:endParaRPr lang="en-US" sz="2000" dirty="0">
              <a:solidFill>
                <a:schemeClr val="tx2"/>
              </a:solidFill>
            </a:endParaRPr>
          </a:p>
        </p:txBody>
      </p:sp>
      <p:sp>
        <p:nvSpPr>
          <p:cNvPr id="21" name="Oval 25"/>
          <p:cNvSpPr>
            <a:spLocks noChangeArrowheads="1"/>
          </p:cNvSpPr>
          <p:nvPr/>
        </p:nvSpPr>
        <p:spPr bwMode="auto">
          <a:xfrm>
            <a:off x="6172200" y="3200400"/>
            <a:ext cx="1066800" cy="990600"/>
          </a:xfrm>
          <a:prstGeom prst="ellipse">
            <a:avLst/>
          </a:prstGeom>
          <a:noFill/>
          <a:ln w="28575">
            <a:solidFill>
              <a:schemeClr val="tx2"/>
            </a:solidFill>
            <a:round/>
            <a:headEnd/>
            <a:tailEnd/>
          </a:ln>
        </p:spPr>
        <p:txBody>
          <a:bodyPr wrap="none" anchor="ctr"/>
          <a:lstStyle/>
          <a:p>
            <a:endParaRPr lang="en-US"/>
          </a:p>
        </p:txBody>
      </p:sp>
      <p:sp>
        <p:nvSpPr>
          <p:cNvPr id="22" name="Text Box 26"/>
          <p:cNvSpPr txBox="1">
            <a:spLocks noChangeArrowheads="1"/>
          </p:cNvSpPr>
          <p:nvPr/>
        </p:nvSpPr>
        <p:spPr bwMode="auto">
          <a:xfrm>
            <a:off x="6324600" y="3429000"/>
            <a:ext cx="811213" cy="457200"/>
          </a:xfrm>
          <a:prstGeom prst="rect">
            <a:avLst/>
          </a:prstGeom>
          <a:noFill/>
          <a:ln w="9525">
            <a:noFill/>
            <a:miter lim="800000"/>
            <a:headEnd/>
            <a:tailEnd/>
          </a:ln>
        </p:spPr>
        <p:txBody>
          <a:bodyPr wrap="none">
            <a:spAutoFit/>
          </a:bodyPr>
          <a:lstStyle/>
          <a:p>
            <a:r>
              <a:rPr lang="sk-SK">
                <a:solidFill>
                  <a:schemeClr val="tx2"/>
                </a:solidFill>
              </a:rPr>
              <a:t>LAN</a:t>
            </a:r>
            <a:endParaRPr lang="en-US">
              <a:solidFill>
                <a:schemeClr val="tx2"/>
              </a:solidFill>
            </a:endParaRPr>
          </a:p>
        </p:txBody>
      </p:sp>
      <p:sp>
        <p:nvSpPr>
          <p:cNvPr id="23" name="Oval 27"/>
          <p:cNvSpPr>
            <a:spLocks noChangeArrowheads="1"/>
          </p:cNvSpPr>
          <p:nvPr/>
        </p:nvSpPr>
        <p:spPr bwMode="auto">
          <a:xfrm>
            <a:off x="6324600" y="1371600"/>
            <a:ext cx="1066800" cy="990600"/>
          </a:xfrm>
          <a:prstGeom prst="ellipse">
            <a:avLst/>
          </a:prstGeom>
          <a:noFill/>
          <a:ln w="28575">
            <a:solidFill>
              <a:schemeClr val="tx2"/>
            </a:solidFill>
            <a:round/>
            <a:headEnd/>
            <a:tailEnd/>
          </a:ln>
        </p:spPr>
        <p:txBody>
          <a:bodyPr wrap="none" anchor="ctr"/>
          <a:lstStyle/>
          <a:p>
            <a:endParaRPr lang="en-US"/>
          </a:p>
        </p:txBody>
      </p:sp>
      <p:sp>
        <p:nvSpPr>
          <p:cNvPr id="24" name="Text Box 28"/>
          <p:cNvSpPr txBox="1">
            <a:spLocks noChangeArrowheads="1"/>
          </p:cNvSpPr>
          <p:nvPr/>
        </p:nvSpPr>
        <p:spPr bwMode="auto">
          <a:xfrm>
            <a:off x="6477000" y="1600200"/>
            <a:ext cx="811213" cy="457200"/>
          </a:xfrm>
          <a:prstGeom prst="rect">
            <a:avLst/>
          </a:prstGeom>
          <a:noFill/>
          <a:ln w="9525">
            <a:noFill/>
            <a:miter lim="800000"/>
            <a:headEnd/>
            <a:tailEnd/>
          </a:ln>
        </p:spPr>
        <p:txBody>
          <a:bodyPr wrap="none">
            <a:spAutoFit/>
          </a:bodyPr>
          <a:lstStyle/>
          <a:p>
            <a:r>
              <a:rPr lang="sk-SK">
                <a:solidFill>
                  <a:schemeClr val="tx2"/>
                </a:solidFill>
              </a:rPr>
              <a:t>LAN</a:t>
            </a:r>
            <a:endParaRPr lang="en-US">
              <a:solidFill>
                <a:schemeClr val="tx2"/>
              </a:solidFill>
            </a:endParaRPr>
          </a:p>
        </p:txBody>
      </p:sp>
      <p:sp>
        <p:nvSpPr>
          <p:cNvPr id="25" name="Oval 29"/>
          <p:cNvSpPr>
            <a:spLocks noChangeArrowheads="1"/>
          </p:cNvSpPr>
          <p:nvPr/>
        </p:nvSpPr>
        <p:spPr bwMode="auto">
          <a:xfrm>
            <a:off x="3505200" y="5257800"/>
            <a:ext cx="1066800" cy="990600"/>
          </a:xfrm>
          <a:prstGeom prst="ellipse">
            <a:avLst/>
          </a:prstGeom>
          <a:noFill/>
          <a:ln w="28575">
            <a:solidFill>
              <a:schemeClr val="tx2"/>
            </a:solidFill>
            <a:round/>
            <a:headEnd/>
            <a:tailEnd/>
          </a:ln>
        </p:spPr>
        <p:txBody>
          <a:bodyPr wrap="none" anchor="ctr"/>
          <a:lstStyle/>
          <a:p>
            <a:endParaRPr lang="en-US"/>
          </a:p>
        </p:txBody>
      </p:sp>
      <p:sp>
        <p:nvSpPr>
          <p:cNvPr id="26" name="Text Box 30"/>
          <p:cNvSpPr txBox="1">
            <a:spLocks noChangeArrowheads="1"/>
          </p:cNvSpPr>
          <p:nvPr/>
        </p:nvSpPr>
        <p:spPr bwMode="auto">
          <a:xfrm>
            <a:off x="3657600" y="5486400"/>
            <a:ext cx="811213" cy="457200"/>
          </a:xfrm>
          <a:prstGeom prst="rect">
            <a:avLst/>
          </a:prstGeom>
          <a:noFill/>
          <a:ln w="9525">
            <a:noFill/>
            <a:miter lim="800000"/>
            <a:headEnd/>
            <a:tailEnd/>
          </a:ln>
        </p:spPr>
        <p:txBody>
          <a:bodyPr wrap="none">
            <a:spAutoFit/>
          </a:bodyPr>
          <a:lstStyle/>
          <a:p>
            <a:r>
              <a:rPr lang="sk-SK">
                <a:solidFill>
                  <a:schemeClr val="tx2"/>
                </a:solidFill>
              </a:rPr>
              <a:t>LAN</a:t>
            </a:r>
            <a:endParaRPr lang="en-US">
              <a:solidFill>
                <a:schemeClr val="tx2"/>
              </a:solidFill>
            </a:endParaRPr>
          </a:p>
        </p:txBody>
      </p:sp>
      <p:sp>
        <p:nvSpPr>
          <p:cNvPr id="27" name="Oval 31"/>
          <p:cNvSpPr>
            <a:spLocks noChangeArrowheads="1"/>
          </p:cNvSpPr>
          <p:nvPr/>
        </p:nvSpPr>
        <p:spPr bwMode="auto">
          <a:xfrm>
            <a:off x="1524000" y="1447800"/>
            <a:ext cx="1066800" cy="990600"/>
          </a:xfrm>
          <a:prstGeom prst="ellipse">
            <a:avLst/>
          </a:prstGeom>
          <a:noFill/>
          <a:ln w="28575">
            <a:solidFill>
              <a:schemeClr val="tx2"/>
            </a:solidFill>
            <a:round/>
            <a:headEnd/>
            <a:tailEnd/>
          </a:ln>
        </p:spPr>
        <p:txBody>
          <a:bodyPr wrap="none" anchor="ctr"/>
          <a:lstStyle/>
          <a:p>
            <a:endParaRPr lang="en-US"/>
          </a:p>
        </p:txBody>
      </p:sp>
      <p:sp>
        <p:nvSpPr>
          <p:cNvPr id="28" name="Text Box 32"/>
          <p:cNvSpPr txBox="1">
            <a:spLocks noChangeArrowheads="1"/>
          </p:cNvSpPr>
          <p:nvPr/>
        </p:nvSpPr>
        <p:spPr bwMode="auto">
          <a:xfrm>
            <a:off x="1676400" y="1676400"/>
            <a:ext cx="811213" cy="457200"/>
          </a:xfrm>
          <a:prstGeom prst="rect">
            <a:avLst/>
          </a:prstGeom>
          <a:noFill/>
          <a:ln w="9525">
            <a:noFill/>
            <a:miter lim="800000"/>
            <a:headEnd/>
            <a:tailEnd/>
          </a:ln>
        </p:spPr>
        <p:txBody>
          <a:bodyPr wrap="none">
            <a:spAutoFit/>
          </a:bodyPr>
          <a:lstStyle/>
          <a:p>
            <a:r>
              <a:rPr lang="sk-SK" dirty="0">
                <a:solidFill>
                  <a:schemeClr val="tx2"/>
                </a:solidFill>
              </a:rPr>
              <a:t>LAN</a:t>
            </a:r>
            <a:endParaRPr lang="en-US" dirty="0">
              <a:solidFill>
                <a:schemeClr val="tx2"/>
              </a:solidFill>
            </a:endParaRPr>
          </a:p>
        </p:txBody>
      </p:sp>
      <p:sp>
        <p:nvSpPr>
          <p:cNvPr id="29" name="Oval 33"/>
          <p:cNvSpPr>
            <a:spLocks noChangeArrowheads="1"/>
          </p:cNvSpPr>
          <p:nvPr/>
        </p:nvSpPr>
        <p:spPr bwMode="auto">
          <a:xfrm>
            <a:off x="1752600" y="3429000"/>
            <a:ext cx="1066800" cy="990600"/>
          </a:xfrm>
          <a:prstGeom prst="ellipse">
            <a:avLst/>
          </a:prstGeom>
          <a:noFill/>
          <a:ln w="28575">
            <a:solidFill>
              <a:schemeClr val="tx2"/>
            </a:solidFill>
            <a:round/>
            <a:headEnd/>
            <a:tailEnd/>
          </a:ln>
        </p:spPr>
        <p:txBody>
          <a:bodyPr wrap="none" anchor="ctr"/>
          <a:lstStyle/>
          <a:p>
            <a:endParaRPr lang="en-US"/>
          </a:p>
        </p:txBody>
      </p:sp>
      <p:sp>
        <p:nvSpPr>
          <p:cNvPr id="30" name="Text Box 34"/>
          <p:cNvSpPr txBox="1">
            <a:spLocks noChangeArrowheads="1"/>
          </p:cNvSpPr>
          <p:nvPr/>
        </p:nvSpPr>
        <p:spPr bwMode="auto">
          <a:xfrm>
            <a:off x="1905000" y="3657600"/>
            <a:ext cx="811213" cy="457200"/>
          </a:xfrm>
          <a:prstGeom prst="rect">
            <a:avLst/>
          </a:prstGeom>
          <a:noFill/>
          <a:ln w="9525">
            <a:noFill/>
            <a:miter lim="800000"/>
            <a:headEnd/>
            <a:tailEnd/>
          </a:ln>
        </p:spPr>
        <p:txBody>
          <a:bodyPr wrap="none">
            <a:spAutoFit/>
          </a:bodyPr>
          <a:lstStyle/>
          <a:p>
            <a:r>
              <a:rPr lang="sk-SK">
                <a:solidFill>
                  <a:schemeClr val="tx2"/>
                </a:solidFill>
              </a:rPr>
              <a:t>LAN</a:t>
            </a:r>
            <a:endParaRPr lang="en-US">
              <a:solidFill>
                <a:schemeClr val="tx2"/>
              </a:solidFill>
            </a:endParaRPr>
          </a:p>
        </p:txBody>
      </p:sp>
      <p:sp>
        <p:nvSpPr>
          <p:cNvPr id="31" name="Oval 35"/>
          <p:cNvSpPr>
            <a:spLocks noChangeArrowheads="1"/>
          </p:cNvSpPr>
          <p:nvPr/>
        </p:nvSpPr>
        <p:spPr bwMode="auto">
          <a:xfrm>
            <a:off x="2743200" y="4953000"/>
            <a:ext cx="152400" cy="152400"/>
          </a:xfrm>
          <a:prstGeom prst="ellipse">
            <a:avLst/>
          </a:prstGeom>
          <a:solidFill>
            <a:srgbClr val="FF0000"/>
          </a:solidFill>
          <a:ln w="9525">
            <a:solidFill>
              <a:srgbClr val="FF0000"/>
            </a:solidFill>
            <a:round/>
            <a:headEnd/>
            <a:tailEnd/>
          </a:ln>
        </p:spPr>
        <p:txBody>
          <a:bodyPr wrap="none" anchor="ctr"/>
          <a:lstStyle/>
          <a:p>
            <a:endParaRPr lang="en-US"/>
          </a:p>
        </p:txBody>
      </p:sp>
      <p:sp>
        <p:nvSpPr>
          <p:cNvPr id="32" name="Oval 36"/>
          <p:cNvSpPr>
            <a:spLocks noChangeArrowheads="1"/>
          </p:cNvSpPr>
          <p:nvPr/>
        </p:nvSpPr>
        <p:spPr bwMode="auto">
          <a:xfrm>
            <a:off x="3733800" y="5181600"/>
            <a:ext cx="152400" cy="152400"/>
          </a:xfrm>
          <a:prstGeom prst="ellipse">
            <a:avLst/>
          </a:prstGeom>
          <a:solidFill>
            <a:srgbClr val="FF0000"/>
          </a:solidFill>
          <a:ln w="9525">
            <a:solidFill>
              <a:srgbClr val="FF0000"/>
            </a:solidFill>
            <a:round/>
            <a:headEnd/>
            <a:tailEnd/>
          </a:ln>
        </p:spPr>
        <p:txBody>
          <a:bodyPr wrap="none" anchor="ctr"/>
          <a:lstStyle/>
          <a:p>
            <a:endParaRPr lang="en-US"/>
          </a:p>
        </p:txBody>
      </p:sp>
      <p:sp>
        <p:nvSpPr>
          <p:cNvPr id="33" name="Oval 37"/>
          <p:cNvSpPr>
            <a:spLocks noChangeArrowheads="1"/>
          </p:cNvSpPr>
          <p:nvPr/>
        </p:nvSpPr>
        <p:spPr bwMode="auto">
          <a:xfrm>
            <a:off x="2667000" y="4114800"/>
            <a:ext cx="152400" cy="152400"/>
          </a:xfrm>
          <a:prstGeom prst="ellipse">
            <a:avLst/>
          </a:prstGeom>
          <a:solidFill>
            <a:srgbClr val="FF0000"/>
          </a:solidFill>
          <a:ln w="9525">
            <a:solidFill>
              <a:srgbClr val="FF0000"/>
            </a:solidFill>
            <a:round/>
            <a:headEnd/>
            <a:tailEnd/>
          </a:ln>
        </p:spPr>
        <p:txBody>
          <a:bodyPr wrap="none" anchor="ctr"/>
          <a:lstStyle/>
          <a:p>
            <a:endParaRPr lang="en-US"/>
          </a:p>
        </p:txBody>
      </p:sp>
      <p:sp>
        <p:nvSpPr>
          <p:cNvPr id="34" name="Oval 38"/>
          <p:cNvSpPr>
            <a:spLocks noChangeArrowheads="1"/>
          </p:cNvSpPr>
          <p:nvPr/>
        </p:nvSpPr>
        <p:spPr bwMode="auto">
          <a:xfrm>
            <a:off x="2514600" y="2057400"/>
            <a:ext cx="152400" cy="152400"/>
          </a:xfrm>
          <a:prstGeom prst="ellipse">
            <a:avLst/>
          </a:prstGeom>
          <a:solidFill>
            <a:srgbClr val="FF0000"/>
          </a:solidFill>
          <a:ln w="9525">
            <a:solidFill>
              <a:srgbClr val="FF0000"/>
            </a:solidFill>
            <a:round/>
            <a:headEnd/>
            <a:tailEnd/>
          </a:ln>
        </p:spPr>
        <p:txBody>
          <a:bodyPr wrap="none" anchor="ctr"/>
          <a:lstStyle/>
          <a:p>
            <a:endParaRPr lang="en-US"/>
          </a:p>
        </p:txBody>
      </p:sp>
      <p:sp>
        <p:nvSpPr>
          <p:cNvPr id="35" name="Oval 39"/>
          <p:cNvSpPr>
            <a:spLocks noChangeArrowheads="1"/>
          </p:cNvSpPr>
          <p:nvPr/>
        </p:nvSpPr>
        <p:spPr bwMode="auto">
          <a:xfrm>
            <a:off x="6324600" y="1981200"/>
            <a:ext cx="152400" cy="152400"/>
          </a:xfrm>
          <a:prstGeom prst="ellipse">
            <a:avLst/>
          </a:prstGeom>
          <a:solidFill>
            <a:srgbClr val="FF0000"/>
          </a:solidFill>
          <a:ln w="9525">
            <a:solidFill>
              <a:srgbClr val="FF0000"/>
            </a:solidFill>
            <a:round/>
            <a:headEnd/>
            <a:tailEnd/>
          </a:ln>
        </p:spPr>
        <p:txBody>
          <a:bodyPr wrap="none" anchor="ctr"/>
          <a:lstStyle/>
          <a:p>
            <a:endParaRPr lang="en-US"/>
          </a:p>
        </p:txBody>
      </p:sp>
      <p:sp>
        <p:nvSpPr>
          <p:cNvPr id="36" name="Oval 40"/>
          <p:cNvSpPr>
            <a:spLocks noChangeArrowheads="1"/>
          </p:cNvSpPr>
          <p:nvPr/>
        </p:nvSpPr>
        <p:spPr bwMode="auto">
          <a:xfrm>
            <a:off x="6172200" y="3886200"/>
            <a:ext cx="152400" cy="152400"/>
          </a:xfrm>
          <a:prstGeom prst="ellipse">
            <a:avLst/>
          </a:prstGeom>
          <a:solidFill>
            <a:srgbClr val="FF0000"/>
          </a:solidFill>
          <a:ln w="9525">
            <a:solidFill>
              <a:srgbClr val="FF0000"/>
            </a:solidFill>
            <a:round/>
            <a:headEnd/>
            <a:tailEnd/>
          </a:ln>
        </p:spPr>
        <p:txBody>
          <a:bodyPr wrap="none" anchor="ctr"/>
          <a:lstStyle/>
          <a:p>
            <a:endParaRPr lang="en-US"/>
          </a:p>
        </p:txBody>
      </p:sp>
      <p:sp>
        <p:nvSpPr>
          <p:cNvPr id="37" name="Oval 42"/>
          <p:cNvSpPr>
            <a:spLocks noChangeArrowheads="1"/>
          </p:cNvSpPr>
          <p:nvPr/>
        </p:nvSpPr>
        <p:spPr bwMode="auto">
          <a:xfrm>
            <a:off x="4953000" y="3886200"/>
            <a:ext cx="152400" cy="152400"/>
          </a:xfrm>
          <a:prstGeom prst="ellipse">
            <a:avLst/>
          </a:prstGeom>
          <a:solidFill>
            <a:srgbClr val="FF0000"/>
          </a:solidFill>
          <a:ln w="9525">
            <a:solidFill>
              <a:srgbClr val="FF0000"/>
            </a:solidFill>
            <a:round/>
            <a:headEnd/>
            <a:tailEnd/>
          </a:ln>
        </p:spPr>
        <p:txBody>
          <a:bodyPr wrap="none" anchor="ctr"/>
          <a:lstStyle/>
          <a:p>
            <a:endParaRPr lang="en-US"/>
          </a:p>
        </p:txBody>
      </p:sp>
      <p:sp>
        <p:nvSpPr>
          <p:cNvPr id="38" name="Oval 43"/>
          <p:cNvSpPr>
            <a:spLocks noChangeArrowheads="1"/>
          </p:cNvSpPr>
          <p:nvPr/>
        </p:nvSpPr>
        <p:spPr bwMode="auto">
          <a:xfrm>
            <a:off x="3886200" y="3886200"/>
            <a:ext cx="152400" cy="152400"/>
          </a:xfrm>
          <a:prstGeom prst="ellipse">
            <a:avLst/>
          </a:prstGeom>
          <a:solidFill>
            <a:srgbClr val="FF0000"/>
          </a:solidFill>
          <a:ln w="9525">
            <a:solidFill>
              <a:srgbClr val="FF0000"/>
            </a:solidFill>
            <a:round/>
            <a:headEnd/>
            <a:tailEnd/>
          </a:ln>
        </p:spPr>
        <p:txBody>
          <a:bodyPr wrap="none" anchor="ctr"/>
          <a:lstStyle/>
          <a:p>
            <a:endParaRPr lang="en-US"/>
          </a:p>
        </p:txBody>
      </p:sp>
      <p:sp>
        <p:nvSpPr>
          <p:cNvPr id="39" name="Oval 44"/>
          <p:cNvSpPr>
            <a:spLocks noChangeArrowheads="1"/>
          </p:cNvSpPr>
          <p:nvPr/>
        </p:nvSpPr>
        <p:spPr bwMode="auto">
          <a:xfrm>
            <a:off x="3810000" y="2895600"/>
            <a:ext cx="152400" cy="152400"/>
          </a:xfrm>
          <a:prstGeom prst="ellipse">
            <a:avLst/>
          </a:prstGeom>
          <a:solidFill>
            <a:srgbClr val="FF0000"/>
          </a:solidFill>
          <a:ln w="9525">
            <a:solidFill>
              <a:srgbClr val="FF0000"/>
            </a:solidFill>
            <a:round/>
            <a:headEnd/>
            <a:tailEnd/>
          </a:ln>
        </p:spPr>
        <p:txBody>
          <a:bodyPr wrap="none" anchor="ctr"/>
          <a:lstStyle/>
          <a:p>
            <a:endParaRPr lang="en-US"/>
          </a:p>
        </p:txBody>
      </p:sp>
      <p:sp>
        <p:nvSpPr>
          <p:cNvPr id="40" name="Oval 45"/>
          <p:cNvSpPr>
            <a:spLocks noChangeArrowheads="1"/>
          </p:cNvSpPr>
          <p:nvPr/>
        </p:nvSpPr>
        <p:spPr bwMode="auto">
          <a:xfrm>
            <a:off x="4953000" y="2819400"/>
            <a:ext cx="152400" cy="152400"/>
          </a:xfrm>
          <a:prstGeom prst="ellipse">
            <a:avLst/>
          </a:prstGeom>
          <a:solidFill>
            <a:srgbClr val="FF0000"/>
          </a:solidFill>
          <a:ln w="9525">
            <a:solidFill>
              <a:srgbClr val="FF0000"/>
            </a:solidFill>
            <a:round/>
            <a:headEnd/>
            <a:tailEnd/>
          </a:ln>
        </p:spPr>
        <p:txBody>
          <a:bodyPr wrap="none" anchor="ctr"/>
          <a:lstStyle/>
          <a:p>
            <a:endParaRPr lang="en-US"/>
          </a:p>
        </p:txBody>
      </p:sp>
      <p:sp>
        <p:nvSpPr>
          <p:cNvPr id="41" name="Text Box 46"/>
          <p:cNvSpPr txBox="1">
            <a:spLocks noChangeArrowheads="1"/>
          </p:cNvSpPr>
          <p:nvPr/>
        </p:nvSpPr>
        <p:spPr bwMode="auto">
          <a:xfrm>
            <a:off x="4716463" y="5257800"/>
            <a:ext cx="4427537" cy="461665"/>
          </a:xfrm>
          <a:prstGeom prst="rect">
            <a:avLst/>
          </a:prstGeom>
          <a:noFill/>
          <a:ln w="9525">
            <a:noFill/>
            <a:miter lim="800000"/>
            <a:headEnd/>
            <a:tailEnd/>
          </a:ln>
        </p:spPr>
        <p:txBody>
          <a:bodyPr wrap="square">
            <a:spAutoFit/>
          </a:bodyPr>
          <a:lstStyle/>
          <a:p>
            <a:r>
              <a:rPr lang="sk-SK" sz="2400" dirty="0"/>
              <a:t>WAN – </a:t>
            </a:r>
            <a:r>
              <a:rPr lang="sk-SK" sz="2400" dirty="0" err="1"/>
              <a:t>Wide</a:t>
            </a:r>
            <a:r>
              <a:rPr lang="sk-SK" sz="2400" dirty="0"/>
              <a:t> </a:t>
            </a:r>
            <a:r>
              <a:rPr lang="sk-SK" sz="2400" dirty="0" err="1"/>
              <a:t>Area</a:t>
            </a:r>
            <a:r>
              <a:rPr lang="sk-SK" sz="2400" dirty="0"/>
              <a:t> </a:t>
            </a:r>
            <a:r>
              <a:rPr lang="sk-SK" sz="2400" dirty="0" err="1"/>
              <a:t>Network</a:t>
            </a:r>
            <a:endParaRPr lang="en-US" sz="2400" dirty="0"/>
          </a:p>
        </p:txBody>
      </p:sp>
      <p:sp>
        <p:nvSpPr>
          <p:cNvPr id="42" name="Oval 47"/>
          <p:cNvSpPr>
            <a:spLocks noChangeArrowheads="1"/>
          </p:cNvSpPr>
          <p:nvPr/>
        </p:nvSpPr>
        <p:spPr bwMode="auto">
          <a:xfrm>
            <a:off x="7659960" y="6300936"/>
            <a:ext cx="152400" cy="152400"/>
          </a:xfrm>
          <a:prstGeom prst="ellipse">
            <a:avLst/>
          </a:prstGeom>
          <a:solidFill>
            <a:srgbClr val="FF0000"/>
          </a:solidFill>
          <a:ln w="9525">
            <a:solidFill>
              <a:srgbClr val="FF0000"/>
            </a:solidFill>
            <a:round/>
            <a:headEnd/>
            <a:tailEnd/>
          </a:ln>
        </p:spPr>
        <p:txBody>
          <a:bodyPr wrap="none" anchor="ctr"/>
          <a:lstStyle/>
          <a:p>
            <a:endParaRPr lang="en-US"/>
          </a:p>
        </p:txBody>
      </p:sp>
      <p:sp>
        <p:nvSpPr>
          <p:cNvPr id="43" name="Text Box 49"/>
          <p:cNvSpPr txBox="1">
            <a:spLocks noChangeArrowheads="1"/>
          </p:cNvSpPr>
          <p:nvPr/>
        </p:nvSpPr>
        <p:spPr bwMode="auto">
          <a:xfrm>
            <a:off x="7812360" y="6212160"/>
            <a:ext cx="923651" cy="369332"/>
          </a:xfrm>
          <a:prstGeom prst="rect">
            <a:avLst/>
          </a:prstGeom>
          <a:noFill/>
          <a:ln w="9525">
            <a:noFill/>
            <a:miter lim="800000"/>
            <a:headEnd/>
            <a:tailEnd/>
          </a:ln>
        </p:spPr>
        <p:txBody>
          <a:bodyPr wrap="none">
            <a:spAutoFit/>
          </a:bodyPr>
          <a:lstStyle/>
          <a:p>
            <a:r>
              <a:rPr lang="sk-SK" dirty="0" err="1">
                <a:solidFill>
                  <a:srgbClr val="FF3300"/>
                </a:solidFill>
              </a:rPr>
              <a:t>R</a:t>
            </a:r>
            <a:r>
              <a:rPr lang="sk-SK" dirty="0" err="1" smtClean="0">
                <a:solidFill>
                  <a:srgbClr val="FF3300"/>
                </a:solidFill>
              </a:rPr>
              <a:t>outer</a:t>
            </a:r>
            <a:endParaRPr lang="en-US" dirty="0">
              <a:solidFill>
                <a:srgbClr val="FF3300"/>
              </a:solidFill>
            </a:endParaRPr>
          </a:p>
        </p:txBody>
      </p:sp>
      <p:sp>
        <p:nvSpPr>
          <p:cNvPr id="44" name="Line 50"/>
          <p:cNvSpPr>
            <a:spLocks noChangeShapeType="1"/>
          </p:cNvSpPr>
          <p:nvPr/>
        </p:nvSpPr>
        <p:spPr bwMode="auto">
          <a:xfrm flipV="1">
            <a:off x="1524000" y="5638800"/>
            <a:ext cx="381000" cy="228600"/>
          </a:xfrm>
          <a:prstGeom prst="line">
            <a:avLst/>
          </a:prstGeom>
          <a:noFill/>
          <a:ln w="25400">
            <a:solidFill>
              <a:schemeClr val="tx1"/>
            </a:solidFill>
            <a:round/>
            <a:headEnd/>
            <a:tailEnd/>
          </a:ln>
        </p:spPr>
        <p:txBody>
          <a:bodyPr/>
          <a:lstStyle/>
          <a:p>
            <a:endParaRPr lang="sk-SK"/>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k-SK" dirty="0" smtClean="0"/>
              <a:t>IP vrstva</a:t>
            </a:r>
            <a:endParaRPr lang="sk-SK" dirty="0"/>
          </a:p>
        </p:txBody>
      </p:sp>
      <p:sp>
        <p:nvSpPr>
          <p:cNvPr id="4" name="Content Placeholder 3"/>
          <p:cNvSpPr>
            <a:spLocks noGrp="1"/>
          </p:cNvSpPr>
          <p:nvPr>
            <p:ph idx="1"/>
          </p:nvPr>
        </p:nvSpPr>
        <p:spPr/>
        <p:txBody>
          <a:bodyPr/>
          <a:lstStyle/>
          <a:p>
            <a:r>
              <a:rPr lang="sk-SK" dirty="0" smtClean="0"/>
              <a:t>IP je základným protokolom internetu. Všetky údaje zasielané cez internet sú pred odoslaním rozdelené na viaceré časti (</a:t>
            </a:r>
            <a:r>
              <a:rPr lang="sk-SK" b="1" dirty="0" err="1" smtClean="0">
                <a:latin typeface="Times New Roman" pitchFamily="18" charset="0"/>
                <a:cs typeface="Times New Roman" pitchFamily="18" charset="0"/>
              </a:rPr>
              <a:t>pakety</a:t>
            </a:r>
            <a:r>
              <a:rPr lang="sk-SK" dirty="0" smtClean="0"/>
              <a:t>).</a:t>
            </a:r>
          </a:p>
          <a:p>
            <a:r>
              <a:rPr lang="sk-SK" dirty="0" smtClean="0"/>
              <a:t>Zaslanie jednotlivých </a:t>
            </a:r>
            <a:r>
              <a:rPr lang="sk-SK" dirty="0" err="1" smtClean="0"/>
              <a:t>paketov</a:t>
            </a:r>
            <a:r>
              <a:rPr lang="sk-SK" dirty="0" smtClean="0"/>
              <a:t> prostredníctvom siete zabezpečuje protokol IP. Jeho úlohou je zaslať údaje od odosielateľa k prijímateľovi prostredníctvom siete čo možno najefektívnejšie</a:t>
            </a:r>
          </a:p>
          <a:p>
            <a:r>
              <a:rPr lang="sk-SK" dirty="0" smtClean="0"/>
              <a:t>IP adresa: 192.160.44.34</a:t>
            </a:r>
          </a:p>
          <a:p>
            <a:endParaRPr lang="sk-SK"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k-SK" dirty="0" smtClean="0"/>
              <a:t>Komunikačná vrstva</a:t>
            </a:r>
            <a:endParaRPr lang="sk-SK" dirty="0"/>
          </a:p>
        </p:txBody>
      </p:sp>
      <p:sp>
        <p:nvSpPr>
          <p:cNvPr id="4" name="Content Placeholder 3"/>
          <p:cNvSpPr>
            <a:spLocks noGrp="1"/>
          </p:cNvSpPr>
          <p:nvPr>
            <p:ph idx="1"/>
          </p:nvPr>
        </p:nvSpPr>
        <p:spPr/>
        <p:txBody>
          <a:bodyPr>
            <a:normAutofit lnSpcReduction="10000"/>
          </a:bodyPr>
          <a:lstStyle/>
          <a:p>
            <a:r>
              <a:rPr lang="sk-SK" dirty="0" smtClean="0"/>
              <a:t>Zabezpečuje správne rozdelenie/zostavenie komunikovaných údajov.</a:t>
            </a:r>
          </a:p>
          <a:p>
            <a:r>
              <a:rPr lang="sk-SK" dirty="0" smtClean="0"/>
              <a:t>Je tvorená dvomi protokolmi </a:t>
            </a:r>
            <a:r>
              <a:rPr lang="sk-SK" b="1" dirty="0" smtClean="0">
                <a:latin typeface="Times New Roman" pitchFamily="18" charset="0"/>
                <a:cs typeface="Times New Roman" pitchFamily="18" charset="0"/>
              </a:rPr>
              <a:t>TCP</a:t>
            </a:r>
            <a:r>
              <a:rPr lang="sk-SK" dirty="0" smtClean="0"/>
              <a:t> (</a:t>
            </a:r>
            <a:r>
              <a:rPr lang="sk-SK" dirty="0" err="1" smtClean="0"/>
              <a:t>Transmission</a:t>
            </a:r>
            <a:r>
              <a:rPr lang="sk-SK" dirty="0" smtClean="0"/>
              <a:t> </a:t>
            </a:r>
            <a:r>
              <a:rPr lang="sk-SK" dirty="0" err="1" smtClean="0"/>
              <a:t>Control</a:t>
            </a:r>
            <a:r>
              <a:rPr lang="sk-SK" dirty="0" smtClean="0"/>
              <a:t> </a:t>
            </a:r>
            <a:r>
              <a:rPr lang="sk-SK" dirty="0" err="1" smtClean="0"/>
              <a:t>Protocol</a:t>
            </a:r>
            <a:r>
              <a:rPr lang="sk-SK" dirty="0" smtClean="0"/>
              <a:t>) a </a:t>
            </a:r>
            <a:r>
              <a:rPr lang="sk-SK" b="1" dirty="0" smtClean="0">
                <a:latin typeface="Times New Roman" pitchFamily="18" charset="0"/>
                <a:cs typeface="Times New Roman" pitchFamily="18" charset="0"/>
              </a:rPr>
              <a:t>UDP</a:t>
            </a:r>
            <a:r>
              <a:rPr lang="sk-SK" dirty="0" smtClean="0"/>
              <a:t> (</a:t>
            </a:r>
            <a:r>
              <a:rPr lang="sk-SK" dirty="0" err="1" smtClean="0"/>
              <a:t>User</a:t>
            </a:r>
            <a:r>
              <a:rPr lang="sk-SK" dirty="0" smtClean="0"/>
              <a:t> </a:t>
            </a:r>
            <a:r>
              <a:rPr lang="sk-SK" dirty="0" err="1" smtClean="0"/>
              <a:t>Datagram</a:t>
            </a:r>
            <a:r>
              <a:rPr lang="sk-SK" dirty="0" smtClean="0"/>
              <a:t> </a:t>
            </a:r>
            <a:r>
              <a:rPr lang="sk-SK" dirty="0" err="1" smtClean="0"/>
              <a:t>Protocol</a:t>
            </a:r>
            <a:r>
              <a:rPr lang="sk-SK" dirty="0" smtClean="0"/>
              <a:t>).</a:t>
            </a:r>
          </a:p>
          <a:p>
            <a:r>
              <a:rPr lang="sk-SK" dirty="0" smtClean="0"/>
              <a:t>TCP </a:t>
            </a:r>
            <a:r>
              <a:rPr lang="sk-SK" dirty="0" err="1" smtClean="0"/>
              <a:t>zodpovedajá</a:t>
            </a:r>
            <a:r>
              <a:rPr lang="sk-SK" dirty="0" smtClean="0"/>
              <a:t> za rozdelenie údajov na </a:t>
            </a:r>
            <a:r>
              <a:rPr lang="sk-SK" dirty="0" err="1" smtClean="0"/>
              <a:t>pakety</a:t>
            </a:r>
            <a:r>
              <a:rPr lang="sk-SK" dirty="0" smtClean="0"/>
              <a:t> pri odosielaní. Následne pomocou protokolu IP a fyzickej vrstvy sú </a:t>
            </a:r>
            <a:r>
              <a:rPr lang="sk-SK" dirty="0" err="1" smtClean="0"/>
              <a:t>pakety</a:t>
            </a:r>
            <a:r>
              <a:rPr lang="sk-SK" dirty="0" smtClean="0"/>
              <a:t> prenesené k prijímateľovi správy. Tu opäť nastupuje protokol komunikačnej vrstvy (TCP) ktorý z jednotlivých </a:t>
            </a:r>
            <a:r>
              <a:rPr lang="sk-SK" dirty="0" err="1" smtClean="0"/>
              <a:t>paketov</a:t>
            </a:r>
            <a:r>
              <a:rPr lang="sk-SK" dirty="0" smtClean="0"/>
              <a:t> zostaví správu.</a:t>
            </a:r>
            <a:endParaRPr lang="sk-SK"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k-SK" dirty="0" smtClean="0"/>
              <a:t>Aplikačná vrstva</a:t>
            </a:r>
            <a:endParaRPr lang="sk-SK" dirty="0"/>
          </a:p>
        </p:txBody>
      </p:sp>
      <p:sp>
        <p:nvSpPr>
          <p:cNvPr id="4" name="Content Placeholder 3"/>
          <p:cNvSpPr>
            <a:spLocks noGrp="1"/>
          </p:cNvSpPr>
          <p:nvPr>
            <p:ph idx="1"/>
          </p:nvPr>
        </p:nvSpPr>
        <p:spPr/>
        <p:txBody>
          <a:bodyPr>
            <a:normAutofit/>
          </a:bodyPr>
          <a:lstStyle/>
          <a:p>
            <a:r>
              <a:rPr lang="sk-SK" dirty="0" smtClean="0"/>
              <a:t>Je najvyššou vrstvou internetu.</a:t>
            </a:r>
          </a:p>
          <a:p>
            <a:r>
              <a:rPr lang="sk-SK" dirty="0" smtClean="0"/>
              <a:t>Aplikačná vrstva sa na rozdiel od všetkých predchádzajúcich vrstiev </a:t>
            </a:r>
            <a:r>
              <a:rPr lang="sk-SK" sz="3200" b="1" dirty="0" smtClean="0">
                <a:latin typeface="Times New Roman" pitchFamily="18" charset="0"/>
                <a:cs typeface="Times New Roman" pitchFamily="18" charset="0"/>
              </a:rPr>
              <a:t>nepodieľa na komunikácii</a:t>
            </a:r>
            <a:r>
              <a:rPr lang="sk-SK" dirty="0" smtClean="0"/>
              <a:t> v rámci siete. Jej úlohou je komunikácia medzi aplikáciami a komunikačnou vrstvou.</a:t>
            </a:r>
          </a:p>
          <a:p>
            <a:r>
              <a:rPr lang="sk-SK" dirty="0" smtClean="0"/>
              <a:t>Obsahuje protokoly najvyššieho stupňa, ktoré zodpovedajú jednotlivým službám internetu  WWW, E-mail, FTP, </a:t>
            </a:r>
            <a:r>
              <a:rPr lang="sk-SK" dirty="0" err="1" smtClean="0"/>
              <a:t>Telnet</a:t>
            </a:r>
            <a:r>
              <a:rPr lang="sk-SK" dirty="0" smtClean="0"/>
              <a:t>, ...</a:t>
            </a:r>
            <a:endParaRPr lang="sk-SK"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k-SK" dirty="0" smtClean="0"/>
              <a:t>DNS – </a:t>
            </a:r>
            <a:r>
              <a:rPr lang="sk-SK" dirty="0" err="1" smtClean="0"/>
              <a:t>Domain</a:t>
            </a:r>
            <a:r>
              <a:rPr lang="sk-SK" dirty="0" smtClean="0"/>
              <a:t> </a:t>
            </a:r>
            <a:r>
              <a:rPr lang="sk-SK" dirty="0" err="1" smtClean="0"/>
              <a:t>Name</a:t>
            </a:r>
            <a:r>
              <a:rPr lang="sk-SK" dirty="0" smtClean="0"/>
              <a:t> </a:t>
            </a:r>
            <a:r>
              <a:rPr lang="sk-SK" dirty="0" err="1" smtClean="0"/>
              <a:t>System</a:t>
            </a:r>
            <a:endParaRPr lang="sk-SK" dirty="0"/>
          </a:p>
        </p:txBody>
      </p:sp>
      <p:sp>
        <p:nvSpPr>
          <p:cNvPr id="4" name="Content Placeholder 3"/>
          <p:cNvSpPr>
            <a:spLocks noGrp="1"/>
          </p:cNvSpPr>
          <p:nvPr>
            <p:ph idx="1"/>
          </p:nvPr>
        </p:nvSpPr>
        <p:spPr/>
        <p:txBody>
          <a:bodyPr/>
          <a:lstStyle/>
          <a:p>
            <a:r>
              <a:rPr lang="sk-SK" dirty="0" smtClean="0"/>
              <a:t>IP adresa: 192.160.44.34</a:t>
            </a:r>
          </a:p>
          <a:p>
            <a:r>
              <a:rPr lang="sk-SK" dirty="0" smtClean="0"/>
              <a:t>DNS adresa: </a:t>
            </a:r>
            <a:r>
              <a:rPr lang="sk-SK" dirty="0" err="1" smtClean="0"/>
              <a:t>www.ef.umb.sk</a:t>
            </a:r>
            <a:endParaRPr lang="sk-SK" dirty="0" smtClean="0"/>
          </a:p>
          <a:p>
            <a:r>
              <a:rPr lang="sk-SK" dirty="0" smtClean="0"/>
              <a:t>Ľahšie zapamätateľné ako IP adresa.</a:t>
            </a:r>
          </a:p>
          <a:p>
            <a:r>
              <a:rPr lang="sk-SK" dirty="0" smtClean="0"/>
              <a:t>DNS podporilo </a:t>
            </a:r>
            <a:r>
              <a:rPr lang="sk-SK" dirty="0" err="1" smtClean="0"/>
              <a:t>komercionalizáciu</a:t>
            </a:r>
            <a:r>
              <a:rPr lang="sk-SK" dirty="0" smtClean="0"/>
              <a:t> internetu.</a:t>
            </a:r>
          </a:p>
          <a:p>
            <a:endParaRPr lang="sk-SK"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sk-SK" dirty="0" smtClean="0"/>
              <a:t>URL – </a:t>
            </a:r>
            <a:r>
              <a:rPr lang="sk-SK" dirty="0" err="1" smtClean="0"/>
              <a:t>Uniform</a:t>
            </a:r>
            <a:r>
              <a:rPr lang="sk-SK" dirty="0" smtClean="0"/>
              <a:t> </a:t>
            </a:r>
            <a:r>
              <a:rPr lang="sk-SK" dirty="0" err="1" smtClean="0"/>
              <a:t>Resource</a:t>
            </a:r>
            <a:r>
              <a:rPr lang="sk-SK" dirty="0" smtClean="0"/>
              <a:t> </a:t>
            </a:r>
            <a:r>
              <a:rPr lang="sk-SK" dirty="0" err="1" smtClean="0"/>
              <a:t>Locator</a:t>
            </a:r>
            <a:endParaRPr lang="sk-SK" dirty="0"/>
          </a:p>
        </p:txBody>
      </p:sp>
      <p:sp>
        <p:nvSpPr>
          <p:cNvPr id="4" name="Content Placeholder 3"/>
          <p:cNvSpPr>
            <a:spLocks noGrp="1"/>
          </p:cNvSpPr>
          <p:nvPr>
            <p:ph idx="1"/>
          </p:nvPr>
        </p:nvSpPr>
        <p:spPr/>
        <p:txBody>
          <a:bodyPr/>
          <a:lstStyle/>
          <a:p>
            <a:r>
              <a:rPr lang="sk-SK" dirty="0" smtClean="0"/>
              <a:t>http://www.nbs.sk/kurzy/usd.htm</a:t>
            </a:r>
          </a:p>
          <a:p>
            <a:r>
              <a:rPr lang="sk-SK" dirty="0" smtClean="0"/>
              <a:t>ftp://ftp.uakom.sk</a:t>
            </a:r>
          </a:p>
          <a:p>
            <a:r>
              <a:rPr lang="sk-SK" dirty="0" smtClean="0"/>
              <a:t>mailto:student@ef.umb.sk</a:t>
            </a:r>
            <a:endParaRPr lang="en-US" dirty="0" smtClean="0"/>
          </a:p>
          <a:p>
            <a:r>
              <a:rPr lang="sk-SK" dirty="0" smtClean="0"/>
              <a:t>Obsahuje:</a:t>
            </a:r>
          </a:p>
          <a:p>
            <a:pPr lvl="1"/>
            <a:r>
              <a:rPr lang="sk-SK" dirty="0" smtClean="0"/>
              <a:t>Komunikačný protokol</a:t>
            </a:r>
          </a:p>
          <a:p>
            <a:pPr lvl="1"/>
            <a:r>
              <a:rPr lang="sk-SK" dirty="0" smtClean="0"/>
              <a:t>Doména</a:t>
            </a:r>
          </a:p>
          <a:p>
            <a:pPr lvl="1"/>
            <a:r>
              <a:rPr lang="sk-SK" dirty="0" smtClean="0"/>
              <a:t>Cestu k súboru (nepovinné)</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k-SK" dirty="0" smtClean="0"/>
              <a:t>Privátna organizačná informačná sieť, ktorá je určená pre internú prevádzku v rámci jedného podniku. Informácie šírené Intranetom sú určené spravidla všetkým zamestnancom bez ohľadu na oblasť, v ktorej v organizácii pôsobia. Intranetové aplikácie sú zamerané predovšetkým na </a:t>
            </a:r>
            <a:r>
              <a:rPr lang="sk-SK" b="1" dirty="0" smtClean="0">
                <a:latin typeface="Times New Roman" pitchFamily="18" charset="0"/>
                <a:cs typeface="Times New Roman" pitchFamily="18" charset="0"/>
              </a:rPr>
              <a:t>zabezpečenie prístupu k informáciám, podporu rozhodovania, podporu spolupráce, znalostný manažment</a:t>
            </a:r>
            <a:endParaRPr lang="sk-SK" b="1"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sk-SK" dirty="0" smtClean="0"/>
              <a:t>Intranet</a:t>
            </a:r>
            <a:endParaRPr lang="sk-SK"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683976"/>
          </a:xfrm>
        </p:spPr>
        <p:txBody>
          <a:bodyPr>
            <a:normAutofit/>
          </a:bodyPr>
          <a:lstStyle/>
          <a:p>
            <a:r>
              <a:rPr lang="sk-SK" dirty="0" err="1" smtClean="0"/>
              <a:t>Federal</a:t>
            </a:r>
            <a:r>
              <a:rPr lang="sk-SK" dirty="0" smtClean="0"/>
              <a:t> </a:t>
            </a:r>
            <a:r>
              <a:rPr lang="sk-SK" dirty="0" err="1" smtClean="0"/>
              <a:t>Networking</a:t>
            </a:r>
            <a:r>
              <a:rPr lang="sk-SK" dirty="0" smtClean="0"/>
              <a:t> </a:t>
            </a:r>
            <a:r>
              <a:rPr lang="sk-SK" dirty="0" err="1" smtClean="0"/>
              <a:t>Council</a:t>
            </a:r>
            <a:r>
              <a:rPr lang="sk-SK" dirty="0" smtClean="0"/>
              <a:t> definuje Internet ako globálnu informačnú sieť – sieť sietí, založenú na protokoloch TCP/IP.</a:t>
            </a:r>
            <a:br>
              <a:rPr lang="sk-SK" dirty="0" smtClean="0"/>
            </a:br>
            <a:endParaRPr lang="sk-SK" dirty="0" smtClean="0"/>
          </a:p>
          <a:p>
            <a:pPr>
              <a:lnSpc>
                <a:spcPct val="90000"/>
              </a:lnSpc>
            </a:pPr>
            <a:r>
              <a:rPr lang="sk-SK" dirty="0" smtClean="0"/>
              <a:t>súbor informácií, ktoré sú prístupné prostredníctvom tejto siete</a:t>
            </a:r>
          </a:p>
          <a:p>
            <a:pPr>
              <a:lnSpc>
                <a:spcPct val="90000"/>
              </a:lnSpc>
            </a:pPr>
            <a:endParaRPr lang="sk-SK" dirty="0" smtClean="0"/>
          </a:p>
          <a:p>
            <a:pPr>
              <a:lnSpc>
                <a:spcPct val="90000"/>
              </a:lnSpc>
            </a:pPr>
            <a:r>
              <a:rPr lang="sk-SK" dirty="0" smtClean="0"/>
              <a:t>komunita ľudí používajúcich túto počítačovú sieť</a:t>
            </a:r>
            <a:br>
              <a:rPr lang="sk-SK" dirty="0" smtClean="0"/>
            </a:br>
            <a:endParaRPr lang="en-GB" dirty="0" smtClean="0"/>
          </a:p>
          <a:p>
            <a:r>
              <a:rPr lang="sk-SK" dirty="0" smtClean="0"/>
              <a:t>...</a:t>
            </a:r>
          </a:p>
        </p:txBody>
      </p:sp>
      <p:sp>
        <p:nvSpPr>
          <p:cNvPr id="3" name="Title 2"/>
          <p:cNvSpPr>
            <a:spLocks noGrp="1"/>
          </p:cNvSpPr>
          <p:nvPr>
            <p:ph type="title"/>
          </p:nvPr>
        </p:nvSpPr>
        <p:spPr/>
        <p:txBody>
          <a:bodyPr/>
          <a:lstStyle/>
          <a:p>
            <a:r>
              <a:rPr lang="sk-SK" dirty="0" smtClean="0"/>
              <a:t>1.  Internet</a:t>
            </a:r>
            <a:endParaRPr lang="sk-SK"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k-SK" dirty="0" smtClean="0"/>
              <a:t>Používa sa pri </a:t>
            </a:r>
            <a:r>
              <a:rPr lang="sk-SK" b="1" dirty="0" smtClean="0">
                <a:latin typeface="Times New Roman" pitchFamily="18" charset="0"/>
                <a:cs typeface="Times New Roman" pitchFamily="18" charset="0"/>
              </a:rPr>
              <a:t>riadení partnerských vzťahov organizácií</a:t>
            </a:r>
            <a:r>
              <a:rPr lang="sk-SK" dirty="0" smtClean="0"/>
              <a:t>. Prepojenie organizácií prostredníctvom </a:t>
            </a:r>
            <a:r>
              <a:rPr lang="sk-SK" dirty="0" err="1" smtClean="0"/>
              <a:t>Extranetu</a:t>
            </a:r>
            <a:r>
              <a:rPr lang="sk-SK" dirty="0" smtClean="0"/>
              <a:t> prináša viaceré výhody. Medzi najvýznamnejšie patrí skrátenie času dodávky tovarov a služieb od dodávateľov a efektívnejšie plánovanie výroby u dodávateľa.</a:t>
            </a:r>
            <a:endParaRPr lang="sk-SK" dirty="0"/>
          </a:p>
        </p:txBody>
      </p:sp>
      <p:sp>
        <p:nvSpPr>
          <p:cNvPr id="3" name="Title 2"/>
          <p:cNvSpPr>
            <a:spLocks noGrp="1"/>
          </p:cNvSpPr>
          <p:nvPr>
            <p:ph type="title"/>
          </p:nvPr>
        </p:nvSpPr>
        <p:spPr/>
        <p:txBody>
          <a:bodyPr/>
          <a:lstStyle/>
          <a:p>
            <a:r>
              <a:rPr lang="sk-SK" dirty="0" err="1" smtClean="0"/>
              <a:t>Extranet</a:t>
            </a:r>
            <a:endParaRPr lang="sk-SK"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611968"/>
          </a:xfrm>
        </p:spPr>
        <p:txBody>
          <a:bodyPr>
            <a:normAutofit/>
          </a:bodyPr>
          <a:lstStyle/>
          <a:p>
            <a:r>
              <a:rPr lang="sk-SK" dirty="0" smtClean="0"/>
              <a:t>Všetky služby internetu vychádzajú z koncepcie TCP/IP.</a:t>
            </a:r>
          </a:p>
          <a:p>
            <a:r>
              <a:rPr lang="sk-SK" dirty="0" smtClean="0"/>
              <a:t>Každá služba je založená na príslušných komunikačných protokoloch.</a:t>
            </a:r>
          </a:p>
          <a:p>
            <a:r>
              <a:rPr lang="sk-SK" dirty="0" smtClean="0"/>
              <a:t>Medzi základné služby Internetu </a:t>
            </a:r>
            <a:r>
              <a:rPr lang="sk-SK" dirty="0" smtClean="0"/>
              <a:t>patrí:</a:t>
            </a:r>
          </a:p>
          <a:p>
            <a:pPr>
              <a:buFontTx/>
              <a:buChar char="-"/>
            </a:pPr>
            <a:r>
              <a:rPr lang="sk-SK" dirty="0" err="1" smtClean="0"/>
              <a:t>World</a:t>
            </a:r>
            <a:r>
              <a:rPr lang="sk-SK" dirty="0" smtClean="0"/>
              <a:t> </a:t>
            </a:r>
            <a:r>
              <a:rPr lang="sk-SK" dirty="0" err="1" smtClean="0"/>
              <a:t>Wide</a:t>
            </a:r>
            <a:r>
              <a:rPr lang="sk-SK" dirty="0" smtClean="0"/>
              <a:t> Web (WWW</a:t>
            </a:r>
            <a:r>
              <a:rPr lang="sk-SK" dirty="0" smtClean="0"/>
              <a:t>),</a:t>
            </a:r>
          </a:p>
          <a:p>
            <a:pPr>
              <a:buFontTx/>
              <a:buChar char="-"/>
            </a:pPr>
            <a:r>
              <a:rPr lang="sk-SK" dirty="0" smtClean="0"/>
              <a:t>elektronická </a:t>
            </a:r>
            <a:r>
              <a:rPr lang="sk-SK" dirty="0" smtClean="0"/>
              <a:t>pošta (E-mail</a:t>
            </a:r>
            <a:r>
              <a:rPr lang="sk-SK" dirty="0" smtClean="0"/>
              <a:t>),</a:t>
            </a:r>
          </a:p>
          <a:p>
            <a:pPr>
              <a:buFontTx/>
              <a:buChar char="-"/>
            </a:pPr>
            <a:r>
              <a:rPr lang="sk-SK" dirty="0" err="1" smtClean="0"/>
              <a:t>File</a:t>
            </a:r>
            <a:r>
              <a:rPr lang="sk-SK" dirty="0" smtClean="0"/>
              <a:t> </a:t>
            </a:r>
            <a:r>
              <a:rPr lang="sk-SK" dirty="0" smtClean="0"/>
              <a:t>Transfer </a:t>
            </a:r>
            <a:r>
              <a:rPr lang="sk-SK" dirty="0" err="1" smtClean="0"/>
              <a:t>Protocol</a:t>
            </a:r>
            <a:r>
              <a:rPr lang="sk-SK" dirty="0" smtClean="0"/>
              <a:t> (FTP</a:t>
            </a:r>
            <a:r>
              <a:rPr lang="sk-SK" dirty="0" smtClean="0"/>
              <a:t>),</a:t>
            </a:r>
          </a:p>
          <a:p>
            <a:pPr>
              <a:buFontTx/>
              <a:buChar char="-"/>
            </a:pPr>
            <a:r>
              <a:rPr lang="sk-SK" dirty="0" smtClean="0"/>
              <a:t>Terminálové </a:t>
            </a:r>
            <a:r>
              <a:rPr lang="sk-SK" dirty="0" smtClean="0"/>
              <a:t>služby, </a:t>
            </a:r>
            <a:endParaRPr lang="sk-SK" dirty="0" smtClean="0"/>
          </a:p>
          <a:p>
            <a:pPr>
              <a:buFontTx/>
              <a:buChar char="-"/>
            </a:pPr>
            <a:r>
              <a:rPr lang="sk-SK" dirty="0" smtClean="0"/>
              <a:t>..</a:t>
            </a:r>
            <a:r>
              <a:rPr lang="sk-SK" dirty="0" smtClean="0"/>
              <a:t>.</a:t>
            </a:r>
            <a:endParaRPr lang="sk-SK" dirty="0"/>
          </a:p>
        </p:txBody>
      </p:sp>
      <p:sp>
        <p:nvSpPr>
          <p:cNvPr id="3" name="Title 2"/>
          <p:cNvSpPr>
            <a:spLocks noGrp="1"/>
          </p:cNvSpPr>
          <p:nvPr>
            <p:ph type="title"/>
          </p:nvPr>
        </p:nvSpPr>
        <p:spPr/>
        <p:txBody>
          <a:bodyPr/>
          <a:lstStyle/>
          <a:p>
            <a:r>
              <a:rPr lang="sk-SK" dirty="0" smtClean="0"/>
              <a:t>Základné služby Internetu</a:t>
            </a:r>
            <a:endParaRPr lang="sk-SK"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683976"/>
          </a:xfrm>
        </p:spPr>
        <p:txBody>
          <a:bodyPr>
            <a:normAutofit fontScale="92500" lnSpcReduction="10000"/>
          </a:bodyPr>
          <a:lstStyle/>
          <a:p>
            <a:r>
              <a:rPr lang="sk-SK" dirty="0" err="1" smtClean="0"/>
              <a:t>World</a:t>
            </a:r>
            <a:r>
              <a:rPr lang="sk-SK" dirty="0" smtClean="0"/>
              <a:t> </a:t>
            </a:r>
            <a:r>
              <a:rPr lang="sk-SK" dirty="0" err="1" smtClean="0"/>
              <a:t>Wide</a:t>
            </a:r>
            <a:r>
              <a:rPr lang="sk-SK" dirty="0" smtClean="0"/>
              <a:t> Web predstavuje systém stránok, ktoré sú navzájom prepojené pomocou </a:t>
            </a:r>
            <a:r>
              <a:rPr lang="sk-SK" sz="2900" b="1" dirty="0" smtClean="0">
                <a:latin typeface="Times New Roman" pitchFamily="18" charset="0"/>
                <a:cs typeface="Times New Roman" pitchFamily="18" charset="0"/>
              </a:rPr>
              <a:t>hypertextových odkazov </a:t>
            </a:r>
            <a:r>
              <a:rPr lang="sk-SK" dirty="0" smtClean="0"/>
              <a:t>(hypertextových väzieb), t.j. zvýraznených slov, slovných spojení alebo obrázkov, ktoré odkazujú na inú časť tej istej stránky alebo na inú stánku. Služba WWW predstavuje jeden z najpoužívanejších prostriedkov komunikácie na internete.</a:t>
            </a:r>
          </a:p>
          <a:p>
            <a:r>
              <a:rPr lang="sk-SK" dirty="0" smtClean="0"/>
              <a:t>Organizácie používajú službu WWW predovšetkým na poskytovanie informácií o sebe a svojej činnosti, propagáciu výrobkov a služieb, objednávanie tovarov a služieb, prípadne nákup prostredníctvom internetu.</a:t>
            </a:r>
            <a:endParaRPr lang="sk-SK" dirty="0"/>
          </a:p>
        </p:txBody>
      </p:sp>
      <p:sp>
        <p:nvSpPr>
          <p:cNvPr id="3" name="Title 2"/>
          <p:cNvSpPr>
            <a:spLocks noGrp="1"/>
          </p:cNvSpPr>
          <p:nvPr>
            <p:ph type="title"/>
          </p:nvPr>
        </p:nvSpPr>
        <p:spPr/>
        <p:txBody>
          <a:bodyPr/>
          <a:lstStyle/>
          <a:p>
            <a:r>
              <a:rPr lang="sk-SK" dirty="0" err="1" smtClean="0"/>
              <a:t>World</a:t>
            </a:r>
            <a:r>
              <a:rPr lang="sk-SK" dirty="0" smtClean="0"/>
              <a:t> </a:t>
            </a:r>
            <a:r>
              <a:rPr lang="sk-SK" dirty="0" err="1" smtClean="0"/>
              <a:t>Wide</a:t>
            </a:r>
            <a:r>
              <a:rPr lang="sk-SK" dirty="0" smtClean="0"/>
              <a:t> Web</a:t>
            </a:r>
            <a:endParaRPr lang="sk-SK"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sk-SK" b="1" dirty="0" smtClean="0">
                <a:latin typeface="Times New Roman" pitchFamily="18" charset="0"/>
                <a:cs typeface="Times New Roman" pitchFamily="18" charset="0"/>
              </a:rPr>
              <a:t>URL</a:t>
            </a:r>
            <a:r>
              <a:rPr lang="sk-SK" dirty="0" smtClean="0"/>
              <a:t> (</a:t>
            </a:r>
            <a:r>
              <a:rPr lang="sk-SK" dirty="0" err="1" smtClean="0"/>
              <a:t>Uniform</a:t>
            </a:r>
            <a:r>
              <a:rPr lang="sk-SK" dirty="0" smtClean="0"/>
              <a:t> </a:t>
            </a:r>
            <a:r>
              <a:rPr lang="sk-SK" dirty="0" err="1" smtClean="0"/>
              <a:t>Resource</a:t>
            </a:r>
            <a:r>
              <a:rPr lang="sk-SK" dirty="0" smtClean="0"/>
              <a:t> </a:t>
            </a:r>
            <a:r>
              <a:rPr lang="sk-SK" dirty="0" err="1" smtClean="0"/>
              <a:t>Location</a:t>
            </a:r>
            <a:r>
              <a:rPr lang="sk-SK" dirty="0" smtClean="0"/>
              <a:t>) je štandard stanovený pre jednoznačný zápis umiestnenia zdroja v rámci Internetu. Používajú ho aj ostatné služby.</a:t>
            </a:r>
          </a:p>
          <a:p>
            <a:r>
              <a:rPr lang="sk-SK" b="1" dirty="0" smtClean="0">
                <a:latin typeface="Times New Roman" pitchFamily="18" charset="0"/>
                <a:cs typeface="Times New Roman" pitchFamily="18" charset="0"/>
              </a:rPr>
              <a:t>HTTP</a:t>
            </a:r>
            <a:r>
              <a:rPr lang="sk-SK" dirty="0" smtClean="0"/>
              <a:t> (Hypertext Transfer </a:t>
            </a:r>
            <a:r>
              <a:rPr lang="sk-SK" dirty="0" err="1" smtClean="0"/>
              <a:t>Protocol</a:t>
            </a:r>
            <a:r>
              <a:rPr lang="sk-SK" dirty="0" smtClean="0"/>
              <a:t>) je aplikačný protokol slúžiaci na prenos </a:t>
            </a:r>
            <a:r>
              <a:rPr lang="sk-SK" dirty="0" err="1" smtClean="0"/>
              <a:t>WWWstránok</a:t>
            </a:r>
            <a:r>
              <a:rPr lang="sk-SK" dirty="0" smtClean="0"/>
              <a:t> medzi serverom a klientom.</a:t>
            </a:r>
          </a:p>
          <a:p>
            <a:r>
              <a:rPr lang="sk-SK" b="1" dirty="0" smtClean="0">
                <a:latin typeface="Times New Roman" pitchFamily="18" charset="0"/>
                <a:cs typeface="Times New Roman" pitchFamily="18" charset="0"/>
              </a:rPr>
              <a:t>HTTPS</a:t>
            </a:r>
            <a:r>
              <a:rPr lang="sk-SK" dirty="0" smtClean="0"/>
              <a:t> (Hypertext Transfer </a:t>
            </a:r>
            <a:r>
              <a:rPr lang="sk-SK" dirty="0" err="1" smtClean="0"/>
              <a:t>Protocol</a:t>
            </a:r>
            <a:r>
              <a:rPr lang="sk-SK" dirty="0" smtClean="0"/>
              <a:t> </a:t>
            </a:r>
            <a:r>
              <a:rPr lang="sk-SK" dirty="0" err="1" smtClean="0"/>
              <a:t>Secure</a:t>
            </a:r>
            <a:r>
              <a:rPr lang="sk-SK" dirty="0" smtClean="0"/>
              <a:t>) je prenos podobný ako HTTP, ale je šifrovaný. Využíva sa predovšetkým pri internetbankingu.</a:t>
            </a:r>
          </a:p>
          <a:p>
            <a:r>
              <a:rPr lang="sk-SK" b="1" dirty="0" smtClean="0">
                <a:latin typeface="Times New Roman" pitchFamily="18" charset="0"/>
                <a:cs typeface="Times New Roman" pitchFamily="18" charset="0"/>
              </a:rPr>
              <a:t>HTML</a:t>
            </a:r>
            <a:r>
              <a:rPr lang="sk-SK" dirty="0" smtClean="0"/>
              <a:t> (</a:t>
            </a:r>
            <a:r>
              <a:rPr lang="sk-SK" dirty="0" err="1" smtClean="0"/>
              <a:t>HyperText</a:t>
            </a:r>
            <a:r>
              <a:rPr lang="sk-SK" dirty="0" smtClean="0"/>
              <a:t> </a:t>
            </a:r>
            <a:r>
              <a:rPr lang="sk-SK" dirty="0" err="1" smtClean="0"/>
              <a:t>Markup</a:t>
            </a:r>
            <a:r>
              <a:rPr lang="sk-SK" dirty="0" smtClean="0"/>
              <a:t> </a:t>
            </a:r>
            <a:r>
              <a:rPr lang="sk-SK" dirty="0" err="1" smtClean="0"/>
              <a:t>Language</a:t>
            </a:r>
            <a:r>
              <a:rPr lang="sk-SK" dirty="0" smtClean="0"/>
              <a:t>) je značkovací jazyk používaný na tvorbu WWW stránok. Jazyk HTML je tvorený značkami (</a:t>
            </a:r>
            <a:r>
              <a:rPr lang="sk-SK" dirty="0" err="1" smtClean="0"/>
              <a:t>tagmi</a:t>
            </a:r>
            <a:r>
              <a:rPr lang="sk-SK" dirty="0" smtClean="0"/>
              <a:t>), ktoré popisujú jednotlivé objekty na WWW stránke a ich umiestnenie.</a:t>
            </a:r>
          </a:p>
          <a:p>
            <a:endParaRPr lang="sk-SK" dirty="0"/>
          </a:p>
        </p:txBody>
      </p:sp>
      <p:sp>
        <p:nvSpPr>
          <p:cNvPr id="3" name="Title 2"/>
          <p:cNvSpPr>
            <a:spLocks noGrp="1"/>
          </p:cNvSpPr>
          <p:nvPr>
            <p:ph type="title"/>
          </p:nvPr>
        </p:nvSpPr>
        <p:spPr/>
        <p:txBody>
          <a:bodyPr/>
          <a:lstStyle/>
          <a:p>
            <a:r>
              <a:rPr lang="sk-SK" dirty="0" smtClean="0"/>
              <a:t>Protokoly WWW</a:t>
            </a:r>
            <a:endParaRPr lang="sk-SK"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k-SK" dirty="0" smtClean="0"/>
              <a:t>Statické WWW stránky</a:t>
            </a:r>
            <a:endParaRPr lang="sk-SK" dirty="0"/>
          </a:p>
        </p:txBody>
      </p:sp>
      <p:pic>
        <p:nvPicPr>
          <p:cNvPr id="1027" name="Picture 3" descr="C:\dokumenty\Skola\Projekt_Informatika\www_staticke.jpg"/>
          <p:cNvPicPr>
            <a:picLocks noChangeAspect="1" noChangeArrowheads="1"/>
          </p:cNvPicPr>
          <p:nvPr/>
        </p:nvPicPr>
        <p:blipFill>
          <a:blip r:embed="rId2" cstate="print"/>
          <a:srcRect/>
          <a:stretch>
            <a:fillRect/>
          </a:stretch>
        </p:blipFill>
        <p:spPr bwMode="auto">
          <a:xfrm>
            <a:off x="1043608" y="1346361"/>
            <a:ext cx="7056784" cy="4723121"/>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sk-SK" dirty="0" smtClean="0"/>
              <a:t>Dynamické WWW stránky</a:t>
            </a:r>
            <a:endParaRPr lang="sk-SK" dirty="0"/>
          </a:p>
        </p:txBody>
      </p:sp>
      <p:pic>
        <p:nvPicPr>
          <p:cNvPr id="2050" name="Picture 2" descr="C:\dokumenty\Skola\Projekt_Informatika\www_dynamicke.jpg"/>
          <p:cNvPicPr>
            <a:picLocks noChangeAspect="1" noChangeArrowheads="1"/>
          </p:cNvPicPr>
          <p:nvPr/>
        </p:nvPicPr>
        <p:blipFill>
          <a:blip r:embed="rId2" cstate="print"/>
          <a:srcRect/>
          <a:stretch>
            <a:fillRect/>
          </a:stretch>
        </p:blipFill>
        <p:spPr bwMode="auto">
          <a:xfrm>
            <a:off x="386341" y="1484784"/>
            <a:ext cx="8290115" cy="4282326"/>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sk-SK" dirty="0" smtClean="0"/>
              <a:t>Pomocou FTP môžeme preniesť súbor, alebo aj celé adresáre na FTP server, kde sú prístupné ďalším </a:t>
            </a:r>
            <a:r>
              <a:rPr lang="sk-SK" dirty="0" smtClean="0"/>
              <a:t>používateľom.</a:t>
            </a:r>
          </a:p>
          <a:p>
            <a:r>
              <a:rPr lang="sk-SK" dirty="0" smtClean="0"/>
              <a:t>FTP </a:t>
            </a:r>
            <a:r>
              <a:rPr lang="sk-SK" dirty="0" smtClean="0"/>
              <a:t>umožňuje zdieľanie potrebných súborov v organizácii.</a:t>
            </a:r>
          </a:p>
          <a:p>
            <a:r>
              <a:rPr lang="sk-SK" dirty="0" smtClean="0"/>
              <a:t>Ďalšie využitie FTP sa dá nájsť v zálohovaní vlastných dát na serveri. Používa sa aj vo veľkých podnikových </a:t>
            </a:r>
            <a:r>
              <a:rPr lang="sk-SK" dirty="0" smtClean="0"/>
              <a:t>sieťach typu </a:t>
            </a:r>
            <a:r>
              <a:rPr lang="sk-SK" dirty="0" smtClean="0"/>
              <a:t>Intranet, kde slúži ako rýchly a lacný prostriedok prenášania dôležitých dokumentov.</a:t>
            </a:r>
          </a:p>
          <a:p>
            <a:r>
              <a:rPr lang="sk-SK" dirty="0" smtClean="0"/>
              <a:t>FTP sa taktiež využíva pri publikovaní dokumentov na </a:t>
            </a:r>
            <a:r>
              <a:rPr lang="sk-SK" dirty="0" smtClean="0"/>
              <a:t>Internete</a:t>
            </a:r>
            <a:r>
              <a:rPr lang="sk-SK" dirty="0" smtClean="0"/>
              <a:t>.</a:t>
            </a:r>
            <a:endParaRPr lang="sk-SK" dirty="0"/>
          </a:p>
        </p:txBody>
      </p:sp>
      <p:sp>
        <p:nvSpPr>
          <p:cNvPr id="3" name="Title 2"/>
          <p:cNvSpPr>
            <a:spLocks noGrp="1"/>
          </p:cNvSpPr>
          <p:nvPr>
            <p:ph type="title"/>
          </p:nvPr>
        </p:nvSpPr>
        <p:spPr/>
        <p:txBody>
          <a:bodyPr/>
          <a:lstStyle/>
          <a:p>
            <a:r>
              <a:rPr lang="sk-SK" dirty="0" err="1" smtClean="0"/>
              <a:t>File</a:t>
            </a:r>
            <a:r>
              <a:rPr lang="sk-SK" dirty="0" smtClean="0"/>
              <a:t> Transfer </a:t>
            </a:r>
            <a:r>
              <a:rPr lang="sk-SK" dirty="0" err="1" smtClean="0"/>
              <a:t>Protocol</a:t>
            </a:r>
            <a:endParaRPr lang="sk-SK"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k-SK" dirty="0" smtClean="0"/>
              <a:t>Rast popularity elektronickej pošty nastal od roku 1990.</a:t>
            </a:r>
          </a:p>
          <a:p>
            <a:r>
              <a:rPr lang="sk-SK" dirty="0" smtClean="0"/>
              <a:t>Založená na architektúre klient/server.</a:t>
            </a:r>
          </a:p>
          <a:p>
            <a:r>
              <a:rPr lang="sk-SK" dirty="0" smtClean="0"/>
              <a:t>Protokoly elektronickej pošty: </a:t>
            </a:r>
            <a:r>
              <a:rPr lang="sk-SK" b="1" dirty="0" smtClean="0">
                <a:latin typeface="Times New Roman" pitchFamily="18" charset="0"/>
                <a:cs typeface="Times New Roman" pitchFamily="18" charset="0"/>
              </a:rPr>
              <a:t>SMTP</a:t>
            </a:r>
            <a:r>
              <a:rPr lang="sk-SK" dirty="0" smtClean="0"/>
              <a:t>, </a:t>
            </a:r>
            <a:r>
              <a:rPr lang="sk-SK" b="1" dirty="0" smtClean="0">
                <a:latin typeface="Times New Roman" pitchFamily="18" charset="0"/>
                <a:cs typeface="Times New Roman" pitchFamily="18" charset="0"/>
              </a:rPr>
              <a:t>POP3</a:t>
            </a:r>
            <a:r>
              <a:rPr lang="sk-SK" dirty="0" smtClean="0"/>
              <a:t>, </a:t>
            </a:r>
            <a:r>
              <a:rPr lang="sk-SK" b="1" dirty="0" smtClean="0">
                <a:latin typeface="Times New Roman" pitchFamily="18" charset="0"/>
                <a:cs typeface="Times New Roman" pitchFamily="18" charset="0"/>
              </a:rPr>
              <a:t>MIME</a:t>
            </a:r>
            <a:r>
              <a:rPr lang="sk-SK" dirty="0" smtClean="0"/>
              <a:t>.</a:t>
            </a:r>
          </a:p>
          <a:p>
            <a:r>
              <a:rPr lang="sk-SK" dirty="0" smtClean="0"/>
              <a:t>adresa: </a:t>
            </a:r>
            <a:r>
              <a:rPr lang="sk-SK" dirty="0" err="1" smtClean="0"/>
              <a:t>meno@pocitac.sk</a:t>
            </a:r>
            <a:endParaRPr lang="sk-SK" dirty="0" smtClean="0"/>
          </a:p>
          <a:p>
            <a:pPr lvl="1"/>
            <a:r>
              <a:rPr lang="sk-SK" dirty="0" smtClean="0"/>
              <a:t>meno – meno používateľa</a:t>
            </a:r>
          </a:p>
          <a:p>
            <a:pPr lvl="1"/>
            <a:r>
              <a:rPr lang="sk-SK" dirty="0" err="1" smtClean="0"/>
              <a:t>pocitac</a:t>
            </a:r>
            <a:r>
              <a:rPr lang="sk-SK" dirty="0" smtClean="0"/>
              <a:t> – doména druhej úrovne</a:t>
            </a:r>
          </a:p>
          <a:p>
            <a:pPr lvl="1"/>
            <a:r>
              <a:rPr lang="sk-SK" dirty="0" err="1" smtClean="0"/>
              <a:t>sk</a:t>
            </a:r>
            <a:r>
              <a:rPr lang="sk-SK" dirty="0" smtClean="0"/>
              <a:t> – doména prvej úrovne</a:t>
            </a:r>
          </a:p>
        </p:txBody>
      </p:sp>
      <p:sp>
        <p:nvSpPr>
          <p:cNvPr id="3" name="Title 2"/>
          <p:cNvSpPr>
            <a:spLocks noGrp="1"/>
          </p:cNvSpPr>
          <p:nvPr>
            <p:ph type="title"/>
          </p:nvPr>
        </p:nvSpPr>
        <p:spPr/>
        <p:txBody>
          <a:bodyPr/>
          <a:lstStyle/>
          <a:p>
            <a:r>
              <a:rPr lang="sk-SK" dirty="0" smtClean="0"/>
              <a:t>Elektronická pošta</a:t>
            </a:r>
            <a:endParaRPr lang="sk-SK"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k-SK" dirty="0" smtClean="0"/>
              <a:t>Terminálové služby sú akoby nasledovníkom </a:t>
            </a:r>
            <a:r>
              <a:rPr lang="sk-SK" dirty="0" err="1" smtClean="0"/>
              <a:t>Telnet-u</a:t>
            </a:r>
            <a:r>
              <a:rPr lang="sk-SK" dirty="0" smtClean="0"/>
              <a:t>, pretože vychádzajú z rovnakého princípu: umožňujú používateľovi prihlásiť sa na vzdialený počítač a pracovať na ňom, akoby sedel priamo pri ňom. Na rozdiel od svojho predchodcu má v tomto prípade používateľ k dispozícii grafické používateľské rozhranie, čiže pracovnú plochu vzdialeného počítača, prenášanú na jeho monitor.</a:t>
            </a:r>
            <a:endParaRPr lang="sk-SK" dirty="0"/>
          </a:p>
        </p:txBody>
      </p:sp>
      <p:sp>
        <p:nvSpPr>
          <p:cNvPr id="3" name="Title 2"/>
          <p:cNvSpPr>
            <a:spLocks noGrp="1"/>
          </p:cNvSpPr>
          <p:nvPr>
            <p:ph type="title"/>
          </p:nvPr>
        </p:nvSpPr>
        <p:spPr/>
        <p:txBody>
          <a:bodyPr/>
          <a:lstStyle/>
          <a:p>
            <a:r>
              <a:rPr lang="sk-SK" dirty="0" smtClean="0"/>
              <a:t>Terminálové služby</a:t>
            </a:r>
            <a:endParaRPr lang="sk-SK"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55984"/>
          </a:xfrm>
        </p:spPr>
        <p:txBody>
          <a:bodyPr>
            <a:normAutofit fontScale="92500" lnSpcReduction="20000"/>
          </a:bodyPr>
          <a:lstStyle/>
          <a:p>
            <a:r>
              <a:rPr lang="sk-SK" dirty="0" smtClean="0"/>
              <a:t>Diskusné skupiny sú určené pre ľudí, ktorí sa zaujímajú o určitý obor. Sú založené na rozosielaní elektronických správ (e-mailov). Príspevky sú zasielané na „</a:t>
            </a:r>
            <a:r>
              <a:rPr lang="sk-SK" dirty="0" err="1" smtClean="0"/>
              <a:t>listserver</a:t>
            </a:r>
            <a:r>
              <a:rPr lang="sk-SK" dirty="0" smtClean="0"/>
              <a:t>“, ktorý ich následne rozosiela všetkých účastníkom príslušnej diskusie.</a:t>
            </a:r>
          </a:p>
          <a:p>
            <a:r>
              <a:rPr lang="sk-SK" dirty="0" smtClean="0"/>
              <a:t>Diskusné skupiny boli vytvorené ešte pred technológiou WWW. Vtedy bolo nutné, aby účastník diskusnej skupiny presne poznal adresu „</a:t>
            </a:r>
            <a:r>
              <a:rPr lang="sk-SK" dirty="0" err="1" smtClean="0"/>
              <a:t>listservera</a:t>
            </a:r>
            <a:r>
              <a:rPr lang="sk-SK" dirty="0" smtClean="0"/>
              <a:t>“. Každý účastník musel okrem adresy poznať aj príkazy, ktoré zadával do správ odosielaných na „</a:t>
            </a:r>
            <a:r>
              <a:rPr lang="sk-SK" dirty="0" err="1" smtClean="0"/>
              <a:t>listserver</a:t>
            </a:r>
            <a:r>
              <a:rPr lang="sk-SK" dirty="0" smtClean="0"/>
              <a:t>“. Dnes sú už tieto služby integrované do WWW, čo poskytuje jednotlivých diskutujúcim podstatne vyšší komfort.</a:t>
            </a:r>
          </a:p>
          <a:p>
            <a:endParaRPr lang="sk-SK" dirty="0"/>
          </a:p>
        </p:txBody>
      </p:sp>
      <p:sp>
        <p:nvSpPr>
          <p:cNvPr id="3" name="Title 2"/>
          <p:cNvSpPr>
            <a:spLocks noGrp="1"/>
          </p:cNvSpPr>
          <p:nvPr>
            <p:ph type="title"/>
          </p:nvPr>
        </p:nvSpPr>
        <p:spPr/>
        <p:txBody>
          <a:bodyPr/>
          <a:lstStyle/>
          <a:p>
            <a:r>
              <a:rPr lang="sk-SK" dirty="0" smtClean="0"/>
              <a:t>Diskusné skupiny</a:t>
            </a:r>
            <a:endParaRPr lang="sk-SK"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sk-SK" sz="2800" dirty="0" smtClean="0"/>
              <a:t>1970–80 </a:t>
            </a:r>
            <a:r>
              <a:rPr lang="sk-SK" sz="2800" dirty="0" smtClean="0">
                <a:solidFill>
                  <a:schemeClr val="tx2"/>
                </a:solidFill>
              </a:rPr>
              <a:t>internetový pravek</a:t>
            </a:r>
          </a:p>
          <a:p>
            <a:pPr lvl="1"/>
            <a:r>
              <a:rPr lang="sk-SK" sz="2400" dirty="0" smtClean="0"/>
              <a:t>1969 ARPANET – 4 spojené </a:t>
            </a:r>
            <a:r>
              <a:rPr lang="sk-SK" sz="2400" dirty="0" err="1" smtClean="0"/>
              <a:t>superpočítače</a:t>
            </a:r>
            <a:r>
              <a:rPr lang="sk-SK" sz="2400" dirty="0" smtClean="0"/>
              <a:t/>
            </a:r>
            <a:br>
              <a:rPr lang="sk-SK" sz="2400" dirty="0" smtClean="0"/>
            </a:br>
            <a:endParaRPr lang="sk-SK" sz="2400" dirty="0" smtClean="0"/>
          </a:p>
          <a:p>
            <a:r>
              <a:rPr lang="sk-SK" sz="2800" dirty="0" smtClean="0"/>
              <a:t>1980–90 </a:t>
            </a:r>
            <a:r>
              <a:rPr lang="sk-SK" sz="2800" dirty="0" smtClean="0">
                <a:solidFill>
                  <a:schemeClr val="tx2"/>
                </a:solidFill>
              </a:rPr>
              <a:t>internetový stredovek</a:t>
            </a:r>
          </a:p>
          <a:p>
            <a:pPr lvl="1"/>
            <a:r>
              <a:rPr lang="en-US" sz="2400" dirty="0" smtClean="0"/>
              <a:t>1982 </a:t>
            </a:r>
            <a:r>
              <a:rPr lang="en-US" sz="2400" dirty="0" smtClean="0">
                <a:hlinkClick r:id="rId2" action="ppaction://hlinksldjump"/>
              </a:rPr>
              <a:t>TCP/IP </a:t>
            </a:r>
            <a:r>
              <a:rPr lang="en-US" sz="2400" dirty="0" smtClean="0"/>
              <a:t>– </a:t>
            </a:r>
            <a:r>
              <a:rPr lang="sk-SK" sz="2400" dirty="0" smtClean="0"/>
              <a:t>štandard v sieti ARPANET</a:t>
            </a:r>
          </a:p>
          <a:p>
            <a:pPr lvl="1"/>
            <a:r>
              <a:rPr lang="sk-SK" sz="2400" dirty="0" smtClean="0"/>
              <a:t>1984 </a:t>
            </a:r>
            <a:r>
              <a:rPr lang="sk-SK" sz="2400" dirty="0" smtClean="0">
                <a:hlinkClick r:id="rId3" action="ppaction://hlinksldjump"/>
              </a:rPr>
              <a:t>DNS</a:t>
            </a:r>
            <a:r>
              <a:rPr lang="sk-SK" sz="2400" dirty="0" smtClean="0"/>
              <a:t> (</a:t>
            </a:r>
            <a:r>
              <a:rPr lang="sk-SK" sz="2400" dirty="0" err="1" smtClean="0"/>
              <a:t>Domain</a:t>
            </a:r>
            <a:r>
              <a:rPr lang="sk-SK" sz="2400" dirty="0" smtClean="0"/>
              <a:t> </a:t>
            </a:r>
            <a:r>
              <a:rPr lang="sk-SK" sz="2400" dirty="0" err="1" smtClean="0"/>
              <a:t>Name</a:t>
            </a:r>
            <a:r>
              <a:rPr lang="sk-SK" sz="2400" dirty="0" smtClean="0"/>
              <a:t> </a:t>
            </a:r>
            <a:r>
              <a:rPr lang="sk-SK" sz="2400" dirty="0" err="1" smtClean="0"/>
              <a:t>System</a:t>
            </a:r>
            <a:r>
              <a:rPr lang="sk-SK" sz="2400" dirty="0" smtClean="0"/>
              <a:t>)</a:t>
            </a:r>
            <a:br>
              <a:rPr lang="sk-SK" sz="2400" dirty="0" smtClean="0"/>
            </a:br>
            <a:endParaRPr lang="sk-SK" sz="2400" dirty="0" smtClean="0"/>
          </a:p>
          <a:p>
            <a:r>
              <a:rPr lang="sk-SK" sz="2800" dirty="0" smtClean="0"/>
              <a:t>1990 + </a:t>
            </a:r>
            <a:r>
              <a:rPr lang="sk-SK" sz="2800" dirty="0" smtClean="0">
                <a:solidFill>
                  <a:schemeClr val="tx2"/>
                </a:solidFill>
              </a:rPr>
              <a:t>internetový novovek</a:t>
            </a:r>
          </a:p>
          <a:p>
            <a:pPr lvl="1"/>
            <a:r>
              <a:rPr lang="sk-SK" sz="2000" dirty="0" smtClean="0"/>
              <a:t>1990 Prvý komerčný Internet </a:t>
            </a:r>
            <a:r>
              <a:rPr lang="sk-SK" sz="2000" dirty="0" err="1" smtClean="0"/>
              <a:t>service</a:t>
            </a:r>
            <a:r>
              <a:rPr lang="sk-SK" sz="2000" dirty="0" smtClean="0"/>
              <a:t> </a:t>
            </a:r>
            <a:r>
              <a:rPr lang="sk-SK" sz="2000" dirty="0" err="1" smtClean="0"/>
              <a:t>provider</a:t>
            </a:r>
            <a:r>
              <a:rPr lang="sk-SK" sz="2000" dirty="0" smtClean="0"/>
              <a:t> (ISP)</a:t>
            </a:r>
          </a:p>
          <a:p>
            <a:pPr lvl="1"/>
            <a:r>
              <a:rPr lang="sk-SK" sz="2400" dirty="0" smtClean="0"/>
              <a:t>1991 WWW sa stáva štandardom na Internete – autor: </a:t>
            </a:r>
            <a:r>
              <a:rPr lang="sk-SK" sz="2400" dirty="0" err="1" smtClean="0"/>
              <a:t>Tim</a:t>
            </a:r>
            <a:r>
              <a:rPr lang="sk-SK" sz="2400" dirty="0" smtClean="0"/>
              <a:t> </a:t>
            </a:r>
            <a:r>
              <a:rPr lang="sk-SK" sz="2400" dirty="0" err="1" smtClean="0"/>
              <a:t>Berners-Lee</a:t>
            </a:r>
            <a:endParaRPr lang="sk-SK" sz="2000" dirty="0" smtClean="0"/>
          </a:p>
        </p:txBody>
      </p:sp>
      <p:sp>
        <p:nvSpPr>
          <p:cNvPr id="3" name="Title 2"/>
          <p:cNvSpPr>
            <a:spLocks noGrp="1"/>
          </p:cNvSpPr>
          <p:nvPr>
            <p:ph type="title"/>
          </p:nvPr>
        </p:nvSpPr>
        <p:spPr/>
        <p:txBody>
          <a:bodyPr/>
          <a:lstStyle/>
          <a:p>
            <a:r>
              <a:rPr lang="sk-SK" dirty="0" smtClean="0"/>
              <a:t>História Internetu</a:t>
            </a:r>
            <a:endParaRPr lang="sk-SK"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sk-SK" dirty="0" smtClean="0"/>
              <a:t>IP telefonovanie je prenos digitalizovaného hlasu prostredníctvom Internetu.</a:t>
            </a:r>
          </a:p>
          <a:p>
            <a:r>
              <a:rPr lang="sk-SK" dirty="0" smtClean="0"/>
              <a:t>V začiatkoch bolo IP telefonovanie určené výlučne na prenos zvuku medzi dvomi počítačmi. Vďaka rozvoju informačno-komunikačných technológií je prenášať okrem zvukového záznamu aj obraz.</a:t>
            </a:r>
          </a:p>
          <a:p>
            <a:r>
              <a:rPr lang="sk-SK" dirty="0" smtClean="0"/>
              <a:t>V súčasnosti okrem prenosu signálu medzi počítačmi je možné z počítača prenášať zvukový signál aj do pevných a mobilných sietí.</a:t>
            </a:r>
            <a:endParaRPr lang="sk-SK" dirty="0"/>
          </a:p>
        </p:txBody>
      </p:sp>
      <p:sp>
        <p:nvSpPr>
          <p:cNvPr id="3" name="Title 2"/>
          <p:cNvSpPr>
            <a:spLocks noGrp="1"/>
          </p:cNvSpPr>
          <p:nvPr>
            <p:ph type="title"/>
          </p:nvPr>
        </p:nvSpPr>
        <p:spPr/>
        <p:txBody>
          <a:bodyPr/>
          <a:lstStyle/>
          <a:p>
            <a:r>
              <a:rPr lang="sk-SK" dirty="0" smtClean="0"/>
              <a:t>IP telefonovanie</a:t>
            </a:r>
            <a:endParaRPr lang="sk-SK"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00000"/>
          </a:xfrm>
        </p:spPr>
        <p:txBody>
          <a:bodyPr>
            <a:normAutofit fontScale="85000" lnSpcReduction="10000"/>
          </a:bodyPr>
          <a:lstStyle/>
          <a:p>
            <a:r>
              <a:rPr lang="sk-SK" dirty="0" smtClean="0"/>
              <a:t>Prvou </a:t>
            </a:r>
            <a:r>
              <a:rPr lang="sk-SK" dirty="0" err="1" smtClean="0"/>
              <a:t>Peer</a:t>
            </a:r>
            <a:r>
              <a:rPr lang="sk-SK" dirty="0" smtClean="0"/>
              <a:t> to </a:t>
            </a:r>
            <a:r>
              <a:rPr lang="sk-SK" dirty="0" err="1" smtClean="0"/>
              <a:t>Peer</a:t>
            </a:r>
            <a:r>
              <a:rPr lang="sk-SK" dirty="0" smtClean="0"/>
              <a:t> </a:t>
            </a:r>
            <a:r>
              <a:rPr lang="sk-SK" dirty="0" smtClean="0"/>
              <a:t>aplikáciou </a:t>
            </a:r>
            <a:r>
              <a:rPr lang="sk-SK" dirty="0" smtClean="0"/>
              <a:t>bol </a:t>
            </a:r>
            <a:r>
              <a:rPr lang="sk-SK" dirty="0" err="1" smtClean="0"/>
              <a:t>Napseter</a:t>
            </a:r>
            <a:r>
              <a:rPr lang="sk-SK" dirty="0" smtClean="0"/>
              <a:t> uvedený do prevádzky v </a:t>
            </a:r>
            <a:r>
              <a:rPr lang="sk-SK" dirty="0" smtClean="0"/>
              <a:t>roku </a:t>
            </a:r>
            <a:r>
              <a:rPr lang="sk-SK" dirty="0" smtClean="0"/>
              <a:t>1999. Išlo o program určený na zdieľanie hudobných súborov prostredníctvom internetu. Prevádzku ukončil v roku 2001.</a:t>
            </a:r>
          </a:p>
          <a:p>
            <a:r>
              <a:rPr lang="sk-SK" dirty="0" smtClean="0"/>
              <a:t>Siete </a:t>
            </a:r>
            <a:r>
              <a:rPr lang="sk-SK" dirty="0" err="1" smtClean="0"/>
              <a:t>Peer</a:t>
            </a:r>
            <a:r>
              <a:rPr lang="sk-SK" dirty="0" smtClean="0"/>
              <a:t> to </a:t>
            </a:r>
            <a:r>
              <a:rPr lang="sk-SK" dirty="0" err="1" smtClean="0"/>
              <a:t>Peer</a:t>
            </a:r>
            <a:r>
              <a:rPr lang="sk-SK" dirty="0" smtClean="0"/>
              <a:t> však fungujú dodnes. Základom ich prežitia je decentralizácia, ktoré znemožňuje </a:t>
            </a:r>
            <a:r>
              <a:rPr lang="sk-SK" dirty="0" err="1" smtClean="0"/>
              <a:t>postihnuteľnosť</a:t>
            </a:r>
            <a:r>
              <a:rPr lang="sk-SK" dirty="0" smtClean="0"/>
              <a:t> prevádzkovateľa siete. </a:t>
            </a:r>
            <a:r>
              <a:rPr lang="sk-SK" dirty="0" err="1" smtClean="0"/>
              <a:t>Peer</a:t>
            </a:r>
            <a:r>
              <a:rPr lang="sk-SK" dirty="0" smtClean="0"/>
              <a:t> to </a:t>
            </a:r>
            <a:r>
              <a:rPr lang="sk-SK" dirty="0" err="1" smtClean="0"/>
              <a:t>Peer</a:t>
            </a:r>
            <a:r>
              <a:rPr lang="sk-SK" dirty="0" smtClean="0"/>
              <a:t> siete totiž nemajú žiadne servery, ktoré by centrálne zhromažďovali dáta. Na šírenie údajov v sieti sú využívané počítače jednotlivých používateľov (výpočtový výkon a diskový priestor).</a:t>
            </a:r>
          </a:p>
          <a:p>
            <a:r>
              <a:rPr lang="sk-SK" dirty="0" smtClean="0"/>
              <a:t>Rizikom </a:t>
            </a:r>
            <a:r>
              <a:rPr lang="sk-SK" dirty="0" err="1" smtClean="0"/>
              <a:t>Peer</a:t>
            </a:r>
            <a:r>
              <a:rPr lang="sk-SK" dirty="0" smtClean="0"/>
              <a:t> to </a:t>
            </a:r>
            <a:r>
              <a:rPr lang="sk-SK" dirty="0" err="1" smtClean="0"/>
              <a:t>Peer</a:t>
            </a:r>
            <a:r>
              <a:rPr lang="sk-SK" dirty="0" smtClean="0"/>
              <a:t> sietí pre používateľov je predovšetkým </a:t>
            </a:r>
            <a:r>
              <a:rPr lang="sk-SK" dirty="0" smtClean="0"/>
              <a:t>porušovanie autorských práv a šírenie </a:t>
            </a:r>
            <a:r>
              <a:rPr lang="sk-SK" dirty="0" smtClean="0"/>
              <a:t>počítačových vírusov.</a:t>
            </a:r>
          </a:p>
        </p:txBody>
      </p:sp>
      <p:sp>
        <p:nvSpPr>
          <p:cNvPr id="3" name="Title 2"/>
          <p:cNvSpPr>
            <a:spLocks noGrp="1"/>
          </p:cNvSpPr>
          <p:nvPr>
            <p:ph type="title"/>
          </p:nvPr>
        </p:nvSpPr>
        <p:spPr/>
        <p:txBody>
          <a:bodyPr/>
          <a:lstStyle/>
          <a:p>
            <a:r>
              <a:rPr lang="sk-SK" dirty="0" err="1" smtClean="0"/>
              <a:t>Peer</a:t>
            </a:r>
            <a:r>
              <a:rPr lang="sk-SK" dirty="0" smtClean="0"/>
              <a:t> to </a:t>
            </a:r>
            <a:r>
              <a:rPr lang="sk-SK" dirty="0" err="1" smtClean="0"/>
              <a:t>Peer</a:t>
            </a:r>
            <a:r>
              <a:rPr lang="sk-SK" dirty="0" smtClean="0"/>
              <a:t> siete</a:t>
            </a:r>
            <a:endParaRPr lang="sk-SK"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755984"/>
          </a:xfrm>
        </p:spPr>
        <p:txBody>
          <a:bodyPr>
            <a:normAutofit/>
          </a:bodyPr>
          <a:lstStyle/>
          <a:p>
            <a:r>
              <a:rPr lang="sk-SK" dirty="0" err="1" smtClean="0"/>
              <a:t>Gopher</a:t>
            </a:r>
            <a:r>
              <a:rPr lang="sk-SK" dirty="0" smtClean="0"/>
              <a:t> môžeme charakterizovať ako predchodcu WWW. Je to aplikáciu, ktorá umožňovala distribúciu, vyhľadávania a prijímanie dokumentov prostredníctvom Internetu.</a:t>
            </a:r>
          </a:p>
          <a:p>
            <a:r>
              <a:rPr lang="sk-SK" dirty="0" smtClean="0"/>
              <a:t>Umožňuje prezeranie hierarchicky usporiadaných a vzájomne prepojených údajov, ktoré však boli vždy v textovej podobe.</a:t>
            </a:r>
          </a:p>
          <a:p>
            <a:r>
              <a:rPr lang="sk-SK" dirty="0" smtClean="0"/>
              <a:t>S rozširovaním služby WWW počet používateľov </a:t>
            </a:r>
            <a:r>
              <a:rPr lang="sk-SK" dirty="0" err="1" smtClean="0"/>
              <a:t>Gopher-u</a:t>
            </a:r>
            <a:r>
              <a:rPr lang="sk-SK" dirty="0" smtClean="0"/>
              <a:t> výrazne poklesol.</a:t>
            </a:r>
            <a:endParaRPr lang="sk-SK" dirty="0"/>
          </a:p>
        </p:txBody>
      </p:sp>
      <p:sp>
        <p:nvSpPr>
          <p:cNvPr id="3" name="Title 2"/>
          <p:cNvSpPr>
            <a:spLocks noGrp="1"/>
          </p:cNvSpPr>
          <p:nvPr>
            <p:ph type="title"/>
          </p:nvPr>
        </p:nvSpPr>
        <p:spPr/>
        <p:txBody>
          <a:bodyPr/>
          <a:lstStyle/>
          <a:p>
            <a:r>
              <a:rPr lang="sk-SK" dirty="0" err="1" smtClean="0"/>
              <a:t>Gopher</a:t>
            </a:r>
            <a:endParaRPr lang="sk-SK"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k-SK" dirty="0" smtClean="0"/>
              <a:t>Aké informácie bude web obsahovať?</a:t>
            </a:r>
          </a:p>
          <a:p>
            <a:r>
              <a:rPr lang="sk-SK" dirty="0" smtClean="0"/>
              <a:t>Komu budú tieto informácie určené?</a:t>
            </a:r>
          </a:p>
          <a:p>
            <a:r>
              <a:rPr lang="sk-SK" dirty="0" smtClean="0"/>
              <a:t>Ako budú informácie šírené cieľovej skupine?</a:t>
            </a:r>
          </a:p>
          <a:p>
            <a:r>
              <a:rPr lang="sk-SK" dirty="0" smtClean="0"/>
              <a:t>Aká bude miera interaktivity webu s jeho používateľom?</a:t>
            </a:r>
          </a:p>
          <a:p>
            <a:endParaRPr lang="sk-SK" dirty="0"/>
          </a:p>
        </p:txBody>
      </p:sp>
      <p:sp>
        <p:nvSpPr>
          <p:cNvPr id="3" name="Title 2"/>
          <p:cNvSpPr>
            <a:spLocks noGrp="1"/>
          </p:cNvSpPr>
          <p:nvPr>
            <p:ph type="title"/>
          </p:nvPr>
        </p:nvSpPr>
        <p:spPr/>
        <p:txBody>
          <a:bodyPr>
            <a:normAutofit/>
          </a:bodyPr>
          <a:lstStyle/>
          <a:p>
            <a:r>
              <a:rPr lang="sk-SK" sz="3600" dirty="0" smtClean="0"/>
              <a:t>2. Základné </a:t>
            </a:r>
            <a:r>
              <a:rPr lang="sk-SK" sz="3600" dirty="0" smtClean="0"/>
              <a:t>otázky </a:t>
            </a:r>
            <a:r>
              <a:rPr lang="sk-SK" sz="3600" dirty="0" err="1" smtClean="0"/>
              <a:t>webdizajnéra</a:t>
            </a:r>
            <a:endParaRPr lang="sk-SK" sz="3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k-SK" dirty="0" smtClean="0"/>
              <a:t>Aké je optimálne rozlíšenie? Bohužiaľ jednoznačná odpoveď na túto otázku neexistuje.</a:t>
            </a:r>
          </a:p>
          <a:p>
            <a:r>
              <a:rPr lang="sk-SK" dirty="0" smtClean="0"/>
              <a:t>Východiskom sú informácie o súčasných/budúcich návštevníkoch.</a:t>
            </a:r>
          </a:p>
          <a:p>
            <a:r>
              <a:rPr lang="sk-SK" dirty="0" smtClean="0"/>
              <a:t>Musíte si teda stanoviť „</a:t>
            </a:r>
            <a:r>
              <a:rPr lang="sk-SK" b="1" dirty="0" smtClean="0">
                <a:latin typeface="Times New Roman" pitchFamily="18" charset="0"/>
                <a:cs typeface="Times New Roman" pitchFamily="18" charset="0"/>
              </a:rPr>
              <a:t>kritické množstvo používateľov</a:t>
            </a:r>
            <a:r>
              <a:rPr lang="sk-SK" dirty="0" smtClean="0"/>
              <a:t>“. Pod týmto pojmom rozumieme počet návštevníkov našej stránky, ktorým sa stránka musí zobraziť korektne.</a:t>
            </a:r>
          </a:p>
          <a:p>
            <a:r>
              <a:rPr lang="sk-SK" dirty="0" err="1" smtClean="0"/>
              <a:t>javascript:resizeTo</a:t>
            </a:r>
            <a:r>
              <a:rPr lang="sk-SK" dirty="0" smtClean="0"/>
              <a:t>(1024,768)</a:t>
            </a:r>
          </a:p>
          <a:p>
            <a:pPr>
              <a:buNone/>
            </a:pPr>
            <a:endParaRPr lang="sk-SK" dirty="0"/>
          </a:p>
        </p:txBody>
      </p:sp>
      <p:sp>
        <p:nvSpPr>
          <p:cNvPr id="3" name="Title 2"/>
          <p:cNvSpPr>
            <a:spLocks noGrp="1"/>
          </p:cNvSpPr>
          <p:nvPr>
            <p:ph type="title"/>
          </p:nvPr>
        </p:nvSpPr>
        <p:spPr/>
        <p:txBody>
          <a:bodyPr>
            <a:normAutofit/>
          </a:bodyPr>
          <a:lstStyle/>
          <a:p>
            <a:r>
              <a:rPr lang="sk-SK" sz="3600" dirty="0" smtClean="0"/>
              <a:t>Optimalizácia pre rôzne rozlíšenia</a:t>
            </a:r>
            <a:endParaRPr lang="sk-SK" sz="36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827992"/>
          </a:xfrm>
        </p:spPr>
        <p:txBody>
          <a:bodyPr>
            <a:normAutofit fontScale="92500"/>
          </a:bodyPr>
          <a:lstStyle/>
          <a:p>
            <a:r>
              <a:rPr lang="sk-SK" dirty="0" smtClean="0"/>
              <a:t>Fixný </a:t>
            </a:r>
            <a:r>
              <a:rPr lang="sk-SK" dirty="0" err="1" smtClean="0"/>
              <a:t>webdizajn</a:t>
            </a:r>
            <a:r>
              <a:rPr lang="sk-SK" dirty="0" smtClean="0"/>
              <a:t> znamená, že stránka bude pri akomkoľvek rozlíšení zaberať rovnaký počet bodov. Používateľom s vyšším rozlíšením zaberie len časť rozlíšenia monitora. Používatelia s nižším rozlíšením si budú musieť stránku posúvať.</a:t>
            </a:r>
          </a:p>
          <a:p>
            <a:r>
              <a:rPr lang="sk-SK" b="1" dirty="0" smtClean="0">
                <a:latin typeface="Times New Roman" pitchFamily="18" charset="0"/>
                <a:cs typeface="Times New Roman" pitchFamily="18" charset="0"/>
              </a:rPr>
              <a:t>Výhodou</a:t>
            </a:r>
            <a:r>
              <a:rPr lang="sk-SK" dirty="0" smtClean="0"/>
              <a:t> je, že stránka na akomkoľvek rozlíšení bude vždy presne rovnaká. Nedôjde teda k presunutiu alebo preskupeniu objektov.</a:t>
            </a:r>
          </a:p>
          <a:p>
            <a:r>
              <a:rPr lang="sk-SK" b="1" dirty="0" smtClean="0">
                <a:latin typeface="Times New Roman" pitchFamily="18" charset="0"/>
                <a:cs typeface="Times New Roman" pitchFamily="18" charset="0"/>
              </a:rPr>
              <a:t>Nevýhodou</a:t>
            </a:r>
            <a:r>
              <a:rPr lang="sk-SK" dirty="0" smtClean="0"/>
              <a:t> je, že pri používateľoch s vyšším rozlíšením nebude naplno využitý potenciál ich rozlíšenia. </a:t>
            </a:r>
          </a:p>
          <a:p>
            <a:endParaRPr lang="sk-SK" dirty="0" smtClean="0"/>
          </a:p>
          <a:p>
            <a:pPr>
              <a:buNone/>
            </a:pPr>
            <a:endParaRPr lang="sk-SK" dirty="0"/>
          </a:p>
        </p:txBody>
      </p:sp>
      <p:sp>
        <p:nvSpPr>
          <p:cNvPr id="3" name="Title 2"/>
          <p:cNvSpPr>
            <a:spLocks noGrp="1"/>
          </p:cNvSpPr>
          <p:nvPr>
            <p:ph type="title"/>
          </p:nvPr>
        </p:nvSpPr>
        <p:spPr/>
        <p:txBody>
          <a:bodyPr>
            <a:normAutofit/>
          </a:bodyPr>
          <a:lstStyle/>
          <a:p>
            <a:r>
              <a:rPr lang="sk-SK" sz="3600" dirty="0" smtClean="0"/>
              <a:t>Fixný </a:t>
            </a:r>
            <a:r>
              <a:rPr lang="sk-SK" sz="3600" dirty="0" err="1" smtClean="0"/>
              <a:t>webdizajn</a:t>
            </a:r>
            <a:endParaRPr lang="sk-SK" sz="3600" dirty="0"/>
          </a:p>
        </p:txBody>
      </p:sp>
    </p:spTree>
    <p:extLst>
      <p:ext uri="{BB962C8B-B14F-4D97-AF65-F5344CB8AC3E}">
        <p14:creationId xmlns:p14="http://schemas.microsoft.com/office/powerpoint/2010/main" val="92107759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sk-SK" dirty="0" smtClean="0"/>
          </a:p>
          <a:p>
            <a:pPr>
              <a:buNone/>
            </a:pPr>
            <a:endParaRPr lang="sk-SK" dirty="0"/>
          </a:p>
        </p:txBody>
      </p:sp>
      <p:sp>
        <p:nvSpPr>
          <p:cNvPr id="3" name="Title 2"/>
          <p:cNvSpPr>
            <a:spLocks noGrp="1"/>
          </p:cNvSpPr>
          <p:nvPr>
            <p:ph type="title"/>
          </p:nvPr>
        </p:nvSpPr>
        <p:spPr/>
        <p:txBody>
          <a:bodyPr>
            <a:normAutofit/>
          </a:bodyPr>
          <a:lstStyle/>
          <a:p>
            <a:r>
              <a:rPr lang="sk-SK" sz="3600" dirty="0" smtClean="0"/>
              <a:t>Zobrazenie pri správnom rozlíšení</a:t>
            </a:r>
            <a:endParaRPr lang="sk-SK" sz="3600" dirty="0"/>
          </a:p>
        </p:txBody>
      </p:sp>
      <p:pic>
        <p:nvPicPr>
          <p:cNvPr id="2053" name="Picture 5"/>
          <p:cNvPicPr>
            <a:picLocks noChangeAspect="1" noChangeArrowheads="1"/>
          </p:cNvPicPr>
          <p:nvPr/>
        </p:nvPicPr>
        <p:blipFill>
          <a:blip r:embed="rId2" cstate="print"/>
          <a:srcRect/>
          <a:stretch>
            <a:fillRect/>
          </a:stretch>
        </p:blipFill>
        <p:spPr bwMode="auto">
          <a:xfrm>
            <a:off x="89756" y="1295730"/>
            <a:ext cx="8964488" cy="4942780"/>
          </a:xfrm>
          <a:prstGeom prst="rect">
            <a:avLst/>
          </a:prstGeom>
          <a:noFill/>
          <a:ln w="38100">
            <a:solidFill>
              <a:srgbClr val="FF0000"/>
            </a:solidFill>
            <a:miter lim="800000"/>
            <a:headEnd/>
            <a:tailEnd/>
          </a:ln>
        </p:spPr>
      </p:pic>
    </p:spTree>
    <p:extLst>
      <p:ext uri="{BB962C8B-B14F-4D97-AF65-F5344CB8AC3E}">
        <p14:creationId xmlns:p14="http://schemas.microsoft.com/office/powerpoint/2010/main" val="9037790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sk-SK" dirty="0" smtClean="0"/>
          </a:p>
          <a:p>
            <a:pPr>
              <a:buNone/>
            </a:pPr>
            <a:endParaRPr lang="sk-SK" dirty="0"/>
          </a:p>
        </p:txBody>
      </p:sp>
      <p:sp>
        <p:nvSpPr>
          <p:cNvPr id="3" name="Title 2"/>
          <p:cNvSpPr>
            <a:spLocks noGrp="1"/>
          </p:cNvSpPr>
          <p:nvPr>
            <p:ph type="title"/>
          </p:nvPr>
        </p:nvSpPr>
        <p:spPr/>
        <p:txBody>
          <a:bodyPr>
            <a:normAutofit/>
          </a:bodyPr>
          <a:lstStyle/>
          <a:p>
            <a:r>
              <a:rPr lang="sk-SK" sz="3600" dirty="0" smtClean="0"/>
              <a:t>Zobrazenie pri menšom rozlíšení</a:t>
            </a:r>
            <a:endParaRPr lang="sk-SK" sz="3600" dirty="0"/>
          </a:p>
        </p:txBody>
      </p:sp>
      <p:pic>
        <p:nvPicPr>
          <p:cNvPr id="2052" name="Picture 4"/>
          <p:cNvPicPr>
            <a:picLocks noChangeAspect="1" noChangeArrowheads="1"/>
          </p:cNvPicPr>
          <p:nvPr/>
        </p:nvPicPr>
        <p:blipFill>
          <a:blip r:embed="rId2" cstate="print"/>
          <a:srcRect/>
          <a:stretch>
            <a:fillRect/>
          </a:stretch>
        </p:blipFill>
        <p:spPr bwMode="auto">
          <a:xfrm>
            <a:off x="899592" y="1268760"/>
            <a:ext cx="7143750" cy="5181600"/>
          </a:xfrm>
          <a:prstGeom prst="rect">
            <a:avLst/>
          </a:prstGeom>
          <a:noFill/>
          <a:ln w="38100">
            <a:solidFill>
              <a:srgbClr val="FF0000"/>
            </a:solidFill>
            <a:miter lim="800000"/>
            <a:headEnd/>
            <a:tailEnd/>
          </a:ln>
        </p:spPr>
      </p:pic>
    </p:spTree>
    <p:extLst>
      <p:ext uri="{BB962C8B-B14F-4D97-AF65-F5344CB8AC3E}">
        <p14:creationId xmlns:p14="http://schemas.microsoft.com/office/powerpoint/2010/main" val="41674861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sk-SK" dirty="0" smtClean="0"/>
          </a:p>
          <a:p>
            <a:pPr>
              <a:buNone/>
            </a:pPr>
            <a:endParaRPr lang="sk-SK" dirty="0"/>
          </a:p>
        </p:txBody>
      </p:sp>
      <p:sp>
        <p:nvSpPr>
          <p:cNvPr id="3" name="Title 2"/>
          <p:cNvSpPr>
            <a:spLocks noGrp="1"/>
          </p:cNvSpPr>
          <p:nvPr>
            <p:ph type="title"/>
          </p:nvPr>
        </p:nvSpPr>
        <p:spPr/>
        <p:txBody>
          <a:bodyPr>
            <a:normAutofit/>
          </a:bodyPr>
          <a:lstStyle/>
          <a:p>
            <a:r>
              <a:rPr lang="sk-SK" sz="3600" dirty="0" smtClean="0"/>
              <a:t>Zobrazenie pri väčšom rozlíšení</a:t>
            </a:r>
            <a:endParaRPr lang="sk-SK" sz="3600" dirty="0"/>
          </a:p>
        </p:txBody>
      </p:sp>
      <p:pic>
        <p:nvPicPr>
          <p:cNvPr id="5122" name="Picture 2"/>
          <p:cNvPicPr>
            <a:picLocks noChangeAspect="1" noChangeArrowheads="1"/>
          </p:cNvPicPr>
          <p:nvPr/>
        </p:nvPicPr>
        <p:blipFill>
          <a:blip r:embed="rId2" cstate="print"/>
          <a:srcRect/>
          <a:stretch>
            <a:fillRect/>
          </a:stretch>
        </p:blipFill>
        <p:spPr bwMode="auto">
          <a:xfrm>
            <a:off x="78358" y="1556792"/>
            <a:ext cx="8987284" cy="4129490"/>
          </a:xfrm>
          <a:prstGeom prst="rect">
            <a:avLst/>
          </a:prstGeom>
          <a:noFill/>
          <a:ln w="38100">
            <a:solidFill>
              <a:srgbClr val="FF0000"/>
            </a:solidFill>
            <a:miter lim="800000"/>
            <a:headEnd/>
            <a:tailEnd/>
          </a:ln>
        </p:spPr>
      </p:pic>
    </p:spTree>
    <p:extLst>
      <p:ext uri="{BB962C8B-B14F-4D97-AF65-F5344CB8AC3E}">
        <p14:creationId xmlns:p14="http://schemas.microsoft.com/office/powerpoint/2010/main" val="11681576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sk-SK" dirty="0" smtClean="0"/>
              <a:t>Relatívny </a:t>
            </a:r>
            <a:r>
              <a:rPr lang="sk-SK" dirty="0" err="1" smtClean="0"/>
              <a:t>webdizajn</a:t>
            </a:r>
            <a:r>
              <a:rPr lang="sk-SK" dirty="0" smtClean="0"/>
              <a:t> znamená, že stránka sa prispôsobí rozlíšeniu monitory. Pri zobrazení stránky na vyššom rozlíšení sa celá stránka roztiahne. Pri zobrazení stránky na nižšom rozlíšení sa celá stránka bude snažiť zmestiť do daného počtu bodov.</a:t>
            </a:r>
          </a:p>
          <a:p>
            <a:r>
              <a:rPr lang="sk-SK" dirty="0" smtClean="0"/>
              <a:t>Za </a:t>
            </a:r>
            <a:r>
              <a:rPr lang="sk-SK" b="1" dirty="0" smtClean="0">
                <a:latin typeface="Times New Roman" pitchFamily="18" charset="0"/>
                <a:cs typeface="Times New Roman" pitchFamily="18" charset="0"/>
              </a:rPr>
              <a:t>výhodu</a:t>
            </a:r>
            <a:r>
              <a:rPr lang="sk-SK" dirty="0" smtClean="0"/>
              <a:t> to môžeme považovať preto, že stránka využije celý priestor monitora.</a:t>
            </a:r>
          </a:p>
          <a:p>
            <a:r>
              <a:rPr lang="sk-SK" b="1" dirty="0" smtClean="0">
                <a:latin typeface="Times New Roman" pitchFamily="18" charset="0"/>
                <a:cs typeface="Times New Roman" pitchFamily="18" charset="0"/>
              </a:rPr>
              <a:t>Nevýhodou</a:t>
            </a:r>
            <a:r>
              <a:rPr lang="sk-SK" dirty="0" smtClean="0"/>
              <a:t> je zmena rozloženia jednotlivých objektov na stránke.</a:t>
            </a:r>
          </a:p>
          <a:p>
            <a:pPr>
              <a:buNone/>
            </a:pPr>
            <a:endParaRPr lang="sk-SK" dirty="0"/>
          </a:p>
        </p:txBody>
      </p:sp>
      <p:sp>
        <p:nvSpPr>
          <p:cNvPr id="3" name="Title 2"/>
          <p:cNvSpPr>
            <a:spLocks noGrp="1"/>
          </p:cNvSpPr>
          <p:nvPr>
            <p:ph type="title"/>
          </p:nvPr>
        </p:nvSpPr>
        <p:spPr/>
        <p:txBody>
          <a:bodyPr>
            <a:normAutofit/>
          </a:bodyPr>
          <a:lstStyle/>
          <a:p>
            <a:r>
              <a:rPr lang="sk-SK" sz="3600" dirty="0" smtClean="0"/>
              <a:t>Relatívny </a:t>
            </a:r>
            <a:r>
              <a:rPr lang="sk-SK" sz="3600" dirty="0" err="1" smtClean="0"/>
              <a:t>webdizajn</a:t>
            </a:r>
            <a:endParaRPr lang="sk-SK" sz="3600" dirty="0"/>
          </a:p>
        </p:txBody>
      </p:sp>
    </p:spTree>
    <p:extLst>
      <p:ext uri="{BB962C8B-B14F-4D97-AF65-F5344CB8AC3E}">
        <p14:creationId xmlns:p14="http://schemas.microsoft.com/office/powerpoint/2010/main" val="1904284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110000"/>
              </a:lnSpc>
              <a:spcAft>
                <a:spcPts val="1200"/>
              </a:spcAft>
            </a:pPr>
            <a:r>
              <a:rPr lang="sk-SK" sz="2800" dirty="0" smtClean="0"/>
              <a:t>1957 </a:t>
            </a:r>
            <a:r>
              <a:rPr lang="en-US" sz="2800" dirty="0" smtClean="0"/>
              <a:t>V</a:t>
            </a:r>
            <a:r>
              <a:rPr lang="sk-SK" sz="2800" dirty="0" smtClean="0"/>
              <a:t> USA </a:t>
            </a:r>
            <a:r>
              <a:rPr lang="sk-SK" sz="2800" dirty="0" err="1" smtClean="0"/>
              <a:t>vz</a:t>
            </a:r>
            <a:r>
              <a:rPr lang="en-US" sz="2800" dirty="0" err="1" smtClean="0"/>
              <a:t>nik</a:t>
            </a:r>
            <a:r>
              <a:rPr lang="sk-SK" sz="2800" dirty="0" smtClean="0"/>
              <a:t>á </a:t>
            </a:r>
            <a:r>
              <a:rPr lang="sk-SK" sz="2800" dirty="0" err="1" smtClean="0"/>
              <a:t>Advanced</a:t>
            </a:r>
            <a:r>
              <a:rPr lang="sk-SK" sz="2800" dirty="0" smtClean="0"/>
              <a:t> </a:t>
            </a:r>
            <a:r>
              <a:rPr lang="sk-SK" sz="2800" dirty="0" err="1" smtClean="0"/>
              <a:t>Research</a:t>
            </a:r>
            <a:r>
              <a:rPr lang="sk-SK" sz="2800" dirty="0" smtClean="0"/>
              <a:t> Project </a:t>
            </a:r>
            <a:r>
              <a:rPr lang="sk-SK" sz="2800" dirty="0" err="1" smtClean="0"/>
              <a:t>Agency</a:t>
            </a:r>
            <a:r>
              <a:rPr lang="sk-SK" sz="2800" dirty="0" smtClean="0"/>
              <a:t> (ARPA) neskôr premenovaná na </a:t>
            </a:r>
            <a:r>
              <a:rPr lang="en-US" sz="2800" dirty="0" smtClean="0"/>
              <a:t>DARPA</a:t>
            </a:r>
            <a:r>
              <a:rPr lang="sk-SK" sz="2800" dirty="0" smtClean="0"/>
              <a:t> (Department </a:t>
            </a:r>
            <a:r>
              <a:rPr lang="sk-SK" sz="2800" dirty="0" err="1" smtClean="0"/>
              <a:t>of</a:t>
            </a:r>
            <a:r>
              <a:rPr lang="sk-SK" sz="2800" dirty="0" smtClean="0"/>
              <a:t> </a:t>
            </a:r>
            <a:r>
              <a:rPr lang="sk-SK" sz="2800" dirty="0" err="1" smtClean="0"/>
              <a:t>Defense</a:t>
            </a:r>
            <a:r>
              <a:rPr lang="sk-SK" sz="2800" dirty="0" smtClean="0"/>
              <a:t>)</a:t>
            </a:r>
          </a:p>
          <a:p>
            <a:pPr>
              <a:lnSpc>
                <a:spcPct val="110000"/>
              </a:lnSpc>
              <a:spcAft>
                <a:spcPts val="1200"/>
              </a:spcAft>
            </a:pPr>
            <a:r>
              <a:rPr lang="sk-SK" sz="2800" dirty="0" smtClean="0"/>
              <a:t>1969 ARPANET – 4 spojené </a:t>
            </a:r>
            <a:r>
              <a:rPr lang="sk-SK" sz="2800" dirty="0" err="1" smtClean="0"/>
              <a:t>superpočítače</a:t>
            </a:r>
            <a:r>
              <a:rPr lang="sk-SK" sz="2800" dirty="0" smtClean="0"/>
              <a:t> (decentralizovaná sieť)</a:t>
            </a:r>
          </a:p>
          <a:p>
            <a:pPr>
              <a:lnSpc>
                <a:spcPct val="110000"/>
              </a:lnSpc>
              <a:spcAft>
                <a:spcPts val="1200"/>
              </a:spcAft>
            </a:pPr>
            <a:r>
              <a:rPr lang="sk-SK" sz="2800" dirty="0" smtClean="0"/>
              <a:t>1971 E-mail (</a:t>
            </a:r>
            <a:r>
              <a:rPr lang="sk-SK" sz="2800" dirty="0" err="1" smtClean="0"/>
              <a:t>Ray</a:t>
            </a:r>
            <a:r>
              <a:rPr lang="sk-SK" sz="2800" dirty="0" smtClean="0"/>
              <a:t> Tomlinson)..15 počítačov</a:t>
            </a:r>
            <a:endParaRPr lang="en-GB" sz="2800" dirty="0" smtClean="0"/>
          </a:p>
        </p:txBody>
      </p:sp>
      <p:sp>
        <p:nvSpPr>
          <p:cNvPr id="3" name="Title 2"/>
          <p:cNvSpPr>
            <a:spLocks noGrp="1"/>
          </p:cNvSpPr>
          <p:nvPr>
            <p:ph type="title"/>
          </p:nvPr>
        </p:nvSpPr>
        <p:spPr/>
        <p:txBody>
          <a:bodyPr/>
          <a:lstStyle/>
          <a:p>
            <a:r>
              <a:rPr lang="sk-SK" dirty="0" smtClean="0"/>
              <a:t>História Internetu (1)</a:t>
            </a:r>
            <a:endParaRPr lang="sk-SK"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endParaRPr lang="sk-SK" dirty="0" smtClean="0"/>
          </a:p>
          <a:p>
            <a:pPr>
              <a:buNone/>
            </a:pPr>
            <a:endParaRPr lang="sk-SK" dirty="0"/>
          </a:p>
        </p:txBody>
      </p:sp>
      <p:sp>
        <p:nvSpPr>
          <p:cNvPr id="3" name="Title 2"/>
          <p:cNvSpPr>
            <a:spLocks noGrp="1"/>
          </p:cNvSpPr>
          <p:nvPr>
            <p:ph type="title"/>
          </p:nvPr>
        </p:nvSpPr>
        <p:spPr/>
        <p:txBody>
          <a:bodyPr>
            <a:normAutofit/>
          </a:bodyPr>
          <a:lstStyle/>
          <a:p>
            <a:r>
              <a:rPr lang="sk-SK" sz="3600" dirty="0" smtClean="0"/>
              <a:t>Zobrazenie pri správnom rozlíšení</a:t>
            </a:r>
            <a:endParaRPr lang="sk-SK" sz="3600" dirty="0"/>
          </a:p>
        </p:txBody>
      </p:sp>
      <p:pic>
        <p:nvPicPr>
          <p:cNvPr id="2051" name="Picture 3"/>
          <p:cNvPicPr>
            <a:picLocks noChangeAspect="1" noChangeArrowheads="1"/>
          </p:cNvPicPr>
          <p:nvPr/>
        </p:nvPicPr>
        <p:blipFill>
          <a:blip r:embed="rId2" cstate="print"/>
          <a:srcRect/>
          <a:stretch>
            <a:fillRect/>
          </a:stretch>
        </p:blipFill>
        <p:spPr bwMode="auto">
          <a:xfrm>
            <a:off x="17587" y="1124744"/>
            <a:ext cx="9126413" cy="4958011"/>
          </a:xfrm>
          <a:prstGeom prst="rect">
            <a:avLst/>
          </a:prstGeom>
          <a:noFill/>
          <a:ln w="38100">
            <a:solidFill>
              <a:srgbClr val="FF0000"/>
            </a:solidFill>
            <a:miter lim="800000"/>
            <a:headEnd/>
            <a:tailEnd/>
          </a:ln>
        </p:spPr>
      </p:pic>
    </p:spTree>
    <p:extLst>
      <p:ext uri="{BB962C8B-B14F-4D97-AF65-F5344CB8AC3E}">
        <p14:creationId xmlns:p14="http://schemas.microsoft.com/office/powerpoint/2010/main" val="35747976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sk-SK" sz="3600" dirty="0" smtClean="0"/>
              <a:t>Zobrazenie pri menšom rozlíšení</a:t>
            </a:r>
            <a:endParaRPr lang="sk-SK" sz="3600" dirty="0"/>
          </a:p>
        </p:txBody>
      </p:sp>
      <p:sp>
        <p:nvSpPr>
          <p:cNvPr id="6" name="Content Placeholder 5"/>
          <p:cNvSpPr>
            <a:spLocks noGrp="1"/>
          </p:cNvSpPr>
          <p:nvPr>
            <p:ph idx="1"/>
          </p:nvPr>
        </p:nvSpPr>
        <p:spPr/>
        <p:txBody>
          <a:bodyPr/>
          <a:lstStyle/>
          <a:p>
            <a:endParaRPr lang="sk-SK"/>
          </a:p>
        </p:txBody>
      </p:sp>
      <p:pic>
        <p:nvPicPr>
          <p:cNvPr id="3075" name="Picture 3"/>
          <p:cNvPicPr>
            <a:picLocks noChangeAspect="1" noChangeArrowheads="1"/>
          </p:cNvPicPr>
          <p:nvPr/>
        </p:nvPicPr>
        <p:blipFill>
          <a:blip r:embed="rId2" cstate="print"/>
          <a:srcRect/>
          <a:stretch>
            <a:fillRect/>
          </a:stretch>
        </p:blipFill>
        <p:spPr bwMode="auto">
          <a:xfrm>
            <a:off x="899592" y="1268760"/>
            <a:ext cx="7172325" cy="5372100"/>
          </a:xfrm>
          <a:prstGeom prst="rect">
            <a:avLst/>
          </a:prstGeom>
          <a:noFill/>
          <a:ln w="38100">
            <a:solidFill>
              <a:srgbClr val="FF0000"/>
            </a:solidFill>
            <a:miter lim="800000"/>
            <a:headEnd/>
            <a:tailEnd/>
          </a:ln>
        </p:spPr>
      </p:pic>
    </p:spTree>
    <p:extLst>
      <p:ext uri="{BB962C8B-B14F-4D97-AF65-F5344CB8AC3E}">
        <p14:creationId xmlns:p14="http://schemas.microsoft.com/office/powerpoint/2010/main" val="5964674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sk-SK" sz="3600" dirty="0" smtClean="0"/>
              <a:t>Zobrazenie pri väčšom rozlíšení</a:t>
            </a:r>
            <a:endParaRPr lang="sk-SK" sz="3600" dirty="0"/>
          </a:p>
        </p:txBody>
      </p:sp>
      <p:sp>
        <p:nvSpPr>
          <p:cNvPr id="6" name="Content Placeholder 5"/>
          <p:cNvSpPr>
            <a:spLocks noGrp="1"/>
          </p:cNvSpPr>
          <p:nvPr>
            <p:ph idx="1"/>
          </p:nvPr>
        </p:nvSpPr>
        <p:spPr/>
        <p:txBody>
          <a:bodyPr/>
          <a:lstStyle/>
          <a:p>
            <a:endParaRPr lang="sk-SK"/>
          </a:p>
        </p:txBody>
      </p:sp>
      <p:pic>
        <p:nvPicPr>
          <p:cNvPr id="4098" name="Picture 2"/>
          <p:cNvPicPr>
            <a:picLocks noChangeAspect="1" noChangeArrowheads="1"/>
          </p:cNvPicPr>
          <p:nvPr/>
        </p:nvPicPr>
        <p:blipFill>
          <a:blip r:embed="rId2" cstate="print"/>
          <a:srcRect/>
          <a:stretch>
            <a:fillRect/>
          </a:stretch>
        </p:blipFill>
        <p:spPr bwMode="auto">
          <a:xfrm>
            <a:off x="15577" y="2060848"/>
            <a:ext cx="9112847" cy="3939902"/>
          </a:xfrm>
          <a:prstGeom prst="rect">
            <a:avLst/>
          </a:prstGeom>
          <a:noFill/>
          <a:ln w="38100">
            <a:solidFill>
              <a:srgbClr val="FF0000"/>
            </a:solidFill>
            <a:miter lim="800000"/>
            <a:headEnd/>
            <a:tailEnd/>
          </a:ln>
        </p:spPr>
      </p:pic>
    </p:spTree>
    <p:extLst>
      <p:ext uri="{BB962C8B-B14F-4D97-AF65-F5344CB8AC3E}">
        <p14:creationId xmlns:p14="http://schemas.microsoft.com/office/powerpoint/2010/main" val="23664731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k-SK" dirty="0" smtClean="0"/>
              <a:t>Programovacie jazyky používané na WWW sú síce štandardizovaná, avšak to neznamená, že vytvorený web sa vo všetkých prehliadačoch bude zobrazovať rovnako.</a:t>
            </a:r>
          </a:p>
          <a:p>
            <a:r>
              <a:rPr lang="sk-SK" dirty="0" err="1" smtClean="0"/>
              <a:t>Webmaster</a:t>
            </a:r>
            <a:r>
              <a:rPr lang="sk-SK" dirty="0" smtClean="0"/>
              <a:t> sa musí rozhodnúť, pre ktoré prehliadača bude web optimalizovať.</a:t>
            </a:r>
          </a:p>
          <a:p>
            <a:r>
              <a:rPr lang="sk-SK" dirty="0" smtClean="0"/>
              <a:t>Neustále sledovať verzie vybraných prehliadačov a testovať funkčnosť webu.</a:t>
            </a:r>
            <a:endParaRPr lang="sk-SK" dirty="0"/>
          </a:p>
        </p:txBody>
      </p:sp>
      <p:sp>
        <p:nvSpPr>
          <p:cNvPr id="3" name="Title 2"/>
          <p:cNvSpPr>
            <a:spLocks noGrp="1"/>
          </p:cNvSpPr>
          <p:nvPr>
            <p:ph type="title"/>
          </p:nvPr>
        </p:nvSpPr>
        <p:spPr/>
        <p:txBody>
          <a:bodyPr>
            <a:normAutofit/>
          </a:bodyPr>
          <a:lstStyle/>
          <a:p>
            <a:r>
              <a:rPr lang="sk-SK" sz="3600" dirty="0" smtClean="0"/>
              <a:t>Optimalizácia pre rôzne prehliadače</a:t>
            </a:r>
            <a:endParaRPr lang="sk-SK" sz="36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sk-SK" dirty="0" smtClean="0"/>
              <a:t>Používanie obrázkov na weboch je v súčasnosti nevyhnutnosťou.</a:t>
            </a:r>
          </a:p>
          <a:p>
            <a:r>
              <a:rPr lang="sk-SK" dirty="0" smtClean="0"/>
              <a:t>Úlohou </a:t>
            </a:r>
            <a:r>
              <a:rPr lang="sk-SK" dirty="0" err="1" smtClean="0"/>
              <a:t>webdizajnéra</a:t>
            </a:r>
            <a:r>
              <a:rPr lang="sk-SK" dirty="0" smtClean="0"/>
              <a:t> je optimalizovať použité obrázky tak, aby zbytočne nespomaľovali načítanie jednotlivých stránok. </a:t>
            </a:r>
            <a:r>
              <a:rPr lang="sk-SK" dirty="0" err="1" smtClean="0"/>
              <a:t>Webdizajnér</a:t>
            </a:r>
            <a:r>
              <a:rPr lang="sk-SK" dirty="0" smtClean="0"/>
              <a:t> by mal vedieť, ako sa majú obrázky vytvárať, používať, komprimovať a ukladať.</a:t>
            </a:r>
          </a:p>
          <a:p>
            <a:r>
              <a:rPr lang="sk-SK" dirty="0" smtClean="0"/>
              <a:t>Prvým aspektom, ktorému je potrebné venovať pozornosť sú dva typy obrázkov používaných na webe: vektorové a rastrové.</a:t>
            </a:r>
            <a:endParaRPr lang="sk-SK" dirty="0"/>
          </a:p>
        </p:txBody>
      </p:sp>
      <p:sp>
        <p:nvSpPr>
          <p:cNvPr id="3" name="Title 2"/>
          <p:cNvSpPr>
            <a:spLocks noGrp="1"/>
          </p:cNvSpPr>
          <p:nvPr>
            <p:ph type="title"/>
          </p:nvPr>
        </p:nvSpPr>
        <p:spPr/>
        <p:txBody>
          <a:bodyPr/>
          <a:lstStyle/>
          <a:p>
            <a:r>
              <a:rPr lang="sk-SK" dirty="0" smtClean="0"/>
              <a:t>Obrázky na web stránkach</a:t>
            </a:r>
            <a:endParaRPr lang="sk-SK"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k-SK" dirty="0" smtClean="0"/>
              <a:t>Obrázok uložený v rastrovom formáte tvoria definície jednotlivých bodov obrázku. Obrázok je teda vytvorený bod po bode. Každý bod obrázku ma priradenú farbu. Podľa farebnej škály je možné rozdeliť rastrové formáty na monochromatické, odtiene šedej a farebné. </a:t>
            </a:r>
            <a:endParaRPr lang="sk-SK" dirty="0"/>
          </a:p>
        </p:txBody>
      </p:sp>
      <p:sp>
        <p:nvSpPr>
          <p:cNvPr id="3" name="Title 2"/>
          <p:cNvSpPr>
            <a:spLocks noGrp="1"/>
          </p:cNvSpPr>
          <p:nvPr>
            <p:ph type="title"/>
          </p:nvPr>
        </p:nvSpPr>
        <p:spPr/>
        <p:txBody>
          <a:bodyPr/>
          <a:lstStyle/>
          <a:p>
            <a:r>
              <a:rPr lang="sk-SK" dirty="0" smtClean="0"/>
              <a:t>Rastrová grafika</a:t>
            </a:r>
            <a:endParaRPr lang="sk-SK"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k-SK" dirty="0" smtClean="0"/>
              <a:t>Je najstarším obrazovým formátom používaným na internete a preto je veľmi populárny (vyvinutý v roku 1987).</a:t>
            </a:r>
          </a:p>
          <a:p>
            <a:r>
              <a:rPr lang="sk-SK" dirty="0" smtClean="0"/>
              <a:t>Jeho použitie je efektívne pri obrázkoch, ktoré obsahujú maximálne 256 farieb. Aj napriek tomuto na prvý pohľad výraznému obmedzeniu, sa tento formát hojne využíva aj v súčasnosti.</a:t>
            </a:r>
          </a:p>
          <a:p>
            <a:pPr>
              <a:buNone/>
            </a:pPr>
            <a:endParaRPr lang="sk-SK" dirty="0"/>
          </a:p>
        </p:txBody>
      </p:sp>
      <p:sp>
        <p:nvSpPr>
          <p:cNvPr id="3" name="Title 2"/>
          <p:cNvSpPr>
            <a:spLocks noGrp="1"/>
          </p:cNvSpPr>
          <p:nvPr>
            <p:ph type="title"/>
          </p:nvPr>
        </p:nvSpPr>
        <p:spPr/>
        <p:txBody>
          <a:bodyPr/>
          <a:lstStyle/>
          <a:p>
            <a:r>
              <a:rPr lang="sk-SK" dirty="0" smtClean="0"/>
              <a:t>GIF</a:t>
            </a:r>
            <a:endParaRPr lang="sk-SK"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sk-SK" dirty="0" smtClean="0"/>
              <a:t>Formát JPEG bol od začiatku koncipovaný na ukladanie fotografií. Je to jediný rozšírený obrazový formát, ktorý pracuje so stratovou kompresiou. Optimalizácia prebieha predovšetkým v oblasti ľudským okom menej viditeľnej. Namiesto zmeny jasu mení JPEG farebnosť bodov.</a:t>
            </a:r>
          </a:p>
          <a:p>
            <a:r>
              <a:rPr lang="sk-SK" dirty="0" smtClean="0"/>
              <a:t>JPEG je vhodné používať na ukladanie obrázkov s veľkým počtom rôznych farieb, pričom jemná zmena farebnosti obrázkov nám neprekáža.</a:t>
            </a:r>
            <a:endParaRPr lang="sk-SK" dirty="0"/>
          </a:p>
        </p:txBody>
      </p:sp>
      <p:sp>
        <p:nvSpPr>
          <p:cNvPr id="3" name="Title 2"/>
          <p:cNvSpPr>
            <a:spLocks noGrp="1"/>
          </p:cNvSpPr>
          <p:nvPr>
            <p:ph type="title"/>
          </p:nvPr>
        </p:nvSpPr>
        <p:spPr/>
        <p:txBody>
          <a:bodyPr/>
          <a:lstStyle/>
          <a:p>
            <a:r>
              <a:rPr lang="sk-SK" dirty="0" smtClean="0"/>
              <a:t>JPEG</a:t>
            </a:r>
            <a:endParaRPr lang="sk-SK"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147248" cy="4525963"/>
          </a:xfrm>
        </p:spPr>
        <p:txBody>
          <a:bodyPr/>
          <a:lstStyle/>
          <a:p>
            <a:r>
              <a:rPr lang="sk-SK" dirty="0" smtClean="0"/>
              <a:t>Je najnovší z trojice spomínaných rastrových formátov. Podobne ako formát GIF používa bezstratovú kompresiu, </a:t>
            </a:r>
            <a:r>
              <a:rPr lang="sk-SK" dirty="0" err="1" smtClean="0"/>
              <a:t>tj</a:t>
            </a:r>
            <a:r>
              <a:rPr lang="sk-SK" dirty="0" smtClean="0"/>
              <a:t>. kvalita obrázka zostáva nezmenená. Dokáže však pracovať s oveľa širšou paletou farieb „</a:t>
            </a:r>
            <a:r>
              <a:rPr lang="sk-SK" dirty="0" err="1" smtClean="0"/>
              <a:t>true</a:t>
            </a:r>
            <a:r>
              <a:rPr lang="sk-SK" dirty="0" smtClean="0"/>
              <a:t> </a:t>
            </a:r>
            <a:r>
              <a:rPr lang="sk-SK" dirty="0" err="1" smtClean="0"/>
              <a:t>color</a:t>
            </a:r>
            <a:r>
              <a:rPr lang="sk-SK" dirty="0" smtClean="0"/>
              <a:t>“.</a:t>
            </a:r>
          </a:p>
          <a:p>
            <a:r>
              <a:rPr lang="sk-SK" dirty="0" smtClean="0"/>
              <a:t>Podobne ako formát GIF, aj PNG umožňuje transparentnosť, postupnú aproximáciu zobrazenia.</a:t>
            </a:r>
          </a:p>
          <a:p>
            <a:r>
              <a:rPr lang="sk-SK" dirty="0" smtClean="0"/>
              <a:t>Aj napriek početným výhodám sa používanie tohto formátu na webe rozširuje len pomaly.</a:t>
            </a:r>
          </a:p>
          <a:p>
            <a:endParaRPr lang="sk-SK" dirty="0"/>
          </a:p>
        </p:txBody>
      </p:sp>
      <p:sp>
        <p:nvSpPr>
          <p:cNvPr id="3" name="Title 2"/>
          <p:cNvSpPr>
            <a:spLocks noGrp="1"/>
          </p:cNvSpPr>
          <p:nvPr>
            <p:ph type="title"/>
          </p:nvPr>
        </p:nvSpPr>
        <p:spPr/>
        <p:txBody>
          <a:bodyPr/>
          <a:lstStyle/>
          <a:p>
            <a:r>
              <a:rPr lang="sk-SK" dirty="0" smtClean="0"/>
              <a:t>PNG</a:t>
            </a:r>
            <a:endParaRPr lang="sk-SK"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sk-SK" dirty="0" smtClean="0"/>
              <a:t>Ukladanie obrázkov vo vektorovom formáte je založené na úplne inom princípe ako rastrová grafika. Neukladajú sa informácie o jednotlivých bodoch obrázku, ale o objektoch, ktorá sa na obrázku nachádzajú. Hlavnou výhodou oproti rastrovej grafike je neobmedzená možnosť priblíženia obrázku bez zníženie kvality. Zaznamenávanie informácií o použitých objektoch je založené na definícii objektu, jeho výplne, farby, polohy, veľkosti, uhlu otočenia atď. Spôsob zaznamenávania údajov o objektoch limituje použitie tohto formátu. Vektorové formáty sú vhodné len na obrázky, ktoré sú tvorené objektmi. Nehodia sa teda na ukladanie fotografií. </a:t>
            </a:r>
          </a:p>
          <a:p>
            <a:endParaRPr lang="sk-SK" dirty="0"/>
          </a:p>
        </p:txBody>
      </p:sp>
      <p:sp>
        <p:nvSpPr>
          <p:cNvPr id="3" name="Title 2"/>
          <p:cNvSpPr>
            <a:spLocks noGrp="1"/>
          </p:cNvSpPr>
          <p:nvPr>
            <p:ph type="title"/>
          </p:nvPr>
        </p:nvSpPr>
        <p:spPr/>
        <p:txBody>
          <a:bodyPr/>
          <a:lstStyle/>
          <a:p>
            <a:r>
              <a:rPr lang="sk-SK" dirty="0" smtClean="0"/>
              <a:t>Vektorová grafika</a:t>
            </a:r>
            <a:endParaRPr lang="sk-SK"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1200"/>
              </a:spcAft>
            </a:pPr>
            <a:r>
              <a:rPr lang="sk-SK" sz="2800" dirty="0" smtClean="0"/>
              <a:t>1973 </a:t>
            </a:r>
            <a:r>
              <a:rPr lang="sk-SK" sz="2800" dirty="0" err="1" smtClean="0"/>
              <a:t>University</a:t>
            </a:r>
            <a:r>
              <a:rPr lang="sk-SK" sz="2800" dirty="0" smtClean="0"/>
              <a:t> </a:t>
            </a:r>
            <a:r>
              <a:rPr lang="sk-SK" sz="2800" dirty="0" err="1" smtClean="0"/>
              <a:t>College</a:t>
            </a:r>
            <a:r>
              <a:rPr lang="sk-SK" sz="2800" dirty="0" smtClean="0"/>
              <a:t> </a:t>
            </a:r>
            <a:r>
              <a:rPr lang="sk-SK" sz="2800" dirty="0" err="1" smtClean="0"/>
              <a:t>of</a:t>
            </a:r>
            <a:r>
              <a:rPr lang="sk-SK" sz="2800" dirty="0" smtClean="0"/>
              <a:t> </a:t>
            </a:r>
            <a:r>
              <a:rPr lang="sk-SK" sz="2800" dirty="0" err="1" smtClean="0"/>
              <a:t>London</a:t>
            </a:r>
            <a:r>
              <a:rPr lang="sk-SK" sz="2800" dirty="0" smtClean="0"/>
              <a:t> </a:t>
            </a:r>
            <a:r>
              <a:rPr lang="en-US" sz="2800" dirty="0" smtClean="0"/>
              <a:t>&amp; Royal Radar </a:t>
            </a:r>
            <a:r>
              <a:rPr lang="sk-SK" sz="2800" dirty="0" smtClean="0"/>
              <a:t>E</a:t>
            </a:r>
            <a:r>
              <a:rPr lang="en-US" sz="2800" dirty="0" err="1" smtClean="0"/>
              <a:t>stablishment</a:t>
            </a:r>
            <a:r>
              <a:rPr lang="en-US" sz="2800" dirty="0" smtClean="0"/>
              <a:t> - &gt; Arpanet</a:t>
            </a:r>
          </a:p>
          <a:p>
            <a:pPr>
              <a:spcAft>
                <a:spcPts val="1200"/>
              </a:spcAft>
            </a:pPr>
            <a:r>
              <a:rPr lang="en-US" sz="2800" dirty="0" smtClean="0"/>
              <a:t>1979 Usenet</a:t>
            </a:r>
            <a:r>
              <a:rPr lang="sk-SK" sz="2800" dirty="0" smtClean="0"/>
              <a:t> (elektronické konferencie, UUCP)</a:t>
            </a:r>
            <a:endParaRPr lang="en-US" sz="2800" dirty="0" smtClean="0"/>
          </a:p>
          <a:p>
            <a:pPr>
              <a:spcAft>
                <a:spcPts val="1200"/>
              </a:spcAft>
            </a:pPr>
            <a:r>
              <a:rPr lang="en-US" sz="2800" dirty="0" smtClean="0"/>
              <a:t>1981 Bitnet</a:t>
            </a:r>
            <a:r>
              <a:rPr lang="sk-SK" sz="2800" dirty="0" smtClean="0"/>
              <a:t> (</a:t>
            </a:r>
            <a:r>
              <a:rPr lang="sk-SK" sz="2800" dirty="0" err="1" smtClean="0"/>
              <a:t>Because</a:t>
            </a:r>
            <a:r>
              <a:rPr lang="sk-SK" sz="2800" dirty="0" smtClean="0"/>
              <a:t> </a:t>
            </a:r>
            <a:r>
              <a:rPr lang="sk-SK" sz="2800" dirty="0" err="1" smtClean="0"/>
              <a:t>it</a:t>
            </a:r>
            <a:r>
              <a:rPr lang="en-US" sz="2800" dirty="0" smtClean="0"/>
              <a:t>’s time to network, </a:t>
            </a:r>
            <a:r>
              <a:rPr lang="en-US" sz="2800" dirty="0" err="1" smtClean="0"/>
              <a:t>diskusn</a:t>
            </a:r>
            <a:r>
              <a:rPr lang="sk-SK" sz="2800" dirty="0" smtClean="0"/>
              <a:t>é skupiny - </a:t>
            </a:r>
            <a:r>
              <a:rPr lang="en-US" sz="2800" dirty="0" smtClean="0"/>
              <a:t>listserv)</a:t>
            </a:r>
          </a:p>
          <a:p>
            <a:pPr>
              <a:spcAft>
                <a:spcPts val="1200"/>
              </a:spcAft>
            </a:pPr>
            <a:r>
              <a:rPr lang="en-US" sz="2800" dirty="0" smtClean="0"/>
              <a:t>1982 </a:t>
            </a:r>
            <a:r>
              <a:rPr lang="en-US" sz="2800" dirty="0" smtClean="0">
                <a:hlinkClick r:id="rId2" action="ppaction://hlinksldjump"/>
              </a:rPr>
              <a:t>TCP/IP </a:t>
            </a:r>
            <a:r>
              <a:rPr lang="en-US" sz="2800" dirty="0" smtClean="0"/>
              <a:t>– </a:t>
            </a:r>
            <a:r>
              <a:rPr lang="sk-SK" sz="2800" dirty="0" smtClean="0"/>
              <a:t>štandard v sieti ARPANET</a:t>
            </a:r>
            <a:endParaRPr lang="en-GB" sz="2800" dirty="0" smtClean="0"/>
          </a:p>
        </p:txBody>
      </p:sp>
      <p:sp>
        <p:nvSpPr>
          <p:cNvPr id="3" name="Title 2"/>
          <p:cNvSpPr>
            <a:spLocks noGrp="1"/>
          </p:cNvSpPr>
          <p:nvPr>
            <p:ph type="title"/>
          </p:nvPr>
        </p:nvSpPr>
        <p:spPr/>
        <p:txBody>
          <a:bodyPr/>
          <a:lstStyle/>
          <a:p>
            <a:r>
              <a:rPr lang="sk-SK" dirty="0" smtClean="0"/>
              <a:t>História Internetu (2)</a:t>
            </a:r>
            <a:endParaRPr lang="sk-SK"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147248" cy="4525963"/>
          </a:xfrm>
        </p:spPr>
        <p:txBody>
          <a:bodyPr>
            <a:normAutofit fontScale="92500" lnSpcReduction="10000"/>
          </a:bodyPr>
          <a:lstStyle/>
          <a:p>
            <a:r>
              <a:rPr lang="sk-SK" dirty="0" smtClean="0"/>
              <a:t>je momentálne jediným s vektorových formátov, ktorý našiel svoje uplatnenie na webe. Jedná sa o otvorený formát určený na dvojrozmernú vektorovú grafiku a zmiešanú vektorovú a rastrovú grafiku. V roku 2001 sa stal odporúčaným štandardom konzorcia </a:t>
            </a:r>
            <a:r>
              <a:rPr lang="sk-SK" dirty="0" err="1" smtClean="0"/>
              <a:t>Wordl</a:t>
            </a:r>
            <a:r>
              <a:rPr lang="sk-SK" dirty="0" smtClean="0"/>
              <a:t> </a:t>
            </a:r>
            <a:r>
              <a:rPr lang="sk-SK" dirty="0" err="1" smtClean="0"/>
              <a:t>Wide</a:t>
            </a:r>
            <a:r>
              <a:rPr lang="sk-SK" dirty="0" smtClean="0"/>
              <a:t> Web. V súčasnosti je podporovaný takmer všetkými prehliadačmi bez potreby inštalácie ďalšieho softvéru. Formát SVG Tiny má širokú podporu aj v mobilných zariadeniach, pre ktoré bol v roku 2003 prijatý v rámci 3GPP ako povinný formát pre vektorovú grafiku.</a:t>
            </a:r>
            <a:endParaRPr lang="sk-SK" dirty="0"/>
          </a:p>
        </p:txBody>
      </p:sp>
      <p:sp>
        <p:nvSpPr>
          <p:cNvPr id="3" name="Title 2"/>
          <p:cNvSpPr>
            <a:spLocks noGrp="1"/>
          </p:cNvSpPr>
          <p:nvPr>
            <p:ph type="title"/>
          </p:nvPr>
        </p:nvSpPr>
        <p:spPr/>
        <p:txBody>
          <a:bodyPr/>
          <a:lstStyle/>
          <a:p>
            <a:r>
              <a:rPr lang="sk-SK" dirty="0" smtClean="0"/>
              <a:t>SVG</a:t>
            </a:r>
            <a:endParaRPr lang="sk-SK"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k-SK" dirty="0" smtClean="0"/>
              <a:t>Pri tvorbe webových stránok je nutné dbať na to, aby boli obrázky uložené v takom rozmere, ako budú použité na stránke.</a:t>
            </a:r>
          </a:p>
          <a:p>
            <a:r>
              <a:rPr lang="sk-SK" dirty="0" smtClean="0"/>
              <a:t>Problém vzniká preto, že v HTML kóde je možné nastaviť inú zobrazenú veľkosť obrázka ako jeho fyzické rozlíšenie.</a:t>
            </a:r>
          </a:p>
          <a:p>
            <a:r>
              <a:rPr lang="sk-SK" dirty="0" smtClean="0"/>
              <a:t>Pri zobrazení sa totiž cez sieť prenáša obrázok v pôvodnej veľkosti (800x600 bodov) a následne je pri zobrazení zmenšený na požadovaný rozmer (80x60 bodov).</a:t>
            </a:r>
            <a:endParaRPr lang="sk-SK" dirty="0"/>
          </a:p>
        </p:txBody>
      </p:sp>
      <p:sp>
        <p:nvSpPr>
          <p:cNvPr id="3" name="Title 2"/>
          <p:cNvSpPr>
            <a:spLocks noGrp="1"/>
          </p:cNvSpPr>
          <p:nvPr>
            <p:ph type="title"/>
          </p:nvPr>
        </p:nvSpPr>
        <p:spPr/>
        <p:txBody>
          <a:bodyPr/>
          <a:lstStyle/>
          <a:p>
            <a:r>
              <a:rPr lang="sk-SK" dirty="0" smtClean="0"/>
              <a:t>Primeraná veľkosť obrázkov</a:t>
            </a:r>
            <a:endParaRPr lang="sk-SK"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sk-SK" dirty="0" err="1" smtClean="0"/>
              <a:t>Webdizajn</a:t>
            </a:r>
            <a:r>
              <a:rPr lang="sk-SK" dirty="0" smtClean="0"/>
              <a:t> nemá presné pravidlá.</a:t>
            </a:r>
          </a:p>
          <a:p>
            <a:r>
              <a:rPr lang="sk-SK" dirty="0" smtClean="0"/>
              <a:t>Neexistuje univerzálne riešenie zaručujúce úspech.</a:t>
            </a:r>
          </a:p>
          <a:p>
            <a:r>
              <a:rPr lang="sk-SK" dirty="0" err="1" smtClean="0"/>
              <a:t>Webdizajnér</a:t>
            </a:r>
            <a:r>
              <a:rPr lang="sk-SK" dirty="0" smtClean="0"/>
              <a:t> musí poznať základné technológie použité na WWW stránkach, ich možnosti ale aj obmedzenia.</a:t>
            </a:r>
          </a:p>
          <a:p>
            <a:r>
              <a:rPr lang="sk-SK" dirty="0" smtClean="0"/>
              <a:t>Zároveň musí mať umelecké cítenie, aby dokázal vhodným spôsobom kombinovať všetky typy objektov (text, obrázky, pozadie, animácie, formuláre, tabuľky, a iné).</a:t>
            </a:r>
          </a:p>
          <a:p>
            <a:r>
              <a:rPr lang="sk-SK" dirty="0" smtClean="0"/>
              <a:t>Statický </a:t>
            </a:r>
            <a:r>
              <a:rPr lang="sk-SK" dirty="0" err="1" smtClean="0"/>
              <a:t>vs</a:t>
            </a:r>
            <a:r>
              <a:rPr lang="sk-SK" dirty="0" smtClean="0"/>
              <a:t>. Dynamický web</a:t>
            </a:r>
            <a:endParaRPr lang="sk-SK" dirty="0"/>
          </a:p>
        </p:txBody>
      </p:sp>
      <p:sp>
        <p:nvSpPr>
          <p:cNvPr id="3" name="Title 2"/>
          <p:cNvSpPr>
            <a:spLocks noGrp="1"/>
          </p:cNvSpPr>
          <p:nvPr>
            <p:ph type="title"/>
          </p:nvPr>
        </p:nvSpPr>
        <p:spPr/>
        <p:txBody>
          <a:bodyPr/>
          <a:lstStyle/>
          <a:p>
            <a:r>
              <a:rPr lang="sk-SK" dirty="0"/>
              <a:t>3</a:t>
            </a:r>
            <a:r>
              <a:rPr lang="sk-SK" dirty="0" smtClean="0"/>
              <a:t>. </a:t>
            </a:r>
            <a:r>
              <a:rPr lang="sk-SK" dirty="0" smtClean="0"/>
              <a:t>Zásady tvorby web stránok</a:t>
            </a:r>
            <a:endParaRPr lang="sk-SK" dirty="0"/>
          </a:p>
        </p:txBody>
      </p:sp>
    </p:spTree>
    <p:extLst>
      <p:ext uri="{BB962C8B-B14F-4D97-AF65-F5344CB8AC3E}">
        <p14:creationId xmlns:p14="http://schemas.microsoft.com/office/powerpoint/2010/main" val="14401087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624078" indent="-514350">
              <a:buFont typeface="+mj-lt"/>
              <a:buAutoNum type="arabicPeriod"/>
            </a:pPr>
            <a:r>
              <a:rPr lang="sk-SK" dirty="0" smtClean="0"/>
              <a:t>To, že niečo môžete urobiť ešte neznamená, že by ste to urobiť mali.</a:t>
            </a:r>
          </a:p>
          <a:p>
            <a:pPr marL="624078" indent="-514350">
              <a:buFont typeface="+mj-lt"/>
              <a:buAutoNum type="arabicPeriod"/>
            </a:pPr>
            <a:r>
              <a:rPr lang="sk-SK" dirty="0" smtClean="0"/>
              <a:t>Výnimka potvrdzuje pravidlo.</a:t>
            </a:r>
          </a:p>
          <a:p>
            <a:pPr marL="624078" indent="-514350">
              <a:buFont typeface="+mj-lt"/>
              <a:buAutoNum type="arabicPeriod"/>
            </a:pPr>
            <a:r>
              <a:rPr lang="sk-SK" dirty="0" smtClean="0"/>
              <a:t>Sudcom a porotou sú koneční používatelia.</a:t>
            </a:r>
          </a:p>
          <a:p>
            <a:pPr marL="624078" indent="-514350">
              <a:buFont typeface="+mj-lt"/>
              <a:buAutoNum type="arabicPeriod"/>
            </a:pPr>
            <a:r>
              <a:rPr lang="sk-SK" dirty="0" err="1" smtClean="0"/>
              <a:t>Webdizajnér</a:t>
            </a:r>
            <a:r>
              <a:rPr lang="sk-SK" dirty="0" smtClean="0"/>
              <a:t> by sa mal usilovať o získanie čo najširších znalostí a skúseností.</a:t>
            </a:r>
          </a:p>
          <a:p>
            <a:pPr marL="624078" indent="-514350">
              <a:buFont typeface="+mj-lt"/>
              <a:buAutoNum type="arabicPeriod"/>
            </a:pPr>
            <a:r>
              <a:rPr lang="sk-SK" dirty="0" smtClean="0"/>
              <a:t>Najlepším prístupom je skromnosť.</a:t>
            </a:r>
          </a:p>
          <a:p>
            <a:pPr marL="624078" indent="-514350">
              <a:buFont typeface="+mj-lt"/>
              <a:buAutoNum type="arabicPeriod"/>
            </a:pPr>
            <a:r>
              <a:rPr lang="sk-SK" dirty="0" smtClean="0"/>
              <a:t>Nikto na svete sa nedokáže zavďačiť všetkým ľuďom.</a:t>
            </a:r>
          </a:p>
          <a:p>
            <a:pPr marL="624078" indent="-514350">
              <a:buFont typeface="+mj-lt"/>
              <a:buAutoNum type="arabicPeriod"/>
            </a:pPr>
            <a:r>
              <a:rPr lang="sk-SK" dirty="0" smtClean="0"/>
              <a:t>Snažte sa udržať si prehľad o špecifikáciách a štandardoch.</a:t>
            </a:r>
            <a:endParaRPr lang="sk-SK" dirty="0"/>
          </a:p>
        </p:txBody>
      </p:sp>
      <p:sp>
        <p:nvSpPr>
          <p:cNvPr id="3" name="Title 2"/>
          <p:cNvSpPr>
            <a:spLocks noGrp="1"/>
          </p:cNvSpPr>
          <p:nvPr>
            <p:ph type="title"/>
          </p:nvPr>
        </p:nvSpPr>
        <p:spPr/>
        <p:txBody>
          <a:bodyPr/>
          <a:lstStyle/>
          <a:p>
            <a:r>
              <a:rPr lang="sk-SK" dirty="0" smtClean="0"/>
              <a:t>7 pravidiel dizajnu</a:t>
            </a:r>
            <a:endParaRPr lang="sk-SK" dirty="0"/>
          </a:p>
        </p:txBody>
      </p:sp>
    </p:spTree>
    <p:extLst>
      <p:ext uri="{BB962C8B-B14F-4D97-AF65-F5344CB8AC3E}">
        <p14:creationId xmlns:p14="http://schemas.microsoft.com/office/powerpoint/2010/main" val="160815429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k-SK" dirty="0" smtClean="0"/>
              <a:t>Navigácia má pre návštevníka niekoľko významov:</a:t>
            </a:r>
          </a:p>
          <a:p>
            <a:pPr marL="624078" indent="-514350">
              <a:buFont typeface="+mj-lt"/>
              <a:buAutoNum type="arabicPeriod"/>
            </a:pPr>
            <a:r>
              <a:rPr lang="sk-SK" dirty="0" smtClean="0"/>
              <a:t>poskytuje mu oporné body,</a:t>
            </a:r>
          </a:p>
          <a:p>
            <a:pPr marL="624078" indent="-514350">
              <a:buFont typeface="+mj-lt"/>
              <a:buAutoNum type="arabicPeriod"/>
            </a:pPr>
            <a:r>
              <a:rPr lang="sk-SK" dirty="0" smtClean="0"/>
              <a:t>hovorí, čo všetko na webe je,</a:t>
            </a:r>
          </a:p>
          <a:p>
            <a:pPr marL="624078" indent="-514350">
              <a:buFont typeface="+mj-lt"/>
              <a:buAutoNum type="arabicPeriod"/>
            </a:pPr>
            <a:r>
              <a:rPr lang="sk-SK" dirty="0" smtClean="0"/>
              <a:t>hovorí, ako stránky používať.</a:t>
            </a:r>
            <a:endParaRPr lang="sk-SK" dirty="0"/>
          </a:p>
        </p:txBody>
      </p:sp>
      <p:sp>
        <p:nvSpPr>
          <p:cNvPr id="3" name="Title 2"/>
          <p:cNvSpPr>
            <a:spLocks noGrp="1"/>
          </p:cNvSpPr>
          <p:nvPr>
            <p:ph type="title"/>
          </p:nvPr>
        </p:nvSpPr>
        <p:spPr/>
        <p:txBody>
          <a:bodyPr/>
          <a:lstStyle/>
          <a:p>
            <a:r>
              <a:rPr lang="sk-SK" dirty="0" smtClean="0"/>
              <a:t>Navigácia</a:t>
            </a:r>
            <a:endParaRPr lang="sk-SK" dirty="0"/>
          </a:p>
        </p:txBody>
      </p:sp>
    </p:spTree>
    <p:extLst>
      <p:ext uri="{BB962C8B-B14F-4D97-AF65-F5344CB8AC3E}">
        <p14:creationId xmlns:p14="http://schemas.microsoft.com/office/powerpoint/2010/main" val="5446045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k-SK" dirty="0" smtClean="0"/>
              <a:t>Musí na nachádzať na každej stránke na rovnakom mieste, v rovnakej forme a štruktúre.</a:t>
            </a:r>
          </a:p>
          <a:p>
            <a:r>
              <a:rPr lang="sk-SK" dirty="0" smtClean="0"/>
              <a:t>Malo by ju tvoriť nasledovných päť prvkov:</a:t>
            </a:r>
          </a:p>
          <a:p>
            <a:pPr marL="624078" lvl="0" indent="-514350">
              <a:buFont typeface="+mj-lt"/>
              <a:buAutoNum type="arabicPeriod"/>
            </a:pPr>
            <a:r>
              <a:rPr lang="sk-SK" dirty="0" smtClean="0"/>
              <a:t>logo,</a:t>
            </a:r>
          </a:p>
          <a:p>
            <a:pPr marL="624078" lvl="0" indent="-514350">
              <a:buFont typeface="+mj-lt"/>
              <a:buAutoNum type="arabicPeriod"/>
            </a:pPr>
            <a:r>
              <a:rPr lang="sk-SK" dirty="0" smtClean="0"/>
              <a:t>primárna navigácia,</a:t>
            </a:r>
          </a:p>
          <a:p>
            <a:pPr marL="624078" lvl="0" indent="-514350">
              <a:buFont typeface="+mj-lt"/>
              <a:buAutoNum type="arabicPeriod"/>
            </a:pPr>
            <a:r>
              <a:rPr lang="sk-SK" dirty="0" smtClean="0"/>
              <a:t>odkaz na domovskú stránku, </a:t>
            </a:r>
          </a:p>
          <a:p>
            <a:pPr marL="624078" lvl="0" indent="-514350">
              <a:buFont typeface="+mj-lt"/>
              <a:buAutoNum type="arabicPeriod"/>
            </a:pPr>
            <a:r>
              <a:rPr lang="sk-SK" dirty="0" smtClean="0"/>
              <a:t>vyhľadávanie,</a:t>
            </a:r>
          </a:p>
          <a:p>
            <a:pPr marL="624078" lvl="0" indent="-514350">
              <a:buFont typeface="+mj-lt"/>
              <a:buAutoNum type="arabicPeriod"/>
            </a:pPr>
            <a:r>
              <a:rPr lang="sk-SK" dirty="0" smtClean="0"/>
              <a:t>pomôcky.</a:t>
            </a:r>
          </a:p>
          <a:p>
            <a:endParaRPr lang="sk-SK" dirty="0" smtClean="0"/>
          </a:p>
        </p:txBody>
      </p:sp>
      <p:sp>
        <p:nvSpPr>
          <p:cNvPr id="3" name="Title 2"/>
          <p:cNvSpPr>
            <a:spLocks noGrp="1"/>
          </p:cNvSpPr>
          <p:nvPr>
            <p:ph type="title"/>
          </p:nvPr>
        </p:nvSpPr>
        <p:spPr/>
        <p:txBody>
          <a:bodyPr/>
          <a:lstStyle/>
          <a:p>
            <a:r>
              <a:rPr lang="sk-SK" dirty="0" smtClean="0"/>
              <a:t>Globálna navigácia</a:t>
            </a:r>
            <a:endParaRPr lang="sk-SK" dirty="0"/>
          </a:p>
        </p:txBody>
      </p:sp>
    </p:spTree>
    <p:extLst>
      <p:ext uri="{BB962C8B-B14F-4D97-AF65-F5344CB8AC3E}">
        <p14:creationId xmlns:p14="http://schemas.microsoft.com/office/powerpoint/2010/main" val="41336917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sk-SK" dirty="0" smtClean="0"/>
              <a:t>Na ktorejkoľvek stránke webu by ste mali vedieť bez váhania odpovedať na nasledujúce otázky:</a:t>
            </a:r>
          </a:p>
          <a:p>
            <a:pPr marL="624078" lvl="0" indent="-514350">
              <a:buFont typeface="+mj-lt"/>
              <a:buAutoNum type="arabicPeriod"/>
            </a:pPr>
            <a:r>
              <a:rPr lang="sk-SK" dirty="0" smtClean="0"/>
              <a:t>O aký web sa jedná? (logo)</a:t>
            </a:r>
          </a:p>
          <a:p>
            <a:pPr marL="624078" lvl="0" indent="-514350">
              <a:buFont typeface="+mj-lt"/>
              <a:buAutoNum type="arabicPeriod"/>
            </a:pPr>
            <a:r>
              <a:rPr lang="sk-SK" dirty="0" smtClean="0"/>
              <a:t>Na akej som stránke? (názov stránky)</a:t>
            </a:r>
          </a:p>
          <a:p>
            <a:pPr marL="624078" lvl="0" indent="-514350">
              <a:buFont typeface="+mj-lt"/>
              <a:buAutoNum type="arabicPeriod"/>
            </a:pPr>
            <a:r>
              <a:rPr lang="sk-SK" dirty="0" smtClean="0"/>
              <a:t>Aká sú sekcie primárnej navigácie webu?</a:t>
            </a:r>
          </a:p>
          <a:p>
            <a:pPr marL="624078" lvl="0" indent="-514350">
              <a:buFont typeface="+mj-lt"/>
              <a:buAutoNum type="arabicPeriod"/>
            </a:pPr>
            <a:r>
              <a:rPr lang="sk-SK" dirty="0" smtClean="0"/>
              <a:t>Aké možnosti máte na tejto úrovni? (lokálna navigácia)</a:t>
            </a:r>
          </a:p>
          <a:p>
            <a:pPr marL="624078" lvl="0" indent="-514350">
              <a:buFont typeface="+mj-lt"/>
              <a:buAutoNum type="arabicPeriod"/>
            </a:pPr>
            <a:r>
              <a:rPr lang="sk-SK" dirty="0" smtClean="0"/>
              <a:t>Kde sa nachádzate v hierarchii webu?</a:t>
            </a:r>
          </a:p>
          <a:p>
            <a:pPr marL="624078" lvl="0" indent="-514350">
              <a:buFont typeface="+mj-lt"/>
              <a:buAutoNum type="arabicPeriod"/>
            </a:pPr>
            <a:r>
              <a:rPr lang="sk-SK" dirty="0" smtClean="0"/>
              <a:t>Akým spôsobom môžete vyhľadávať?</a:t>
            </a:r>
          </a:p>
          <a:p>
            <a:endParaRPr lang="sk-SK" dirty="0"/>
          </a:p>
        </p:txBody>
      </p:sp>
      <p:sp>
        <p:nvSpPr>
          <p:cNvPr id="3" name="Title 2"/>
          <p:cNvSpPr>
            <a:spLocks noGrp="1"/>
          </p:cNvSpPr>
          <p:nvPr>
            <p:ph type="title"/>
          </p:nvPr>
        </p:nvSpPr>
        <p:spPr/>
        <p:txBody>
          <a:bodyPr/>
          <a:lstStyle/>
          <a:p>
            <a:r>
              <a:rPr lang="sk-SK" dirty="0" smtClean="0"/>
              <a:t>Jednoduchý test navigácie</a:t>
            </a:r>
            <a:endParaRPr lang="sk-SK"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sk-SK" dirty="0" smtClean="0"/>
              <a:t>Rozhodovanie o tom, či si návštevník prezrie obsah Vášho webu rozhodujúcou mierou ovplyvňuje domovská stránka. Jej úlohou je jasne naznačiť návštevníkovi cestu, ktorou sa dostanem k informáciám, ktoré hľadal.</a:t>
            </a:r>
          </a:p>
          <a:p>
            <a:r>
              <a:rPr lang="sk-SK" dirty="0" smtClean="0"/>
              <a:t>Informácie, ktoré by mala:</a:t>
            </a:r>
            <a:endParaRPr lang="sk-SK" b="1" dirty="0"/>
          </a:p>
          <a:p>
            <a:pPr lvl="1"/>
            <a:r>
              <a:rPr lang="sk-SK" dirty="0" smtClean="0"/>
              <a:t>logo a </a:t>
            </a:r>
            <a:r>
              <a:rPr lang="sk-SK" b="1" dirty="0" smtClean="0">
                <a:latin typeface="Times New Roman" pitchFamily="18" charset="0"/>
                <a:cs typeface="Times New Roman" pitchFamily="18" charset="0"/>
              </a:rPr>
              <a:t>poslanie webu</a:t>
            </a:r>
            <a:r>
              <a:rPr lang="sk-SK" dirty="0" smtClean="0"/>
              <a:t>,</a:t>
            </a:r>
          </a:p>
          <a:p>
            <a:pPr lvl="1"/>
            <a:r>
              <a:rPr lang="sk-SK" dirty="0" smtClean="0"/>
              <a:t>hierarchia webu,</a:t>
            </a:r>
          </a:p>
          <a:p>
            <a:pPr lvl="1"/>
            <a:r>
              <a:rPr lang="sk-SK" dirty="0" smtClean="0"/>
              <a:t>vyhľadávanie,</a:t>
            </a:r>
          </a:p>
          <a:p>
            <a:pPr lvl="1"/>
            <a:r>
              <a:rPr lang="sk-SK" dirty="0" smtClean="0"/>
              <a:t>obsahové a funkčné upútavky</a:t>
            </a:r>
            <a:r>
              <a:rPr lang="sk-SK" dirty="0"/>
              <a:t>.</a:t>
            </a:r>
          </a:p>
        </p:txBody>
      </p:sp>
      <p:sp>
        <p:nvSpPr>
          <p:cNvPr id="3" name="Title 2"/>
          <p:cNvSpPr>
            <a:spLocks noGrp="1"/>
          </p:cNvSpPr>
          <p:nvPr>
            <p:ph type="title"/>
          </p:nvPr>
        </p:nvSpPr>
        <p:spPr/>
        <p:txBody>
          <a:bodyPr/>
          <a:lstStyle/>
          <a:p>
            <a:r>
              <a:rPr lang="sk-SK" dirty="0" smtClean="0"/>
              <a:t>Domovská stránka</a:t>
            </a:r>
            <a:endParaRPr lang="sk-SK" dirty="0"/>
          </a:p>
        </p:txBody>
      </p:sp>
    </p:spTree>
    <p:extLst>
      <p:ext uri="{BB962C8B-B14F-4D97-AF65-F5344CB8AC3E}">
        <p14:creationId xmlns:p14="http://schemas.microsoft.com/office/powerpoint/2010/main" val="1887037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nSpc>
                <a:spcPct val="90000"/>
              </a:lnSpc>
              <a:spcAft>
                <a:spcPts val="1200"/>
              </a:spcAft>
            </a:pPr>
            <a:r>
              <a:rPr lang="sk-SK" sz="2800" dirty="0" smtClean="0"/>
              <a:t>1983 Od </a:t>
            </a:r>
            <a:r>
              <a:rPr lang="sk-SK" sz="2800" dirty="0" err="1" smtClean="0"/>
              <a:t>ARPANETu</a:t>
            </a:r>
            <a:r>
              <a:rPr lang="sk-SK" sz="2800" dirty="0" smtClean="0"/>
              <a:t> sa oddeľuje </a:t>
            </a:r>
            <a:r>
              <a:rPr lang="sk-SK" sz="2800" dirty="0" err="1" smtClean="0"/>
              <a:t>Milnet</a:t>
            </a:r>
            <a:endParaRPr lang="sk-SK" sz="2800" dirty="0" smtClean="0"/>
          </a:p>
          <a:p>
            <a:pPr>
              <a:lnSpc>
                <a:spcPct val="90000"/>
              </a:lnSpc>
              <a:spcAft>
                <a:spcPts val="1200"/>
              </a:spcAft>
            </a:pPr>
            <a:r>
              <a:rPr lang="sk-SK" sz="2800" dirty="0" smtClean="0"/>
              <a:t>1984 </a:t>
            </a:r>
            <a:r>
              <a:rPr lang="sk-SK" sz="2800" dirty="0" smtClean="0">
                <a:hlinkClick r:id="rId2" action="ppaction://hlinksldjump"/>
              </a:rPr>
              <a:t>DNS</a:t>
            </a:r>
            <a:r>
              <a:rPr lang="sk-SK" sz="2800" dirty="0" smtClean="0"/>
              <a:t> (</a:t>
            </a:r>
            <a:r>
              <a:rPr lang="sk-SK" sz="2800" dirty="0" err="1" smtClean="0"/>
              <a:t>Domain</a:t>
            </a:r>
            <a:r>
              <a:rPr lang="sk-SK" sz="2800" dirty="0" smtClean="0"/>
              <a:t> </a:t>
            </a:r>
            <a:r>
              <a:rPr lang="sk-SK" sz="2800" dirty="0" err="1" smtClean="0"/>
              <a:t>Name</a:t>
            </a:r>
            <a:r>
              <a:rPr lang="sk-SK" sz="2800" dirty="0" smtClean="0"/>
              <a:t> </a:t>
            </a:r>
            <a:r>
              <a:rPr lang="sk-SK" sz="2800" dirty="0" err="1" smtClean="0"/>
              <a:t>System</a:t>
            </a:r>
            <a:r>
              <a:rPr lang="sk-SK" sz="2800" dirty="0" smtClean="0"/>
              <a:t>)</a:t>
            </a:r>
          </a:p>
          <a:p>
            <a:pPr>
              <a:lnSpc>
                <a:spcPct val="90000"/>
              </a:lnSpc>
              <a:spcAft>
                <a:spcPts val="1200"/>
              </a:spcAft>
            </a:pPr>
            <a:r>
              <a:rPr lang="sk-SK" sz="2800" dirty="0" smtClean="0"/>
              <a:t>1986 Prvá verejnosti prístupná sieť </a:t>
            </a:r>
            <a:r>
              <a:rPr lang="sk-SK" sz="2800" dirty="0" err="1" smtClean="0"/>
              <a:t>Freenet</a:t>
            </a:r>
            <a:r>
              <a:rPr lang="sk-SK" sz="2800" dirty="0" smtClean="0"/>
              <a:t> Cleveland, USA</a:t>
            </a:r>
          </a:p>
          <a:p>
            <a:pPr>
              <a:lnSpc>
                <a:spcPct val="90000"/>
              </a:lnSpc>
              <a:spcAft>
                <a:spcPts val="1200"/>
              </a:spcAft>
            </a:pPr>
            <a:r>
              <a:rPr lang="sk-SK" sz="2800" dirty="0" smtClean="0"/>
              <a:t>1988 Internet </a:t>
            </a:r>
            <a:r>
              <a:rPr lang="sk-SK" sz="2800" dirty="0" err="1" smtClean="0"/>
              <a:t>worm</a:t>
            </a:r>
            <a:r>
              <a:rPr lang="sk-SK" sz="2800" dirty="0" smtClean="0"/>
              <a:t> – prvý vírus v Internete</a:t>
            </a:r>
          </a:p>
          <a:p>
            <a:pPr>
              <a:lnSpc>
                <a:spcPct val="90000"/>
              </a:lnSpc>
              <a:spcAft>
                <a:spcPts val="1200"/>
              </a:spcAft>
            </a:pPr>
            <a:r>
              <a:rPr lang="sk-SK" sz="2800" dirty="0" smtClean="0"/>
              <a:t>1989 Prvé maily komerčného charakteru v Internete</a:t>
            </a:r>
          </a:p>
          <a:p>
            <a:pPr>
              <a:lnSpc>
                <a:spcPct val="90000"/>
              </a:lnSpc>
              <a:spcAft>
                <a:spcPts val="1200"/>
              </a:spcAft>
            </a:pPr>
            <a:r>
              <a:rPr lang="sk-SK" sz="2800" dirty="0" smtClean="0"/>
              <a:t>1990 Prvý komerčný Internet </a:t>
            </a:r>
            <a:r>
              <a:rPr lang="sk-SK" sz="2800" dirty="0" err="1" smtClean="0"/>
              <a:t>service</a:t>
            </a:r>
            <a:r>
              <a:rPr lang="sk-SK" sz="2800" dirty="0" smtClean="0"/>
              <a:t> </a:t>
            </a:r>
            <a:r>
              <a:rPr lang="sk-SK" sz="2800" dirty="0" err="1" smtClean="0"/>
              <a:t>provider</a:t>
            </a:r>
            <a:r>
              <a:rPr lang="sk-SK" sz="2800" dirty="0" smtClean="0"/>
              <a:t> (ISP), ARPANET zaniká</a:t>
            </a:r>
          </a:p>
        </p:txBody>
      </p:sp>
      <p:sp>
        <p:nvSpPr>
          <p:cNvPr id="3" name="Title 2"/>
          <p:cNvSpPr>
            <a:spLocks noGrp="1"/>
          </p:cNvSpPr>
          <p:nvPr>
            <p:ph type="title"/>
          </p:nvPr>
        </p:nvSpPr>
        <p:spPr/>
        <p:txBody>
          <a:bodyPr/>
          <a:lstStyle/>
          <a:p>
            <a:r>
              <a:rPr lang="sk-SK" dirty="0" smtClean="0"/>
              <a:t>História Internetu (3)</a:t>
            </a:r>
            <a:endParaRPr lang="sk-SK"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spcAft>
                <a:spcPts val="1200"/>
              </a:spcAft>
            </a:pPr>
            <a:r>
              <a:rPr lang="sk-SK" sz="2800" dirty="0" smtClean="0"/>
              <a:t>1991 </a:t>
            </a:r>
            <a:r>
              <a:rPr lang="sk-SK" sz="2800" dirty="0" err="1" smtClean="0"/>
              <a:t>National</a:t>
            </a:r>
            <a:r>
              <a:rPr lang="sk-SK" sz="2800" dirty="0" smtClean="0"/>
              <a:t> </a:t>
            </a:r>
            <a:r>
              <a:rPr lang="sk-SK" sz="2800" dirty="0" err="1" smtClean="0"/>
              <a:t>Science</a:t>
            </a:r>
            <a:r>
              <a:rPr lang="sk-SK" sz="2800" dirty="0" smtClean="0"/>
              <a:t> </a:t>
            </a:r>
            <a:r>
              <a:rPr lang="sk-SK" sz="2800" dirty="0" err="1" smtClean="0"/>
              <a:t>Foundation</a:t>
            </a:r>
            <a:r>
              <a:rPr lang="sk-SK" sz="2800" dirty="0" smtClean="0"/>
              <a:t> (NSF) povoľuje komerčné aktivity na Internete</a:t>
            </a:r>
          </a:p>
          <a:p>
            <a:pPr>
              <a:spcAft>
                <a:spcPts val="1200"/>
              </a:spcAft>
            </a:pPr>
            <a:r>
              <a:rPr lang="sk-SK" sz="2800" dirty="0" smtClean="0"/>
              <a:t>1991 WWW sa stáva štandardom na Internete – autor: </a:t>
            </a:r>
            <a:r>
              <a:rPr lang="sk-SK" sz="2800" dirty="0" err="1" smtClean="0"/>
              <a:t>Tim</a:t>
            </a:r>
            <a:r>
              <a:rPr lang="sk-SK" sz="2800" dirty="0" smtClean="0"/>
              <a:t> </a:t>
            </a:r>
            <a:r>
              <a:rPr lang="sk-SK" sz="2800" dirty="0" err="1" smtClean="0"/>
              <a:t>Berners-Lee</a:t>
            </a:r>
            <a:r>
              <a:rPr lang="sk-SK" sz="2800" dirty="0" smtClean="0"/>
              <a:t> (www.w3.com)</a:t>
            </a:r>
          </a:p>
          <a:p>
            <a:pPr>
              <a:spcAft>
                <a:spcPts val="1200"/>
              </a:spcAft>
            </a:pPr>
            <a:r>
              <a:rPr lang="sk-SK" sz="2800" dirty="0" smtClean="0"/>
              <a:t>1992 Vzniká pojem surfovanie na Internete</a:t>
            </a:r>
          </a:p>
          <a:p>
            <a:pPr>
              <a:spcAft>
                <a:spcPts val="1200"/>
              </a:spcAft>
            </a:pPr>
            <a:r>
              <a:rPr lang="sk-SK" sz="2800" dirty="0" smtClean="0"/>
              <a:t>1993 </a:t>
            </a:r>
            <a:r>
              <a:rPr lang="sk-SK" sz="2800" dirty="0" err="1" smtClean="0"/>
              <a:t>Mosaic-prvý</a:t>
            </a:r>
            <a:r>
              <a:rPr lang="sk-SK" sz="2800" dirty="0" smtClean="0"/>
              <a:t> grafický prehliadač webu</a:t>
            </a:r>
            <a:endParaRPr lang="en-US" sz="2800" dirty="0" smtClean="0"/>
          </a:p>
        </p:txBody>
      </p:sp>
      <p:sp>
        <p:nvSpPr>
          <p:cNvPr id="3" name="Title 2"/>
          <p:cNvSpPr>
            <a:spLocks noGrp="1"/>
          </p:cNvSpPr>
          <p:nvPr>
            <p:ph type="title"/>
          </p:nvPr>
        </p:nvSpPr>
        <p:spPr/>
        <p:txBody>
          <a:bodyPr/>
          <a:lstStyle/>
          <a:p>
            <a:r>
              <a:rPr lang="sk-SK" dirty="0" smtClean="0"/>
              <a:t>História Internetu (4)</a:t>
            </a:r>
            <a:endParaRPr lang="sk-SK"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sk-SK" dirty="0" smtClean="0"/>
              <a:t>kvantitatívny rozvoj internetu</a:t>
            </a:r>
          </a:p>
          <a:p>
            <a:pPr lvl="1"/>
            <a:r>
              <a:rPr lang="sk-SK" dirty="0" smtClean="0"/>
              <a:t>zvyšovanie rýchlosti a kapacity internetu</a:t>
            </a:r>
            <a:br>
              <a:rPr lang="sk-SK" dirty="0" smtClean="0"/>
            </a:br>
            <a:endParaRPr lang="sk-SK" dirty="0" smtClean="0"/>
          </a:p>
          <a:p>
            <a:r>
              <a:rPr lang="sk-SK" dirty="0" smtClean="0"/>
              <a:t>kvalitatívny rozvoj internetu</a:t>
            </a:r>
          </a:p>
          <a:p>
            <a:pPr lvl="1"/>
            <a:r>
              <a:rPr lang="sk-SK" dirty="0" smtClean="0"/>
              <a:t>používanie nových technológií (telefonovanie prostredníctvom internetu, videokonferencie)</a:t>
            </a:r>
            <a:br>
              <a:rPr lang="sk-SK" dirty="0" smtClean="0"/>
            </a:br>
            <a:endParaRPr lang="sk-SK" dirty="0" smtClean="0"/>
          </a:p>
          <a:p>
            <a:r>
              <a:rPr lang="sk-SK" dirty="0" smtClean="0"/>
              <a:t>elektronické obchodovanie</a:t>
            </a:r>
            <a:br>
              <a:rPr lang="sk-SK" dirty="0" smtClean="0"/>
            </a:br>
            <a:endParaRPr lang="sk-SK" dirty="0" smtClean="0"/>
          </a:p>
          <a:p>
            <a:r>
              <a:rPr lang="sk-SK" dirty="0" smtClean="0"/>
              <a:t>elektronické bankovníctvo</a:t>
            </a:r>
            <a:endParaRPr lang="en-US" dirty="0" smtClean="0"/>
          </a:p>
        </p:txBody>
      </p:sp>
      <p:sp>
        <p:nvSpPr>
          <p:cNvPr id="3" name="Title 2"/>
          <p:cNvSpPr>
            <a:spLocks noGrp="1"/>
          </p:cNvSpPr>
          <p:nvPr>
            <p:ph type="title"/>
          </p:nvPr>
        </p:nvSpPr>
        <p:spPr/>
        <p:txBody>
          <a:bodyPr/>
          <a:lstStyle/>
          <a:p>
            <a:r>
              <a:rPr lang="sk-SK" dirty="0" smtClean="0"/>
              <a:t>História Internetu (5)</a:t>
            </a:r>
            <a:endParaRPr lang="sk-SK"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sk-SK" sz="2900" b="1" dirty="0" smtClean="0">
                <a:latin typeface="Times New Roman" pitchFamily="18" charset="0"/>
                <a:cs typeface="Times New Roman" pitchFamily="18" charset="0"/>
              </a:rPr>
              <a:t>Internet</a:t>
            </a:r>
            <a:r>
              <a:rPr lang="sk-SK" dirty="0" smtClean="0"/>
              <a:t> je založený na protokole TCP/IP. Skladá sa z dvoch častí: TCP a IP.</a:t>
            </a:r>
          </a:p>
          <a:p>
            <a:r>
              <a:rPr lang="sk-SK" sz="2900" b="1" dirty="0">
                <a:latin typeface="Times New Roman" pitchFamily="18" charset="0"/>
                <a:cs typeface="Times New Roman" pitchFamily="18" charset="0"/>
              </a:rPr>
              <a:t>TCP</a:t>
            </a:r>
            <a:r>
              <a:rPr lang="sk-SK" dirty="0" smtClean="0"/>
              <a:t> je protokol zodpovedný za rozdelenie prenášaných údajov na časti (</a:t>
            </a:r>
            <a:r>
              <a:rPr lang="sk-SK" dirty="0" err="1" smtClean="0"/>
              <a:t>pakety</a:t>
            </a:r>
            <a:r>
              <a:rPr lang="sk-SK" dirty="0" smtClean="0"/>
              <a:t>). Rozdelenie údajov na časti umožňuje rýchlejší a bezchybnejší prenos v porovnaní s prenosom celej informácie na raz.</a:t>
            </a:r>
          </a:p>
          <a:p>
            <a:r>
              <a:rPr lang="sk-SK" sz="2900" b="1" dirty="0">
                <a:latin typeface="Times New Roman" pitchFamily="18" charset="0"/>
                <a:cs typeface="Times New Roman" pitchFamily="18" charset="0"/>
              </a:rPr>
              <a:t>IP</a:t>
            </a:r>
            <a:r>
              <a:rPr lang="sk-SK" dirty="0" smtClean="0"/>
              <a:t> zabezpečuje smerovanie častí (</a:t>
            </a:r>
            <a:r>
              <a:rPr lang="sk-SK" dirty="0" err="1" smtClean="0"/>
              <a:t>paketov</a:t>
            </a:r>
            <a:r>
              <a:rPr lang="sk-SK" dirty="0" smtClean="0"/>
              <a:t>) medzi komunikujúcimi počítačmi. Každá časť je smerovaná samostatne, čo umožňuje rýchlejší prenos dát, lepšie využitie prenosových kapacít a zníženie rizika straty údajov.</a:t>
            </a:r>
            <a:endParaRPr lang="sk-SK" dirty="0"/>
          </a:p>
        </p:txBody>
      </p:sp>
      <p:sp>
        <p:nvSpPr>
          <p:cNvPr id="3" name="Title 2"/>
          <p:cNvSpPr>
            <a:spLocks noGrp="1"/>
          </p:cNvSpPr>
          <p:nvPr>
            <p:ph type="title"/>
          </p:nvPr>
        </p:nvSpPr>
        <p:spPr/>
        <p:txBody>
          <a:bodyPr/>
          <a:lstStyle/>
          <a:p>
            <a:r>
              <a:rPr lang="sk-SK" dirty="0" smtClean="0"/>
              <a:t>Princíp fungovania Internetu</a:t>
            </a:r>
            <a:endParaRPr lang="sk-SK"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671</TotalTime>
  <Words>1322</Words>
  <Application>Microsoft Office PowerPoint</Application>
  <PresentationFormat>Prezentácia na obrazovke (4:3)</PresentationFormat>
  <Paragraphs>252</Paragraphs>
  <Slides>57</Slides>
  <Notes>1</Notes>
  <HiddenSlides>1</HiddenSlides>
  <MMClips>0</MMClips>
  <ScaleCrop>false</ScaleCrop>
  <HeadingPairs>
    <vt:vector size="4" baseType="variant">
      <vt:variant>
        <vt:lpstr>Motív</vt:lpstr>
      </vt:variant>
      <vt:variant>
        <vt:i4>1</vt:i4>
      </vt:variant>
      <vt:variant>
        <vt:lpstr>Nadpisy snímok</vt:lpstr>
      </vt:variant>
      <vt:variant>
        <vt:i4>57</vt:i4>
      </vt:variant>
    </vt:vector>
  </HeadingPairs>
  <TitlesOfParts>
    <vt:vector size="58" baseType="lpstr">
      <vt:lpstr>Concourse</vt:lpstr>
      <vt:lpstr>Tvorba webových prezentácií</vt:lpstr>
      <vt:lpstr>1.  Internet</vt:lpstr>
      <vt:lpstr>História Internetu</vt:lpstr>
      <vt:lpstr>História Internetu (1)</vt:lpstr>
      <vt:lpstr>História Internetu (2)</vt:lpstr>
      <vt:lpstr>História Internetu (3)</vt:lpstr>
      <vt:lpstr>História Internetu (4)</vt:lpstr>
      <vt:lpstr>História Internetu (5)</vt:lpstr>
      <vt:lpstr>Princíp fungovania Internetu</vt:lpstr>
      <vt:lpstr>Princíp fungovania Internetu</vt:lpstr>
      <vt:lpstr>Organizácia Internetu</vt:lpstr>
      <vt:lpstr>Fyzická vrstva</vt:lpstr>
      <vt:lpstr>Prezentácia programu PowerPoint</vt:lpstr>
      <vt:lpstr>IP vrstva</vt:lpstr>
      <vt:lpstr>Komunikačná vrstva</vt:lpstr>
      <vt:lpstr>Aplikačná vrstva</vt:lpstr>
      <vt:lpstr>DNS – Domain Name System</vt:lpstr>
      <vt:lpstr>URL – Uniform Resource Locator</vt:lpstr>
      <vt:lpstr>Intranet</vt:lpstr>
      <vt:lpstr>Extranet</vt:lpstr>
      <vt:lpstr>Základné služby Internetu</vt:lpstr>
      <vt:lpstr>World Wide Web</vt:lpstr>
      <vt:lpstr>Protokoly WWW</vt:lpstr>
      <vt:lpstr>Statické WWW stránky</vt:lpstr>
      <vt:lpstr>Dynamické WWW stránky</vt:lpstr>
      <vt:lpstr>File Transfer Protocol</vt:lpstr>
      <vt:lpstr>Elektronická pošta</vt:lpstr>
      <vt:lpstr>Terminálové služby</vt:lpstr>
      <vt:lpstr>Diskusné skupiny</vt:lpstr>
      <vt:lpstr>IP telefonovanie</vt:lpstr>
      <vt:lpstr>Peer to Peer siete</vt:lpstr>
      <vt:lpstr>Gopher</vt:lpstr>
      <vt:lpstr>2. Základné otázky webdizajnéra</vt:lpstr>
      <vt:lpstr>Optimalizácia pre rôzne rozlíšenia</vt:lpstr>
      <vt:lpstr>Fixný webdizajn</vt:lpstr>
      <vt:lpstr>Zobrazenie pri správnom rozlíšení</vt:lpstr>
      <vt:lpstr>Zobrazenie pri menšom rozlíšení</vt:lpstr>
      <vt:lpstr>Zobrazenie pri väčšom rozlíšení</vt:lpstr>
      <vt:lpstr>Relatívny webdizajn</vt:lpstr>
      <vt:lpstr>Zobrazenie pri správnom rozlíšení</vt:lpstr>
      <vt:lpstr>Zobrazenie pri menšom rozlíšení</vt:lpstr>
      <vt:lpstr>Zobrazenie pri väčšom rozlíšení</vt:lpstr>
      <vt:lpstr>Optimalizácia pre rôzne prehliadače</vt:lpstr>
      <vt:lpstr>Obrázky na web stránkach</vt:lpstr>
      <vt:lpstr>Rastrová grafika</vt:lpstr>
      <vt:lpstr>GIF</vt:lpstr>
      <vt:lpstr>JPEG</vt:lpstr>
      <vt:lpstr>PNG</vt:lpstr>
      <vt:lpstr>Vektorová grafika</vt:lpstr>
      <vt:lpstr>SVG</vt:lpstr>
      <vt:lpstr>Primeraná veľkosť obrázkov</vt:lpstr>
      <vt:lpstr>3. Zásady tvorby web stránok</vt:lpstr>
      <vt:lpstr>7 pravidiel dizajnu</vt:lpstr>
      <vt:lpstr>Navigácia</vt:lpstr>
      <vt:lpstr>Globálna navigácia</vt:lpstr>
      <vt:lpstr>Jednoduchý test navigácie</vt:lpstr>
      <vt:lpstr>Domovská stránka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Služby internetu a tvorba www stránok</dc:title>
  <dc:creator>Kollar</dc:creator>
  <cp:lastModifiedBy>Kollar</cp:lastModifiedBy>
  <cp:revision>40</cp:revision>
  <dcterms:created xsi:type="dcterms:W3CDTF">2010-11-19T11:29:55Z</dcterms:created>
  <dcterms:modified xsi:type="dcterms:W3CDTF">2011-06-03T06:09:46Z</dcterms:modified>
</cp:coreProperties>
</file>