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EB0A-3741-45EF-A7AB-015BE68A316F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B3B4-A32F-4A7C-8FA1-FF6F72D097E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53074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EB0A-3741-45EF-A7AB-015BE68A316F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B3B4-A32F-4A7C-8FA1-FF6F72D097E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46636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EB0A-3741-45EF-A7AB-015BE68A316F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B3B4-A32F-4A7C-8FA1-FF6F72D097E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4046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EB0A-3741-45EF-A7AB-015BE68A316F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B3B4-A32F-4A7C-8FA1-FF6F72D097E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1910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EB0A-3741-45EF-A7AB-015BE68A316F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B3B4-A32F-4A7C-8FA1-FF6F72D097E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94744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EB0A-3741-45EF-A7AB-015BE68A316F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B3B4-A32F-4A7C-8FA1-FF6F72D097E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91890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EB0A-3741-45EF-A7AB-015BE68A316F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B3B4-A32F-4A7C-8FA1-FF6F72D097E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7685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EB0A-3741-45EF-A7AB-015BE68A316F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B3B4-A32F-4A7C-8FA1-FF6F72D097E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93469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EB0A-3741-45EF-A7AB-015BE68A316F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B3B4-A32F-4A7C-8FA1-FF6F72D097E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09369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EB0A-3741-45EF-A7AB-015BE68A316F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B3B4-A32F-4A7C-8FA1-FF6F72D097E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74505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6EB0A-3741-45EF-A7AB-015BE68A316F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2B3B4-A32F-4A7C-8FA1-FF6F72D097E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55127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6EB0A-3741-45EF-A7AB-015BE68A316F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2B3B4-A32F-4A7C-8FA1-FF6F72D097E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1840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Teológia židovstva</a:t>
            </a:r>
            <a:br>
              <a:rPr lang="sk-SK" dirty="0" smtClean="0"/>
            </a:b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 smtClean="0"/>
          </a:p>
          <a:p>
            <a:pPr algn="r"/>
            <a:endParaRPr lang="sk-SK" sz="1600" dirty="0">
              <a:solidFill>
                <a:schemeClr val="bg1">
                  <a:lumMod val="65000"/>
                </a:schemeClr>
              </a:solidFill>
            </a:endParaRPr>
          </a:p>
          <a:p>
            <a:pPr algn="r"/>
            <a:r>
              <a:rPr lang="sk-SK" sz="1600" dirty="0">
                <a:solidFill>
                  <a:schemeClr val="bg1">
                    <a:lumMod val="95000"/>
                  </a:schemeClr>
                </a:solidFill>
              </a:rPr>
              <a:t>© Jaroslav Maďar</a:t>
            </a:r>
          </a:p>
          <a:p>
            <a:endParaRPr lang="sk-SK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623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8263" y="185511"/>
            <a:ext cx="10515600" cy="737054"/>
          </a:xfrm>
        </p:spPr>
        <p:txBody>
          <a:bodyPr>
            <a:normAutofit/>
          </a:bodyPr>
          <a:lstStyle/>
          <a:p>
            <a:pPr algn="ctr"/>
            <a:r>
              <a:rPr lang="sk-SK" sz="3200" b="1" dirty="0">
                <a:solidFill>
                  <a:srgbClr val="FFFF00"/>
                </a:solidFill>
              </a:rPr>
              <a:t>Božia bytosť</a:t>
            </a:r>
            <a:endParaRPr lang="sk-SK" sz="3200" dirty="0">
              <a:solidFill>
                <a:srgbClr val="FFFF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95943" y="1012372"/>
            <a:ext cx="11609613" cy="5347608"/>
          </a:xfrm>
        </p:spPr>
        <p:txBody>
          <a:bodyPr>
            <a:normAutofit fontScale="70000" lnSpcReduction="20000"/>
          </a:bodyPr>
          <a:lstStyle/>
          <a:p>
            <a:r>
              <a:rPr lang="sk-SK" sz="3300" dirty="0" smtClean="0">
                <a:solidFill>
                  <a:schemeClr val="bg1"/>
                </a:solidFill>
              </a:rPr>
              <a:t>Rôznorodosť predstáv</a:t>
            </a:r>
          </a:p>
          <a:p>
            <a:pPr lvl="1"/>
            <a:r>
              <a:rPr lang="sk-SK" sz="3300" dirty="0" err="1" smtClean="0">
                <a:solidFill>
                  <a:schemeClr val="bg1"/>
                </a:solidFill>
              </a:rPr>
              <a:t>nevystihnuteľnosť</a:t>
            </a:r>
            <a:endParaRPr lang="sk-SK" sz="3300" dirty="0" smtClean="0">
              <a:solidFill>
                <a:schemeClr val="bg1"/>
              </a:solidFill>
            </a:endParaRPr>
          </a:p>
          <a:p>
            <a:pPr lvl="1"/>
            <a:r>
              <a:rPr lang="sk-SK" sz="3300" dirty="0" smtClean="0">
                <a:solidFill>
                  <a:schemeClr val="bg1"/>
                </a:solidFill>
              </a:rPr>
              <a:t>povznesenosť </a:t>
            </a:r>
            <a:r>
              <a:rPr lang="sk-SK" sz="3300" dirty="0">
                <a:solidFill>
                  <a:schemeClr val="bg1"/>
                </a:solidFill>
              </a:rPr>
              <a:t>nad </a:t>
            </a:r>
            <a:r>
              <a:rPr lang="sk-SK" sz="3300" dirty="0" smtClean="0">
                <a:solidFill>
                  <a:schemeClr val="bg1"/>
                </a:solidFill>
              </a:rPr>
              <a:t>svet – nestará sa o svet</a:t>
            </a:r>
          </a:p>
          <a:p>
            <a:pPr lvl="1"/>
            <a:r>
              <a:rPr lang="sk-SK" sz="3300" dirty="0" smtClean="0">
                <a:solidFill>
                  <a:schemeClr val="bg1"/>
                </a:solidFill>
              </a:rPr>
              <a:t>ale aj: </a:t>
            </a:r>
            <a:r>
              <a:rPr lang="sk-SK" sz="3300" dirty="0">
                <a:solidFill>
                  <a:schemeClr val="bg1"/>
                </a:solidFill>
              </a:rPr>
              <a:t>činný, </a:t>
            </a:r>
            <a:r>
              <a:rPr lang="sk-SK" sz="3300" dirty="0" smtClean="0">
                <a:solidFill>
                  <a:schemeClr val="bg1"/>
                </a:solidFill>
              </a:rPr>
              <a:t>všetko </a:t>
            </a:r>
            <a:r>
              <a:rPr lang="sk-SK" sz="3300" dirty="0">
                <a:solidFill>
                  <a:schemeClr val="bg1"/>
                </a:solidFill>
              </a:rPr>
              <a:t>vidí a </a:t>
            </a:r>
            <a:r>
              <a:rPr lang="sk-SK" sz="3300" dirty="0" smtClean="0">
                <a:solidFill>
                  <a:schemeClr val="bg1"/>
                </a:solidFill>
              </a:rPr>
              <a:t>uskutočňuje </a:t>
            </a:r>
            <a:r>
              <a:rPr lang="sk-SK" sz="3300" dirty="0">
                <a:solidFill>
                  <a:schemeClr val="bg1"/>
                </a:solidFill>
              </a:rPr>
              <a:t>svoju </a:t>
            </a:r>
            <a:r>
              <a:rPr lang="sk-SK" sz="3300" dirty="0" smtClean="0">
                <a:solidFill>
                  <a:schemeClr val="bg1"/>
                </a:solidFill>
              </a:rPr>
              <a:t>vôľu</a:t>
            </a:r>
          </a:p>
          <a:p>
            <a:r>
              <a:rPr lang="sk-SK" sz="3300" dirty="0" smtClean="0">
                <a:solidFill>
                  <a:schemeClr val="bg1"/>
                </a:solidFill>
              </a:rPr>
              <a:t>judaistická zbožnosť: </a:t>
            </a:r>
            <a:r>
              <a:rPr lang="sk-SK" sz="3300" dirty="0" err="1">
                <a:solidFill>
                  <a:schemeClr val="bg1"/>
                </a:solidFill>
              </a:rPr>
              <a:t>naprostá</a:t>
            </a:r>
            <a:r>
              <a:rPr lang="sk-SK" sz="3300" dirty="0">
                <a:solidFill>
                  <a:schemeClr val="bg1"/>
                </a:solidFill>
              </a:rPr>
              <a:t> </a:t>
            </a:r>
            <a:r>
              <a:rPr lang="sk-SK" sz="3300" dirty="0" smtClean="0">
                <a:solidFill>
                  <a:schemeClr val="bg1"/>
                </a:solidFill>
              </a:rPr>
              <a:t>úcta</a:t>
            </a:r>
          </a:p>
          <a:p>
            <a:r>
              <a:rPr lang="sk-SK" sz="3300" dirty="0" smtClean="0">
                <a:solidFill>
                  <a:schemeClr val="bg1"/>
                </a:solidFill>
              </a:rPr>
              <a:t>aj dôvera  </a:t>
            </a:r>
            <a:r>
              <a:rPr lang="sk-SK" sz="3300" dirty="0">
                <a:solidFill>
                  <a:schemeClr val="bg1"/>
                </a:solidFill>
              </a:rPr>
              <a:t>a </a:t>
            </a:r>
            <a:r>
              <a:rPr lang="sk-SK" sz="3300" dirty="0" smtClean="0">
                <a:solidFill>
                  <a:schemeClr val="bg1"/>
                </a:solidFill>
              </a:rPr>
              <a:t>detinská láska, </a:t>
            </a:r>
            <a:r>
              <a:rPr lang="sk-SK" sz="3300" dirty="0">
                <a:solidFill>
                  <a:schemeClr val="bg1"/>
                </a:solidFill>
              </a:rPr>
              <a:t>ale prevahu má </a:t>
            </a:r>
            <a:r>
              <a:rPr lang="sk-SK" sz="3300" dirty="0" smtClean="0">
                <a:solidFill>
                  <a:schemeClr val="bg1"/>
                </a:solidFill>
              </a:rPr>
              <a:t>bázeň</a:t>
            </a:r>
          </a:p>
          <a:p>
            <a:r>
              <a:rPr lang="sk-SK" sz="3300" dirty="0" smtClean="0">
                <a:solidFill>
                  <a:schemeClr val="bg1"/>
                </a:solidFill>
              </a:rPr>
              <a:t>v pozadí je idea </a:t>
            </a:r>
            <a:r>
              <a:rPr lang="sk-SK" sz="3300" dirty="0">
                <a:solidFill>
                  <a:schemeClr val="bg1"/>
                </a:solidFill>
              </a:rPr>
              <a:t>Boha svätého, povzneseného nad všetko </a:t>
            </a:r>
            <a:r>
              <a:rPr lang="sk-SK" sz="3300" dirty="0" smtClean="0">
                <a:solidFill>
                  <a:schemeClr val="bg1"/>
                </a:solidFill>
              </a:rPr>
              <a:t>svetské</a:t>
            </a:r>
          </a:p>
          <a:p>
            <a:r>
              <a:rPr lang="sk-SK" sz="3300" dirty="0" smtClean="0">
                <a:solidFill>
                  <a:schemeClr val="bg1"/>
                </a:solidFill>
              </a:rPr>
              <a:t>Príklad: Božie meno - </a:t>
            </a:r>
            <a:r>
              <a:rPr lang="he-IL" sz="3300" b="1" dirty="0">
                <a:solidFill>
                  <a:srgbClr val="FFFF00"/>
                </a:solidFill>
              </a:rPr>
              <a:t>יהוה</a:t>
            </a:r>
            <a:endParaRPr lang="sk-SK" sz="3300" b="1" dirty="0">
              <a:solidFill>
                <a:srgbClr val="FFFF00"/>
              </a:solidFill>
            </a:endParaRPr>
          </a:p>
          <a:p>
            <a:r>
              <a:rPr lang="sk-SK" sz="3300" dirty="0" smtClean="0">
                <a:solidFill>
                  <a:schemeClr val="bg1"/>
                </a:solidFill>
              </a:rPr>
              <a:t>SZ zakazovala zlorečiť menu Hospodinovmu alebo ho brať nadarmo (2M 20,7)</a:t>
            </a:r>
          </a:p>
          <a:p>
            <a:r>
              <a:rPr lang="sk-SK" sz="3300" dirty="0" smtClean="0">
                <a:solidFill>
                  <a:schemeClr val="bg1"/>
                </a:solidFill>
              </a:rPr>
              <a:t>Židovstvo: Božie meno ani nevyslovovalo – a tak sa zabudla jeho výslovnosť</a:t>
            </a:r>
          </a:p>
          <a:p>
            <a:r>
              <a:rPr lang="sk-SK" sz="3300" dirty="0" smtClean="0">
                <a:solidFill>
                  <a:schemeClr val="bg1"/>
                </a:solidFill>
              </a:rPr>
              <a:t>Do </a:t>
            </a:r>
            <a:r>
              <a:rPr lang="sk-SK" sz="3300" dirty="0" err="1" smtClean="0">
                <a:solidFill>
                  <a:schemeClr val="bg1"/>
                </a:solidFill>
              </a:rPr>
              <a:t>tetrgramu</a:t>
            </a:r>
            <a:r>
              <a:rPr lang="sk-SK" sz="3300" dirty="0" smtClean="0">
                <a:solidFill>
                  <a:schemeClr val="bg1"/>
                </a:solidFill>
              </a:rPr>
              <a:t> sa vsunuli samohlásky z </a:t>
            </a:r>
            <a:r>
              <a:rPr lang="sk-SK" sz="3300" dirty="0" err="1" smtClean="0">
                <a:solidFill>
                  <a:schemeClr val="bg1"/>
                </a:solidFill>
              </a:rPr>
              <a:t>Adonaj</a:t>
            </a:r>
            <a:r>
              <a:rPr lang="sk-SK" sz="3300" dirty="0" smtClean="0">
                <a:solidFill>
                  <a:schemeClr val="bg1"/>
                </a:solidFill>
              </a:rPr>
              <a:t> – po prehlasovaní: Jehova</a:t>
            </a:r>
          </a:p>
          <a:p>
            <a:r>
              <a:rPr lang="sk-SK" sz="3300" dirty="0" smtClean="0">
                <a:solidFill>
                  <a:schemeClr val="bg1"/>
                </a:solidFill>
              </a:rPr>
              <a:t>Asi správnejšie je JAHVE (</a:t>
            </a:r>
            <a:r>
              <a:rPr lang="sk-SK" sz="3300" dirty="0" err="1" smtClean="0">
                <a:solidFill>
                  <a:schemeClr val="bg1"/>
                </a:solidFill>
              </a:rPr>
              <a:t>teofotická</a:t>
            </a:r>
            <a:r>
              <a:rPr lang="sk-SK" sz="3300" dirty="0" smtClean="0">
                <a:solidFill>
                  <a:schemeClr val="bg1"/>
                </a:solidFill>
              </a:rPr>
              <a:t> koncovka: -</a:t>
            </a:r>
            <a:r>
              <a:rPr lang="sk-SK" sz="3300" b="1" dirty="0" err="1" smtClean="0">
                <a:solidFill>
                  <a:srgbClr val="FFFF00"/>
                </a:solidFill>
              </a:rPr>
              <a:t>jah</a:t>
            </a:r>
            <a:r>
              <a:rPr lang="sk-SK" sz="3300" dirty="0" smtClean="0">
                <a:solidFill>
                  <a:schemeClr val="bg1"/>
                </a:solidFill>
              </a:rPr>
              <a:t>, </a:t>
            </a:r>
            <a:r>
              <a:rPr lang="sk-SK" sz="3300" dirty="0" err="1" smtClean="0">
                <a:solidFill>
                  <a:schemeClr val="bg1"/>
                </a:solidFill>
              </a:rPr>
              <a:t>hallelujah</a:t>
            </a:r>
            <a:r>
              <a:rPr lang="sk-SK" sz="3300" dirty="0" smtClean="0">
                <a:solidFill>
                  <a:schemeClr val="bg1"/>
                </a:solidFill>
              </a:rPr>
              <a:t> a výslovnosť Samaritánov: </a:t>
            </a:r>
            <a:r>
              <a:rPr lang="sk-SK" sz="3300" dirty="0" err="1" smtClean="0">
                <a:solidFill>
                  <a:schemeClr val="bg1"/>
                </a:solidFill>
              </a:rPr>
              <a:t>Jab</a:t>
            </a:r>
            <a:r>
              <a:rPr lang="sk-SK" sz="3300" b="1" dirty="0" err="1" smtClean="0">
                <a:solidFill>
                  <a:srgbClr val="FFFF00"/>
                </a:solidFill>
              </a:rPr>
              <a:t>é</a:t>
            </a:r>
            <a:r>
              <a:rPr lang="sk-SK" sz="3300" dirty="0" smtClean="0">
                <a:solidFill>
                  <a:schemeClr val="bg1"/>
                </a:solidFill>
              </a:rPr>
              <a:t>)</a:t>
            </a:r>
          </a:p>
          <a:p>
            <a:r>
              <a:rPr lang="sk-SK" sz="3300" dirty="0" smtClean="0">
                <a:solidFill>
                  <a:schemeClr val="bg1"/>
                </a:solidFill>
              </a:rPr>
              <a:t>Počiatky už v SZ: Kazateľ – chýba JHVH, Ester – Božie meno sa nespomína</a:t>
            </a:r>
          </a:p>
          <a:p>
            <a:r>
              <a:rPr lang="sk-SK" sz="3300" dirty="0" smtClean="0">
                <a:solidFill>
                  <a:schemeClr val="bg1"/>
                </a:solidFill>
              </a:rPr>
              <a:t>Náhrada: On, Nebesá, Najvyšší, Moc, Požehnaný, Príbytok</a:t>
            </a:r>
          </a:p>
          <a:p>
            <a:endParaRPr lang="sk-SK" sz="3300" dirty="0" smtClean="0">
              <a:solidFill>
                <a:schemeClr val="bg1"/>
              </a:solidFill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62263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99811"/>
            <a:ext cx="10515600" cy="712561"/>
          </a:xfrm>
        </p:spPr>
        <p:txBody>
          <a:bodyPr>
            <a:normAutofit/>
          </a:bodyPr>
          <a:lstStyle/>
          <a:p>
            <a:pPr algn="ctr"/>
            <a:r>
              <a:rPr lang="sk-SK" sz="3200" b="1" dirty="0" smtClean="0">
                <a:solidFill>
                  <a:srgbClr val="FFFF00"/>
                </a:solidFill>
              </a:rPr>
              <a:t>Boží Zákon</a:t>
            </a:r>
            <a:endParaRPr lang="sk-SK" sz="3200" b="1" dirty="0">
              <a:solidFill>
                <a:srgbClr val="FFFF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78946" y="1159329"/>
            <a:ext cx="11634107" cy="5164591"/>
          </a:xfrm>
        </p:spPr>
        <p:txBody>
          <a:bodyPr>
            <a:normAutofit/>
          </a:bodyPr>
          <a:lstStyle/>
          <a:p>
            <a:r>
              <a:rPr lang="sk-SK" dirty="0" smtClean="0">
                <a:solidFill>
                  <a:schemeClr val="bg1"/>
                </a:solidFill>
              </a:rPr>
              <a:t>Pozemský predstaviteľ </a:t>
            </a:r>
            <a:r>
              <a:rPr lang="sk-SK" dirty="0">
                <a:solidFill>
                  <a:schemeClr val="bg1"/>
                </a:solidFill>
              </a:rPr>
              <a:t>Boha </a:t>
            </a:r>
            <a:r>
              <a:rPr lang="sk-SK" dirty="0" smtClean="0">
                <a:solidFill>
                  <a:schemeClr val="bg1"/>
                </a:solidFill>
              </a:rPr>
              <a:t>= </a:t>
            </a:r>
            <a:r>
              <a:rPr lang="sk-SK" dirty="0">
                <a:solidFill>
                  <a:schemeClr val="bg1"/>
                </a:solidFill>
              </a:rPr>
              <a:t>Zákon Boží. 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dirty="0" smtClean="0">
                <a:solidFill>
                  <a:schemeClr val="bg1"/>
                </a:solidFill>
              </a:rPr>
              <a:t>Pôvodca Boh </a:t>
            </a:r>
            <a:r>
              <a:rPr lang="sk-SK" dirty="0">
                <a:solidFill>
                  <a:schemeClr val="bg1"/>
                </a:solidFill>
              </a:rPr>
              <a:t>(2M 31,18) </a:t>
            </a:r>
            <a:r>
              <a:rPr lang="sk-SK" dirty="0" smtClean="0">
                <a:solidFill>
                  <a:schemeClr val="bg1"/>
                </a:solidFill>
              </a:rPr>
              <a:t>-</a:t>
            </a:r>
            <a:r>
              <a:rPr lang="sk-SK" dirty="0">
                <a:solidFill>
                  <a:schemeClr val="bg1"/>
                </a:solidFill>
              </a:rPr>
              <a:t> Mojžiš prostredníkom. 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dirty="0" smtClean="0">
                <a:solidFill>
                  <a:schemeClr val="bg1"/>
                </a:solidFill>
              </a:rPr>
              <a:t>Žid </a:t>
            </a:r>
            <a:r>
              <a:rPr lang="sk-SK" dirty="0">
                <a:solidFill>
                  <a:schemeClr val="bg1"/>
                </a:solidFill>
              </a:rPr>
              <a:t>si mal osvojiť Zákon tak, aby mu </a:t>
            </a:r>
            <a:r>
              <a:rPr lang="sk-SK" dirty="0" smtClean="0">
                <a:solidFill>
                  <a:schemeClr val="bg1"/>
                </a:solidFill>
              </a:rPr>
              <a:t>radil </a:t>
            </a:r>
            <a:r>
              <a:rPr lang="sk-SK" dirty="0">
                <a:solidFill>
                  <a:schemeClr val="bg1"/>
                </a:solidFill>
              </a:rPr>
              <a:t>v </a:t>
            </a:r>
            <a:r>
              <a:rPr lang="sk-SK" dirty="0" smtClean="0">
                <a:solidFill>
                  <a:schemeClr val="bg1"/>
                </a:solidFill>
              </a:rPr>
              <a:t>rozhodovaní.</a:t>
            </a:r>
          </a:p>
          <a:p>
            <a:r>
              <a:rPr lang="sk-SK" dirty="0">
                <a:solidFill>
                  <a:schemeClr val="bg1"/>
                </a:solidFill>
              </a:rPr>
              <a:t>vyučovanie spočívalo hlavne v učení </a:t>
            </a:r>
            <a:r>
              <a:rPr lang="sk-SK" dirty="0" smtClean="0">
                <a:solidFill>
                  <a:schemeClr val="bg1"/>
                </a:solidFill>
              </a:rPr>
              <a:t>Zákona</a:t>
            </a:r>
          </a:p>
          <a:p>
            <a:r>
              <a:rPr lang="sk-SK" dirty="0">
                <a:solidFill>
                  <a:schemeClr val="bg1"/>
                </a:solidFill>
              </a:rPr>
              <a:t>Žid mal dať aj život za Zákon (1Mak 1,62n;  2Mak 7,37</a:t>
            </a:r>
            <a:r>
              <a:rPr lang="sk-SK" dirty="0" smtClean="0">
                <a:solidFill>
                  <a:schemeClr val="bg1"/>
                </a:solidFill>
              </a:rPr>
              <a:t>)</a:t>
            </a:r>
          </a:p>
          <a:p>
            <a:r>
              <a:rPr lang="sk-SK" dirty="0">
                <a:solidFill>
                  <a:schemeClr val="bg1"/>
                </a:solidFill>
              </a:rPr>
              <a:t>ideálom bol život zariadený do posledného detailu podľa </a:t>
            </a:r>
            <a:r>
              <a:rPr lang="sk-SK" dirty="0" smtClean="0">
                <a:solidFill>
                  <a:schemeClr val="bg1"/>
                </a:solidFill>
              </a:rPr>
              <a:t>Zákona</a:t>
            </a:r>
          </a:p>
          <a:p>
            <a:r>
              <a:rPr lang="sk-SK" dirty="0" smtClean="0">
                <a:solidFill>
                  <a:schemeClr val="bg1"/>
                </a:solidFill>
              </a:rPr>
              <a:t>zbožnosť </a:t>
            </a:r>
            <a:r>
              <a:rPr lang="sk-SK" dirty="0">
                <a:solidFill>
                  <a:schemeClr val="bg1"/>
                </a:solidFill>
              </a:rPr>
              <a:t>nebola </a:t>
            </a:r>
            <a:r>
              <a:rPr lang="sk-SK" dirty="0" smtClean="0">
                <a:solidFill>
                  <a:schemeClr val="bg1"/>
                </a:solidFill>
              </a:rPr>
              <a:t>vecou </a:t>
            </a:r>
            <a:r>
              <a:rPr lang="sk-SK" dirty="0">
                <a:solidFill>
                  <a:schemeClr val="bg1"/>
                </a:solidFill>
              </a:rPr>
              <a:t>sviatočného dňa, ale každej minúty </a:t>
            </a:r>
            <a:r>
              <a:rPr lang="sk-SK" dirty="0" smtClean="0">
                <a:solidFill>
                  <a:schemeClr val="bg1"/>
                </a:solidFill>
              </a:rPr>
              <a:t>života</a:t>
            </a:r>
          </a:p>
          <a:p>
            <a:r>
              <a:rPr lang="sk-SK" dirty="0" smtClean="0">
                <a:solidFill>
                  <a:schemeClr val="bg1"/>
                </a:solidFill>
              </a:rPr>
              <a:t>niet </a:t>
            </a:r>
            <a:r>
              <a:rPr lang="sk-SK" dirty="0">
                <a:solidFill>
                  <a:schemeClr val="bg1"/>
                </a:solidFill>
              </a:rPr>
              <a:t>stopy po názore, že Zákon je ťažký. 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dirty="0" smtClean="0">
                <a:solidFill>
                  <a:schemeClr val="bg1"/>
                </a:solidFill>
              </a:rPr>
              <a:t>vládla mienka - </a:t>
            </a:r>
            <a:r>
              <a:rPr lang="sk-SK" dirty="0">
                <a:solidFill>
                  <a:schemeClr val="bg1"/>
                </a:solidFill>
              </a:rPr>
              <a:t>človek sa dopúšťa previnení proti Zákonu, no Zákon sám je splniteľný a niektorí ľudia ho splnili bezo zvyšku (Sir 44,20; </a:t>
            </a:r>
            <a:r>
              <a:rPr lang="sk-SK" dirty="0" err="1">
                <a:solidFill>
                  <a:schemeClr val="bg1"/>
                </a:solidFill>
              </a:rPr>
              <a:t>Jubil</a:t>
            </a:r>
            <a:r>
              <a:rPr lang="sk-SK" dirty="0">
                <a:solidFill>
                  <a:schemeClr val="bg1"/>
                </a:solidFill>
              </a:rPr>
              <a:t> 23,10)</a:t>
            </a:r>
          </a:p>
        </p:txBody>
      </p:sp>
    </p:spTree>
    <p:extLst>
      <p:ext uri="{BB962C8B-B14F-4D97-AF65-F5344CB8AC3E}">
        <p14:creationId xmlns:p14="http://schemas.microsoft.com/office/powerpoint/2010/main" val="3389960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4294967295"/>
          </p:nvPr>
        </p:nvSpPr>
        <p:spPr>
          <a:xfrm>
            <a:off x="408214" y="424543"/>
            <a:ext cx="11527972" cy="5752420"/>
          </a:xfrm>
        </p:spPr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z</a:t>
            </a:r>
            <a:r>
              <a:rPr lang="sk-SK" dirty="0">
                <a:solidFill>
                  <a:schemeClr val="bg1"/>
                </a:solidFill>
              </a:rPr>
              <a:t> </a:t>
            </a:r>
            <a:r>
              <a:rPr lang="sk-SK" dirty="0" smtClean="0">
                <a:solidFill>
                  <a:schemeClr val="bg1"/>
                </a:solidFill>
              </a:rPr>
              <a:t>potreby </a:t>
            </a:r>
            <a:r>
              <a:rPr lang="sk-SK" dirty="0">
                <a:solidFill>
                  <a:schemeClr val="bg1"/>
                </a:solidFill>
              </a:rPr>
              <a:t>rozhodovať sa vyrástol celý súbor pravidiel, ako splniť </a:t>
            </a:r>
            <a:r>
              <a:rPr lang="sk-SK" dirty="0" smtClean="0">
                <a:solidFill>
                  <a:schemeClr val="bg1"/>
                </a:solidFill>
              </a:rPr>
              <a:t>Zákon </a:t>
            </a:r>
          </a:p>
          <a:p>
            <a:r>
              <a:rPr lang="sk-SK" dirty="0" smtClean="0">
                <a:solidFill>
                  <a:schemeClr val="bg1"/>
                </a:solidFill>
              </a:rPr>
              <a:t>tieto </a:t>
            </a:r>
            <a:r>
              <a:rPr lang="sk-SK" dirty="0">
                <a:solidFill>
                  <a:schemeClr val="bg1"/>
                </a:solidFill>
              </a:rPr>
              <a:t>pravidlá vytvorili tradíciu najprv ústnu, potom písomne </a:t>
            </a:r>
            <a:r>
              <a:rPr lang="sk-SK" dirty="0" smtClean="0">
                <a:solidFill>
                  <a:schemeClr val="bg1"/>
                </a:solidFill>
              </a:rPr>
              <a:t>zachytenú </a:t>
            </a:r>
          </a:p>
          <a:p>
            <a:r>
              <a:rPr lang="sk-SK" dirty="0" smtClean="0">
                <a:solidFill>
                  <a:schemeClr val="bg1"/>
                </a:solidFill>
              </a:rPr>
              <a:t>mala </a:t>
            </a:r>
            <a:r>
              <a:rPr lang="sk-SK" dirty="0" err="1">
                <a:solidFill>
                  <a:schemeClr val="bg1"/>
                </a:solidFill>
              </a:rPr>
              <a:t>kazuistický</a:t>
            </a:r>
            <a:r>
              <a:rPr lang="sk-SK" dirty="0">
                <a:solidFill>
                  <a:schemeClr val="bg1"/>
                </a:solidFill>
              </a:rPr>
              <a:t> </a:t>
            </a:r>
            <a:r>
              <a:rPr lang="sk-SK" dirty="0" smtClean="0">
                <a:solidFill>
                  <a:schemeClr val="bg1"/>
                </a:solidFill>
              </a:rPr>
              <a:t>ráz...</a:t>
            </a:r>
          </a:p>
          <a:p>
            <a:r>
              <a:rPr lang="sk-SK" dirty="0" smtClean="0">
                <a:solidFill>
                  <a:schemeClr val="bg1"/>
                </a:solidFill>
              </a:rPr>
              <a:t>jej slabosť – zastavovala sa </a:t>
            </a:r>
            <a:r>
              <a:rPr lang="sk-SK" dirty="0">
                <a:solidFill>
                  <a:schemeClr val="bg1"/>
                </a:solidFill>
              </a:rPr>
              <a:t>pri podrobnostiach a strácala zo zreteľa celok a </a:t>
            </a:r>
            <a:r>
              <a:rPr lang="sk-SK" dirty="0" smtClean="0">
                <a:solidFill>
                  <a:schemeClr val="bg1"/>
                </a:solidFill>
              </a:rPr>
              <a:t>podstatu</a:t>
            </a:r>
          </a:p>
          <a:p>
            <a:r>
              <a:rPr lang="sk-SK" dirty="0" smtClean="0">
                <a:solidFill>
                  <a:schemeClr val="bg1"/>
                </a:solidFill>
              </a:rPr>
              <a:t>pomocou </a:t>
            </a:r>
            <a:r>
              <a:rPr lang="sk-SK" dirty="0">
                <a:solidFill>
                  <a:schemeClr val="bg1"/>
                </a:solidFill>
              </a:rPr>
              <a:t>formálneho vyplnenia prikázania Zákon vlastne </a:t>
            </a:r>
            <a:r>
              <a:rPr lang="sk-SK" dirty="0" smtClean="0">
                <a:solidFill>
                  <a:schemeClr val="bg1"/>
                </a:solidFill>
              </a:rPr>
              <a:t>obišli</a:t>
            </a:r>
            <a:endParaRPr lang="sk-SK" dirty="0">
              <a:solidFill>
                <a:schemeClr val="bg1"/>
              </a:solidFill>
            </a:endParaRPr>
          </a:p>
          <a:p>
            <a:r>
              <a:rPr lang="sk-SK" dirty="0">
                <a:solidFill>
                  <a:schemeClr val="bg1"/>
                </a:solidFill>
              </a:rPr>
              <a:t>židia sa cítili ľudom Zákona, pod ktorým mysleli celé </a:t>
            </a:r>
            <a:r>
              <a:rPr lang="sk-SK" dirty="0" err="1">
                <a:solidFill>
                  <a:schemeClr val="bg1"/>
                </a:solidFill>
              </a:rPr>
              <a:t>starozmluvné</a:t>
            </a:r>
            <a:r>
              <a:rPr lang="sk-SK" dirty="0">
                <a:solidFill>
                  <a:schemeClr val="bg1"/>
                </a:solidFill>
              </a:rPr>
              <a:t> Písmo, ktoré im bolo slovom Božím vo všetkých svojich čiastkach. 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dirty="0" smtClean="0">
                <a:solidFill>
                  <a:schemeClr val="bg1"/>
                </a:solidFill>
              </a:rPr>
              <a:t>Vytvorili </a:t>
            </a:r>
            <a:r>
              <a:rPr lang="sk-SK" dirty="0">
                <a:solidFill>
                  <a:schemeClr val="bg1"/>
                </a:solidFill>
              </a:rPr>
              <a:t>dogmu o božskom vdýchnutí (inšpirácii) Písma. 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dirty="0" smtClean="0">
                <a:solidFill>
                  <a:schemeClr val="bg1"/>
                </a:solidFill>
              </a:rPr>
              <a:t>Podľa </a:t>
            </a:r>
            <a:r>
              <a:rPr lang="sk-SK" dirty="0">
                <a:solidFill>
                  <a:schemeClr val="bg1"/>
                </a:solidFill>
              </a:rPr>
              <a:t>nich celá Stará zmluva je v každom slove, ba v každom písmenku priamo Božím diktátom.</a:t>
            </a:r>
          </a:p>
        </p:txBody>
      </p:sp>
    </p:spTree>
    <p:extLst>
      <p:ext uri="{BB962C8B-B14F-4D97-AF65-F5344CB8AC3E}">
        <p14:creationId xmlns:p14="http://schemas.microsoft.com/office/powerpoint/2010/main" val="1149917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8068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>
                <a:solidFill>
                  <a:srgbClr val="FFFF00"/>
                </a:solidFill>
              </a:rPr>
              <a:t>Svet duchov</a:t>
            </a:r>
            <a:endParaRPr lang="sk-SK" dirty="0">
              <a:solidFill>
                <a:srgbClr val="FFFF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83721" y="1240971"/>
            <a:ext cx="11495315" cy="4935992"/>
          </a:xfrm>
        </p:spPr>
        <p:txBody>
          <a:bodyPr/>
          <a:lstStyle/>
          <a:p>
            <a:r>
              <a:rPr lang="sk-SK" dirty="0">
                <a:solidFill>
                  <a:schemeClr val="bg1"/>
                </a:solidFill>
              </a:rPr>
              <a:t>Viera v duchov, anjelov a démonov </a:t>
            </a:r>
            <a:r>
              <a:rPr lang="sk-SK" dirty="0" smtClean="0">
                <a:solidFill>
                  <a:schemeClr val="bg1"/>
                </a:solidFill>
              </a:rPr>
              <a:t>- </a:t>
            </a:r>
            <a:r>
              <a:rPr lang="sk-SK" dirty="0">
                <a:solidFill>
                  <a:schemeClr val="bg1"/>
                </a:solidFill>
              </a:rPr>
              <a:t>súčasťou učenia Starej zmluvy. 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dirty="0" smtClean="0">
                <a:solidFill>
                  <a:schemeClr val="bg1"/>
                </a:solidFill>
              </a:rPr>
              <a:t>rozvoj </a:t>
            </a:r>
            <a:r>
              <a:rPr lang="sk-SK" dirty="0">
                <a:solidFill>
                  <a:schemeClr val="bg1"/>
                </a:solidFill>
              </a:rPr>
              <a:t>tejto viery na celý systém a na špekuláciu o ich pôvode a funkciách je plodom </a:t>
            </a:r>
            <a:r>
              <a:rPr lang="sk-SK" dirty="0" err="1">
                <a:solidFill>
                  <a:schemeClr val="bg1"/>
                </a:solidFill>
              </a:rPr>
              <a:t>pozdného</a:t>
            </a:r>
            <a:r>
              <a:rPr lang="sk-SK" dirty="0">
                <a:solidFill>
                  <a:schemeClr val="bg1"/>
                </a:solidFill>
              </a:rPr>
              <a:t> judaizmu. 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dirty="0" smtClean="0">
                <a:solidFill>
                  <a:schemeClr val="bg1"/>
                </a:solidFill>
              </a:rPr>
              <a:t> </a:t>
            </a:r>
            <a:r>
              <a:rPr lang="sk-SK" dirty="0">
                <a:solidFill>
                  <a:schemeClr val="bg1"/>
                </a:solidFill>
              </a:rPr>
              <a:t>nachádzame </a:t>
            </a:r>
            <a:r>
              <a:rPr lang="sk-SK" dirty="0" smtClean="0">
                <a:solidFill>
                  <a:schemeClr val="bg1"/>
                </a:solidFill>
              </a:rPr>
              <a:t>tu špekulácie </a:t>
            </a:r>
            <a:r>
              <a:rPr lang="sk-SK" dirty="0">
                <a:solidFill>
                  <a:schemeClr val="bg1"/>
                </a:solidFill>
              </a:rPr>
              <a:t>o pôvode zlých anjelov, o ich páde – celú </a:t>
            </a:r>
            <a:r>
              <a:rPr lang="sk-SK" dirty="0" err="1">
                <a:solidFill>
                  <a:schemeClr val="bg1"/>
                </a:solidFill>
              </a:rPr>
              <a:t>démonológiu</a:t>
            </a:r>
            <a:r>
              <a:rPr lang="sk-SK" dirty="0">
                <a:solidFill>
                  <a:schemeClr val="bg1"/>
                </a:solidFill>
              </a:rPr>
              <a:t> (</a:t>
            </a:r>
            <a:r>
              <a:rPr lang="sk-SK" dirty="0" err="1">
                <a:solidFill>
                  <a:schemeClr val="bg1"/>
                </a:solidFill>
              </a:rPr>
              <a:t>Eth</a:t>
            </a:r>
            <a:r>
              <a:rPr lang="sk-SK" dirty="0">
                <a:solidFill>
                  <a:schemeClr val="bg1"/>
                </a:solidFill>
              </a:rPr>
              <a:t> </a:t>
            </a:r>
            <a:r>
              <a:rPr lang="sk-SK" dirty="0" err="1">
                <a:solidFill>
                  <a:schemeClr val="bg1"/>
                </a:solidFill>
              </a:rPr>
              <a:t>Henoch</a:t>
            </a:r>
            <a:r>
              <a:rPr lang="sk-SK" dirty="0" smtClean="0">
                <a:solidFill>
                  <a:schemeClr val="bg1"/>
                </a:solidFill>
              </a:rPr>
              <a:t>) - </a:t>
            </a:r>
            <a:r>
              <a:rPr lang="sk-SK" dirty="0">
                <a:solidFill>
                  <a:schemeClr val="bg1"/>
                </a:solidFill>
              </a:rPr>
              <a:t>zlí duchovia sú synmi padlých anjelov, sú sluhovia </a:t>
            </a:r>
            <a:r>
              <a:rPr lang="sk-SK" dirty="0" smtClean="0">
                <a:solidFill>
                  <a:schemeClr val="bg1"/>
                </a:solidFill>
              </a:rPr>
              <a:t>satanovi</a:t>
            </a:r>
            <a:r>
              <a:rPr lang="sk-SK" dirty="0">
                <a:solidFill>
                  <a:schemeClr val="bg1"/>
                </a:solidFill>
              </a:rPr>
              <a:t>, zvádzajú ľudí a robia všetko </a:t>
            </a:r>
            <a:r>
              <a:rPr lang="sk-SK" dirty="0" smtClean="0">
                <a:solidFill>
                  <a:schemeClr val="bg1"/>
                </a:solidFill>
              </a:rPr>
              <a:t>zlo</a:t>
            </a:r>
          </a:p>
          <a:p>
            <a:r>
              <a:rPr lang="sk-SK" dirty="0">
                <a:solidFill>
                  <a:schemeClr val="bg1"/>
                </a:solidFill>
              </a:rPr>
              <a:t>Napr. v 1M 9,20 sa hovorí, že sa </a:t>
            </a:r>
            <a:r>
              <a:rPr lang="sk-SK" dirty="0" err="1">
                <a:solidFill>
                  <a:schemeClr val="bg1"/>
                </a:solidFill>
              </a:rPr>
              <a:t>Noach</a:t>
            </a:r>
            <a:r>
              <a:rPr lang="sk-SK" dirty="0">
                <a:solidFill>
                  <a:schemeClr val="bg1"/>
                </a:solidFill>
              </a:rPr>
              <a:t> opil a jeho syn bol neúctivý voči nemu. </a:t>
            </a:r>
            <a:r>
              <a:rPr lang="sk-SK" dirty="0" smtClean="0">
                <a:solidFill>
                  <a:schemeClr val="bg1"/>
                </a:solidFill>
              </a:rPr>
              <a:t>- Kniha Jubileí: </a:t>
            </a:r>
            <a:r>
              <a:rPr lang="sk-SK" dirty="0" err="1">
                <a:solidFill>
                  <a:schemeClr val="bg1"/>
                </a:solidFill>
              </a:rPr>
              <a:t>Noachov</a:t>
            </a:r>
            <a:r>
              <a:rPr lang="sk-SK" dirty="0">
                <a:solidFill>
                  <a:schemeClr val="bg1"/>
                </a:solidFill>
              </a:rPr>
              <a:t> syn bol k neúcte zvedený démonmi, ktorí boli na žiadosť </a:t>
            </a:r>
            <a:r>
              <a:rPr lang="sk-SK" dirty="0" err="1">
                <a:solidFill>
                  <a:schemeClr val="bg1"/>
                </a:solidFill>
              </a:rPr>
              <a:t>Noachovu</a:t>
            </a:r>
            <a:r>
              <a:rPr lang="sk-SK" dirty="0">
                <a:solidFill>
                  <a:schemeClr val="bg1"/>
                </a:solidFill>
              </a:rPr>
              <a:t> </a:t>
            </a:r>
            <a:r>
              <a:rPr lang="sk-SK" dirty="0" smtClean="0">
                <a:solidFill>
                  <a:schemeClr val="bg1"/>
                </a:solidFill>
              </a:rPr>
              <a:t>zviazaní </a:t>
            </a:r>
          </a:p>
          <a:p>
            <a:endParaRPr lang="sk-SK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98355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4294967295"/>
          </p:nvPr>
        </p:nvSpPr>
        <p:spPr>
          <a:xfrm>
            <a:off x="220436" y="212271"/>
            <a:ext cx="11748407" cy="6286500"/>
          </a:xfrm>
        </p:spPr>
        <p:txBody>
          <a:bodyPr/>
          <a:lstStyle/>
          <a:p>
            <a:r>
              <a:rPr lang="sk-SK" sz="2600" dirty="0">
                <a:solidFill>
                  <a:schemeClr val="bg1"/>
                </a:solidFill>
              </a:rPr>
              <a:t>O pôvode </a:t>
            </a:r>
            <a:r>
              <a:rPr lang="sk-SK" sz="2600" dirty="0">
                <a:solidFill>
                  <a:srgbClr val="FFFF00"/>
                </a:solidFill>
              </a:rPr>
              <a:t>Satana</a:t>
            </a:r>
            <a:r>
              <a:rPr lang="sk-SK" sz="2600" dirty="0">
                <a:solidFill>
                  <a:schemeClr val="bg1"/>
                </a:solidFill>
              </a:rPr>
              <a:t> sa </a:t>
            </a:r>
            <a:r>
              <a:rPr lang="sk-SK" sz="2600" dirty="0" smtClean="0">
                <a:solidFill>
                  <a:schemeClr val="bg1"/>
                </a:solidFill>
              </a:rPr>
              <a:t>špekuluje</a:t>
            </a:r>
          </a:p>
          <a:p>
            <a:pPr lvl="1"/>
            <a:r>
              <a:rPr lang="sk-SK" sz="2600" dirty="0" smtClean="0">
                <a:solidFill>
                  <a:schemeClr val="bg1"/>
                </a:solidFill>
              </a:rPr>
              <a:t>Satan </a:t>
            </a:r>
            <a:r>
              <a:rPr lang="sk-SK" sz="2600" dirty="0">
                <a:solidFill>
                  <a:schemeClr val="bg1"/>
                </a:solidFill>
              </a:rPr>
              <a:t>bol kniežaťom dobrých anjelov, ale odoprel pokloniť sa obrazu Božiemu v Adamovi a za to bol aj so svojou družinou zvrhnutý na zem, kde potom zvádza ľudí (Život Adama a Evy, kap. 11-17). </a:t>
            </a:r>
            <a:endParaRPr lang="sk-SK" sz="2600" dirty="0" smtClean="0">
              <a:solidFill>
                <a:schemeClr val="bg1"/>
              </a:solidFill>
            </a:endParaRPr>
          </a:p>
          <a:p>
            <a:pPr lvl="1"/>
            <a:r>
              <a:rPr lang="sk-SK" sz="2600" dirty="0" smtClean="0">
                <a:solidFill>
                  <a:schemeClr val="bg1"/>
                </a:solidFill>
              </a:rPr>
              <a:t>Podľa </a:t>
            </a:r>
            <a:r>
              <a:rPr lang="sk-SK" sz="2600" dirty="0">
                <a:solidFill>
                  <a:schemeClr val="bg1"/>
                </a:solidFill>
              </a:rPr>
              <a:t>inej špekulácie to bol archanjel, ktorý sa vzbúril proti Bohu a založil vlastnú ríšu (Slovanský </a:t>
            </a:r>
            <a:r>
              <a:rPr lang="sk-SK" sz="2600" dirty="0" err="1">
                <a:solidFill>
                  <a:schemeClr val="bg1"/>
                </a:solidFill>
              </a:rPr>
              <a:t>Henoch</a:t>
            </a:r>
            <a:r>
              <a:rPr lang="sk-SK" sz="2600" dirty="0">
                <a:solidFill>
                  <a:schemeClr val="bg1"/>
                </a:solidFill>
              </a:rPr>
              <a:t> </a:t>
            </a:r>
            <a:r>
              <a:rPr lang="sk-SK" sz="2600" dirty="0" smtClean="0">
                <a:solidFill>
                  <a:schemeClr val="bg1"/>
                </a:solidFill>
              </a:rPr>
              <a:t>29,4)</a:t>
            </a:r>
          </a:p>
          <a:p>
            <a:r>
              <a:rPr lang="sk-SK" sz="2600" dirty="0">
                <a:solidFill>
                  <a:schemeClr val="bg1"/>
                </a:solidFill>
              </a:rPr>
              <a:t>Aj o</a:t>
            </a:r>
            <a:r>
              <a:rPr lang="sk-SK" sz="2600" dirty="0">
                <a:solidFill>
                  <a:srgbClr val="FFFF00"/>
                </a:solidFill>
              </a:rPr>
              <a:t> anjeloch </a:t>
            </a:r>
            <a:r>
              <a:rPr lang="sk-SK" sz="2600" dirty="0">
                <a:solidFill>
                  <a:schemeClr val="bg1"/>
                </a:solidFill>
              </a:rPr>
              <a:t>judaizmus </a:t>
            </a:r>
            <a:r>
              <a:rPr lang="sk-SK" sz="2600" dirty="0" smtClean="0">
                <a:solidFill>
                  <a:schemeClr val="bg1"/>
                </a:solidFill>
              </a:rPr>
              <a:t>špekuluje</a:t>
            </a:r>
          </a:p>
          <a:p>
            <a:pPr lvl="1"/>
            <a:r>
              <a:rPr lang="sk-SK" sz="2600" dirty="0">
                <a:solidFill>
                  <a:schemeClr val="bg1"/>
                </a:solidFill>
              </a:rPr>
              <a:t>Podľa </a:t>
            </a:r>
            <a:r>
              <a:rPr lang="sk-SK" sz="2600" dirty="0" smtClean="0">
                <a:solidFill>
                  <a:schemeClr val="bg1"/>
                </a:solidFill>
              </a:rPr>
              <a:t>SZ sú </a:t>
            </a:r>
            <a:r>
              <a:rPr lang="sk-SK" sz="2600" dirty="0">
                <a:solidFill>
                  <a:schemeClr val="bg1"/>
                </a:solidFill>
              </a:rPr>
              <a:t>to proste služobní duchovia, </a:t>
            </a:r>
            <a:endParaRPr lang="sk-SK" sz="2600" dirty="0" smtClean="0">
              <a:solidFill>
                <a:schemeClr val="bg1"/>
              </a:solidFill>
            </a:endParaRPr>
          </a:p>
          <a:p>
            <a:pPr lvl="1"/>
            <a:r>
              <a:rPr lang="sk-SK" sz="2600" dirty="0" smtClean="0">
                <a:solidFill>
                  <a:schemeClr val="bg1"/>
                </a:solidFill>
              </a:rPr>
              <a:t>židovstvo </a:t>
            </a:r>
            <a:r>
              <a:rPr lang="sk-SK" sz="2600" dirty="0">
                <a:solidFill>
                  <a:schemeClr val="bg1"/>
                </a:solidFill>
              </a:rPr>
              <a:t>to </a:t>
            </a:r>
            <a:r>
              <a:rPr lang="sk-SK" sz="2600" dirty="0" smtClean="0">
                <a:solidFill>
                  <a:schemeClr val="bg1"/>
                </a:solidFill>
              </a:rPr>
              <a:t>detailizuje:</a:t>
            </a:r>
          </a:p>
          <a:p>
            <a:pPr lvl="2"/>
            <a:r>
              <a:rPr lang="sk-SK" sz="2600" dirty="0" smtClean="0">
                <a:solidFill>
                  <a:schemeClr val="bg1"/>
                </a:solidFill>
              </a:rPr>
              <a:t> sú </a:t>
            </a:r>
            <a:r>
              <a:rPr lang="sk-SK" sz="2600" dirty="0">
                <a:solidFill>
                  <a:schemeClr val="bg1"/>
                </a:solidFill>
              </a:rPr>
              <a:t>to bytosti vyššieho rádu, sú nesmrteľní (Hen 6,6)  </a:t>
            </a:r>
            <a:endParaRPr lang="sk-SK" sz="2600" dirty="0" smtClean="0">
              <a:solidFill>
                <a:schemeClr val="bg1"/>
              </a:solidFill>
            </a:endParaRPr>
          </a:p>
          <a:p>
            <a:pPr lvl="2"/>
            <a:r>
              <a:rPr lang="sk-SK" sz="2600" dirty="0" smtClean="0">
                <a:solidFill>
                  <a:schemeClr val="bg1"/>
                </a:solidFill>
              </a:rPr>
              <a:t>je </a:t>
            </a:r>
            <a:r>
              <a:rPr lang="sk-SK" sz="2600" dirty="0">
                <a:solidFill>
                  <a:schemeClr val="bg1"/>
                </a:solidFill>
              </a:rPr>
              <a:t>ich nespočítateľne mnoho (Hen 40,1). </a:t>
            </a:r>
            <a:endParaRPr lang="sk-SK" sz="2600" dirty="0" smtClean="0">
              <a:solidFill>
                <a:schemeClr val="bg1"/>
              </a:solidFill>
            </a:endParaRPr>
          </a:p>
          <a:p>
            <a:r>
              <a:rPr lang="sk-SK" sz="2600" dirty="0" smtClean="0">
                <a:solidFill>
                  <a:schemeClr val="bg1"/>
                </a:solidFill>
              </a:rPr>
              <a:t>O</a:t>
            </a:r>
            <a:r>
              <a:rPr lang="sk-SK" sz="2600" dirty="0">
                <a:solidFill>
                  <a:schemeClr val="bg1"/>
                </a:solidFill>
              </a:rPr>
              <a:t> ich pôvode Stará zmluva nevraví nič, </a:t>
            </a:r>
            <a:endParaRPr lang="sk-SK" sz="2600" dirty="0" smtClean="0">
              <a:solidFill>
                <a:schemeClr val="bg1"/>
              </a:solidFill>
            </a:endParaRPr>
          </a:p>
          <a:p>
            <a:pPr lvl="1"/>
            <a:r>
              <a:rPr lang="sk-SK" sz="2600" dirty="0" smtClean="0">
                <a:solidFill>
                  <a:schemeClr val="bg1"/>
                </a:solidFill>
              </a:rPr>
              <a:t>judaizmus </a:t>
            </a:r>
            <a:r>
              <a:rPr lang="sk-SK" sz="2600" dirty="0">
                <a:solidFill>
                  <a:schemeClr val="bg1"/>
                </a:solidFill>
              </a:rPr>
              <a:t>vie, že duše spravodlivých, ktoré prešli do večnosti, sa stávajú anjelmi (Hen 51,4; 104,4) </a:t>
            </a:r>
            <a:endParaRPr lang="sk-SK" sz="2600" dirty="0" smtClean="0">
              <a:solidFill>
                <a:schemeClr val="bg1"/>
              </a:solidFill>
            </a:endParaRPr>
          </a:p>
          <a:p>
            <a:pPr lvl="1"/>
            <a:r>
              <a:rPr lang="sk-SK" sz="2600" dirty="0" smtClean="0">
                <a:solidFill>
                  <a:schemeClr val="bg1"/>
                </a:solidFill>
              </a:rPr>
              <a:t>Inokedy </a:t>
            </a:r>
            <a:r>
              <a:rPr lang="sk-SK" sz="2600" dirty="0">
                <a:solidFill>
                  <a:schemeClr val="bg1"/>
                </a:solidFill>
              </a:rPr>
              <a:t>sa zdá, že sú to zosobnené prírodné sily (</a:t>
            </a:r>
            <a:r>
              <a:rPr lang="sk-SK" sz="2600" dirty="0" err="1">
                <a:solidFill>
                  <a:schemeClr val="bg1"/>
                </a:solidFill>
              </a:rPr>
              <a:t>Jubil</a:t>
            </a:r>
            <a:r>
              <a:rPr lang="sk-SK" sz="2600" dirty="0">
                <a:solidFill>
                  <a:schemeClr val="bg1"/>
                </a:solidFill>
              </a:rPr>
              <a:t> </a:t>
            </a:r>
            <a:r>
              <a:rPr lang="sk-SK" sz="2600" dirty="0" smtClean="0">
                <a:solidFill>
                  <a:schemeClr val="bg1"/>
                </a:solidFill>
              </a:rPr>
              <a:t>2,2)</a:t>
            </a:r>
          </a:p>
          <a:p>
            <a:pPr marL="457200" lvl="1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86332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9711"/>
          </a:xfrm>
        </p:spPr>
        <p:txBody>
          <a:bodyPr>
            <a:normAutofit/>
          </a:bodyPr>
          <a:lstStyle/>
          <a:p>
            <a:pPr algn="ctr"/>
            <a:r>
              <a:rPr lang="sk-SK" sz="3800" b="1" dirty="0">
                <a:solidFill>
                  <a:srgbClr val="FFFF00"/>
                </a:solidFill>
              </a:rPr>
              <a:t>Múdrosť</a:t>
            </a:r>
            <a:endParaRPr lang="sk-SK" sz="3800" dirty="0">
              <a:solidFill>
                <a:srgbClr val="FFFF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18407" y="1281793"/>
            <a:ext cx="11560629" cy="5200650"/>
          </a:xfrm>
        </p:spPr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už </a:t>
            </a:r>
            <a:r>
              <a:rPr lang="sk-SK" dirty="0">
                <a:solidFill>
                  <a:schemeClr val="bg1"/>
                </a:solidFill>
              </a:rPr>
              <a:t>v </a:t>
            </a:r>
            <a:r>
              <a:rPr lang="sk-SK" dirty="0" smtClean="0">
                <a:solidFill>
                  <a:schemeClr val="bg1"/>
                </a:solidFill>
              </a:rPr>
              <a:t>SZ začal </a:t>
            </a:r>
            <a:r>
              <a:rPr lang="sk-SK" dirty="0" err="1">
                <a:solidFill>
                  <a:schemeClr val="bg1"/>
                </a:solidFill>
              </a:rPr>
              <a:t>zosobňovací</a:t>
            </a:r>
            <a:r>
              <a:rPr lang="sk-SK" dirty="0">
                <a:solidFill>
                  <a:schemeClr val="bg1"/>
                </a:solidFill>
              </a:rPr>
              <a:t> proces, keď z vlastností Božích vystupuje do prostredia Božia Múdrosť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dirty="0" smtClean="0">
                <a:solidFill>
                  <a:schemeClr val="bg1"/>
                </a:solidFill>
              </a:rPr>
              <a:t>je </a:t>
            </a:r>
            <a:r>
              <a:rPr lang="sk-SK" dirty="0">
                <a:solidFill>
                  <a:schemeClr val="bg1"/>
                </a:solidFill>
              </a:rPr>
              <a:t>viacej ako len vlastnosťou Božou a stáva sa jeho dieťaťom, osobou, ktorá jestvovala pred stvorením (Pr 8,1; 9,1; 8,22.27.30). 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dirty="0" smtClean="0">
                <a:solidFill>
                  <a:schemeClr val="bg1"/>
                </a:solidFill>
              </a:rPr>
              <a:t>túto </a:t>
            </a:r>
            <a:r>
              <a:rPr lang="sk-SK" dirty="0">
                <a:solidFill>
                  <a:schemeClr val="bg1"/>
                </a:solidFill>
              </a:rPr>
              <a:t>myšlienku ďalej rozvíjajú najmä </a:t>
            </a:r>
            <a:r>
              <a:rPr lang="sk-SK" dirty="0" err="1">
                <a:solidFill>
                  <a:schemeClr val="bg1"/>
                </a:solidFill>
              </a:rPr>
              <a:t>Jesus</a:t>
            </a:r>
            <a:r>
              <a:rPr lang="sk-SK" dirty="0">
                <a:solidFill>
                  <a:schemeClr val="bg1"/>
                </a:solidFill>
              </a:rPr>
              <a:t> </a:t>
            </a:r>
            <a:r>
              <a:rPr lang="sk-SK" dirty="0" err="1">
                <a:solidFill>
                  <a:schemeClr val="bg1"/>
                </a:solidFill>
              </a:rPr>
              <a:t>Sirach</a:t>
            </a:r>
            <a:r>
              <a:rPr lang="sk-SK" dirty="0">
                <a:solidFill>
                  <a:schemeClr val="bg1"/>
                </a:solidFill>
              </a:rPr>
              <a:t> a </a:t>
            </a:r>
            <a:r>
              <a:rPr lang="sk-SK" dirty="0" err="1" smtClean="0">
                <a:solidFill>
                  <a:schemeClr val="bg1"/>
                </a:solidFill>
              </a:rPr>
              <a:t>Sapientia</a:t>
            </a:r>
            <a:r>
              <a:rPr lang="sk-SK" dirty="0" smtClean="0">
                <a:solidFill>
                  <a:schemeClr val="bg1"/>
                </a:solidFill>
              </a:rPr>
              <a:t>:</a:t>
            </a:r>
          </a:p>
          <a:p>
            <a:pPr lvl="1"/>
            <a:r>
              <a:rPr lang="sk-SK" sz="2600" dirty="0">
                <a:solidFill>
                  <a:schemeClr val="bg1"/>
                </a:solidFill>
              </a:rPr>
              <a:t>Múdrosť vyšla z Božích úst slovom, preniká do najtajnejších hlbín </a:t>
            </a:r>
            <a:r>
              <a:rPr lang="sk-SK" sz="2600" dirty="0" smtClean="0">
                <a:solidFill>
                  <a:schemeClr val="bg1"/>
                </a:solidFill>
              </a:rPr>
              <a:t>sveta </a:t>
            </a:r>
          </a:p>
          <a:p>
            <a:pPr lvl="1"/>
            <a:r>
              <a:rPr lang="sk-SK" sz="2600" dirty="0" smtClean="0">
                <a:solidFill>
                  <a:schemeClr val="bg1"/>
                </a:solidFill>
              </a:rPr>
              <a:t>Má </a:t>
            </a:r>
            <a:r>
              <a:rPr lang="sk-SK" sz="2600" dirty="0">
                <a:solidFill>
                  <a:schemeClr val="bg1"/>
                </a:solidFill>
              </a:rPr>
              <a:t>svoj trón na výsostiach, ale trvale sídli v </a:t>
            </a:r>
            <a:r>
              <a:rPr lang="sk-SK" sz="2600" dirty="0" smtClean="0">
                <a:solidFill>
                  <a:schemeClr val="bg1"/>
                </a:solidFill>
              </a:rPr>
              <a:t>Jeruzaleme </a:t>
            </a:r>
          </a:p>
          <a:p>
            <a:pPr lvl="1"/>
            <a:r>
              <a:rPr lang="sk-SK" sz="2600" dirty="0" smtClean="0">
                <a:solidFill>
                  <a:schemeClr val="bg1"/>
                </a:solidFill>
              </a:rPr>
              <a:t>zjavuje </a:t>
            </a:r>
            <a:r>
              <a:rPr lang="sk-SK" sz="2600" dirty="0">
                <a:solidFill>
                  <a:schemeClr val="bg1"/>
                </a:solidFill>
              </a:rPr>
              <a:t>sa </a:t>
            </a:r>
            <a:r>
              <a:rPr lang="sk-SK" sz="2600" dirty="0" err="1">
                <a:solidFill>
                  <a:schemeClr val="bg1"/>
                </a:solidFill>
              </a:rPr>
              <a:t>Izraelovi</a:t>
            </a:r>
            <a:r>
              <a:rPr lang="sk-SK" sz="2600" dirty="0">
                <a:solidFill>
                  <a:schemeClr val="bg1"/>
                </a:solidFill>
              </a:rPr>
              <a:t> najmä v </a:t>
            </a:r>
            <a:r>
              <a:rPr lang="sk-SK" sz="2600" dirty="0" smtClean="0">
                <a:solidFill>
                  <a:schemeClr val="bg1"/>
                </a:solidFill>
              </a:rPr>
              <a:t>Zákone</a:t>
            </a:r>
          </a:p>
          <a:p>
            <a:pPr lvl="1"/>
            <a:r>
              <a:rPr lang="sk-SK" sz="2600" dirty="0">
                <a:solidFill>
                  <a:schemeClr val="bg1"/>
                </a:solidFill>
              </a:rPr>
              <a:t>Múdrosť je tiež </a:t>
            </a:r>
            <a:r>
              <a:rPr lang="sk-SK" sz="2600" dirty="0" err="1">
                <a:solidFill>
                  <a:schemeClr val="bg1"/>
                </a:solidFill>
              </a:rPr>
              <a:t>Stvoriteľkou</a:t>
            </a:r>
            <a:r>
              <a:rPr lang="sk-SK" sz="2600" dirty="0">
                <a:solidFill>
                  <a:schemeClr val="bg1"/>
                </a:solidFill>
              </a:rPr>
              <a:t> všetkého čo existuje (Sap 6-9) a všetko </a:t>
            </a:r>
            <a:r>
              <a:rPr lang="sk-SK" sz="2600" dirty="0" smtClean="0">
                <a:solidFill>
                  <a:schemeClr val="bg1"/>
                </a:solidFill>
              </a:rPr>
              <a:t>preniká </a:t>
            </a:r>
          </a:p>
          <a:p>
            <a:pPr lvl="1"/>
            <a:r>
              <a:rPr lang="sk-SK" sz="2600" dirty="0" smtClean="0">
                <a:solidFill>
                  <a:schemeClr val="bg1"/>
                </a:solidFill>
              </a:rPr>
              <a:t>Múdrosť </a:t>
            </a:r>
            <a:r>
              <a:rPr lang="sk-SK" sz="2600" dirty="0">
                <a:solidFill>
                  <a:schemeClr val="bg1"/>
                </a:solidFill>
              </a:rPr>
              <a:t>je vlastne Boží </a:t>
            </a:r>
            <a:r>
              <a:rPr lang="sk-SK" sz="2600" dirty="0" smtClean="0">
                <a:solidFill>
                  <a:schemeClr val="bg1"/>
                </a:solidFill>
              </a:rPr>
              <a:t>Duch</a:t>
            </a:r>
            <a:endParaRPr lang="sk-SK" sz="2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670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4294967295"/>
          </p:nvPr>
        </p:nvSpPr>
        <p:spPr>
          <a:xfrm>
            <a:off x="391886" y="693963"/>
            <a:ext cx="11560628" cy="5482999"/>
          </a:xfrm>
        </p:spPr>
        <p:txBody>
          <a:bodyPr>
            <a:normAutofit/>
          </a:bodyPr>
          <a:lstStyle/>
          <a:p>
            <a:r>
              <a:rPr lang="sk-SK" dirty="0" smtClean="0">
                <a:solidFill>
                  <a:schemeClr val="bg1"/>
                </a:solidFill>
              </a:rPr>
              <a:t>Špekulácia </a:t>
            </a:r>
            <a:r>
              <a:rPr lang="sk-SK" dirty="0" err="1" smtClean="0">
                <a:solidFill>
                  <a:schemeClr val="bg1"/>
                </a:solidFill>
              </a:rPr>
              <a:t>Filona</a:t>
            </a:r>
            <a:r>
              <a:rPr lang="sk-SK" dirty="0" smtClean="0">
                <a:solidFill>
                  <a:schemeClr val="bg1"/>
                </a:solidFill>
              </a:rPr>
              <a:t> Alexandrijského:</a:t>
            </a: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Predstava Boha ako Otca, vedľa ktorého je Múdrosť ako matka. </a:t>
            </a: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Skrze ňu bolo všetko stvorené. </a:t>
            </a: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Múdrosť robí človeka pravým tvorom a dieťaťom Božím. </a:t>
            </a: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Kto opúšťa Múdrosť, prepadá zmyslovosti a odpadá od Božieho života. </a:t>
            </a: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Od Múdrosti je odlišný božský </a:t>
            </a:r>
            <a:r>
              <a:rPr lang="sk-SK" sz="2800" dirty="0" err="1" smtClean="0">
                <a:solidFill>
                  <a:schemeClr val="bg1"/>
                </a:solidFill>
              </a:rPr>
              <a:t>Logos</a:t>
            </a:r>
            <a:r>
              <a:rPr lang="sk-SK" sz="2800" dirty="0" smtClean="0">
                <a:solidFill>
                  <a:schemeClr val="bg1"/>
                </a:solidFill>
              </a:rPr>
              <a:t>. </a:t>
            </a: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Je to Božie Slovo, či Božia Myšlienka a orgán, ktorým bol svet stvorený a model, podľa ktorého bol svet stvorený.</a:t>
            </a:r>
          </a:p>
          <a:p>
            <a:endParaRPr lang="sk-SK" dirty="0">
              <a:solidFill>
                <a:schemeClr val="bg1"/>
              </a:solidFill>
            </a:endParaRPr>
          </a:p>
          <a:p>
            <a:r>
              <a:rPr lang="sk-SK" dirty="0">
                <a:solidFill>
                  <a:schemeClr val="bg1"/>
                </a:solidFill>
              </a:rPr>
              <a:t>Duch, Múdrosť, Slovo – to sú zosobnené pojmy, ktorými bolo pripravené aj </a:t>
            </a:r>
            <a:r>
              <a:rPr lang="sk-SK" dirty="0" err="1">
                <a:solidFill>
                  <a:schemeClr val="bg1"/>
                </a:solidFill>
              </a:rPr>
              <a:t>novozmluvné</a:t>
            </a:r>
            <a:r>
              <a:rPr lang="sk-SK" dirty="0">
                <a:solidFill>
                  <a:schemeClr val="bg1"/>
                </a:solidFill>
              </a:rPr>
              <a:t> učenie o Kristovi a Duchu.</a:t>
            </a:r>
          </a:p>
          <a:p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1883937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8675" y="185511"/>
            <a:ext cx="10515600" cy="802368"/>
          </a:xfrm>
        </p:spPr>
        <p:txBody>
          <a:bodyPr>
            <a:normAutofit/>
          </a:bodyPr>
          <a:lstStyle/>
          <a:p>
            <a:pPr algn="ctr"/>
            <a:r>
              <a:rPr lang="sk-SK" sz="3800" b="1" dirty="0">
                <a:solidFill>
                  <a:schemeClr val="bg1"/>
                </a:solidFill>
              </a:rPr>
              <a:t>Eschatológia</a:t>
            </a:r>
            <a:endParaRPr lang="sk-SK" sz="3800" dirty="0">
              <a:solidFill>
                <a:schemeClr val="bg1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75557" y="1094014"/>
            <a:ext cx="11421836" cy="5082949"/>
          </a:xfrm>
        </p:spPr>
        <p:txBody>
          <a:bodyPr>
            <a:normAutofit lnSpcReduction="10000"/>
          </a:bodyPr>
          <a:lstStyle/>
          <a:p>
            <a:r>
              <a:rPr lang="sk-SK" dirty="0">
                <a:solidFill>
                  <a:schemeClr val="bg1"/>
                </a:solidFill>
              </a:rPr>
              <a:t>Izraelskí </a:t>
            </a:r>
            <a:r>
              <a:rPr lang="sk-SK" dirty="0" smtClean="0">
                <a:solidFill>
                  <a:schemeClr val="bg1"/>
                </a:solidFill>
              </a:rPr>
              <a:t>proroci:</a:t>
            </a: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zmysel </a:t>
            </a:r>
            <a:r>
              <a:rPr lang="sk-SK" dirty="0">
                <a:solidFill>
                  <a:schemeClr val="bg1"/>
                </a:solidFill>
              </a:rPr>
              <a:t>dejín v tom, že Boh </a:t>
            </a:r>
            <a:r>
              <a:rPr lang="sk-SK" dirty="0" smtClean="0">
                <a:solidFill>
                  <a:schemeClr val="bg1"/>
                </a:solidFill>
              </a:rPr>
              <a:t>vedie </a:t>
            </a:r>
            <a:r>
              <a:rPr lang="sk-SK" dirty="0">
                <a:solidFill>
                  <a:schemeClr val="bg1"/>
                </a:solidFill>
              </a:rPr>
              <a:t>ľudstvo k cieľom, ktoré stanovil vo svojom </a:t>
            </a:r>
            <a:r>
              <a:rPr lang="sk-SK" dirty="0" smtClean="0">
                <a:solidFill>
                  <a:schemeClr val="bg1"/>
                </a:solidFill>
              </a:rPr>
              <a:t>pláne.</a:t>
            </a: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Izrael </a:t>
            </a:r>
            <a:r>
              <a:rPr lang="sk-SK" dirty="0">
                <a:solidFill>
                  <a:schemeClr val="bg1"/>
                </a:solidFill>
              </a:rPr>
              <a:t>sa stane sprostredkovateľom mravných hodnôt pre všetky národy (</a:t>
            </a:r>
            <a:r>
              <a:rPr lang="sk-SK" dirty="0" err="1">
                <a:solidFill>
                  <a:schemeClr val="bg1"/>
                </a:solidFill>
              </a:rPr>
              <a:t>Iz</a:t>
            </a:r>
            <a:r>
              <a:rPr lang="sk-SK" dirty="0">
                <a:solidFill>
                  <a:schemeClr val="bg1"/>
                </a:solidFill>
              </a:rPr>
              <a:t> 2,2).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Bude </a:t>
            </a:r>
            <a:r>
              <a:rPr lang="sk-SK" dirty="0">
                <a:solidFill>
                  <a:schemeClr val="bg1"/>
                </a:solidFill>
              </a:rPr>
              <a:t>to umožnené obnovením izraelského kráľovstva (Am 9,11) a príchodom kráľa z rodu Dávidovho (Jer 33,15</a:t>
            </a:r>
            <a:r>
              <a:rPr lang="sk-SK" dirty="0" smtClean="0">
                <a:solidFill>
                  <a:schemeClr val="bg1"/>
                </a:solidFill>
              </a:rPr>
              <a:t>)</a:t>
            </a:r>
          </a:p>
          <a:p>
            <a:r>
              <a:rPr lang="sk-SK" dirty="0">
                <a:solidFill>
                  <a:schemeClr val="bg1"/>
                </a:solidFill>
              </a:rPr>
              <a:t>V týchto myšlienkach pokračuje </a:t>
            </a:r>
            <a:r>
              <a:rPr lang="sk-SK" dirty="0" err="1" smtClean="0">
                <a:solidFill>
                  <a:schemeClr val="bg1"/>
                </a:solidFill>
              </a:rPr>
              <a:t>Henoch</a:t>
            </a:r>
            <a:r>
              <a:rPr lang="sk-SK" dirty="0" smtClean="0">
                <a:solidFill>
                  <a:schemeClr val="bg1"/>
                </a:solidFill>
              </a:rPr>
              <a:t>: </a:t>
            </a: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tento </a:t>
            </a:r>
            <a:r>
              <a:rPr lang="sk-SK" dirty="0">
                <a:solidFill>
                  <a:schemeClr val="bg1"/>
                </a:solidFill>
              </a:rPr>
              <a:t>kráľ bude súdiť ľudí a tak obnoví zem i nebo (45,3-6).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Jeho </a:t>
            </a:r>
            <a:r>
              <a:rPr lang="sk-SK" dirty="0">
                <a:solidFill>
                  <a:schemeClr val="bg1"/>
                </a:solidFill>
              </a:rPr>
              <a:t>meno je Pomazaný či Syn človeka (46,1; 65,5; 71,14). 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dirty="0">
                <a:solidFill>
                  <a:schemeClr val="bg1"/>
                </a:solidFill>
              </a:rPr>
              <a:t>Podľa IV. </a:t>
            </a:r>
            <a:r>
              <a:rPr lang="sk-SK" dirty="0" err="1" smtClean="0">
                <a:solidFill>
                  <a:schemeClr val="bg1"/>
                </a:solidFill>
              </a:rPr>
              <a:t>Ezdr</a:t>
            </a:r>
            <a:r>
              <a:rPr lang="sk-SK" dirty="0" smtClean="0">
                <a:solidFill>
                  <a:schemeClr val="bg1"/>
                </a:solidFill>
              </a:rPr>
              <a:t>. </a:t>
            </a:r>
            <a:r>
              <a:rPr lang="sk-SK" dirty="0">
                <a:solidFill>
                  <a:schemeClr val="bg1"/>
                </a:solidFill>
              </a:rPr>
              <a:t>a </a:t>
            </a:r>
            <a:r>
              <a:rPr lang="sk-SK" dirty="0" err="1" smtClean="0">
                <a:solidFill>
                  <a:schemeClr val="bg1"/>
                </a:solidFill>
              </a:rPr>
              <a:t>Bárucha</a:t>
            </a:r>
            <a:r>
              <a:rPr lang="sk-SK" dirty="0" smtClean="0">
                <a:solidFill>
                  <a:schemeClr val="bg1"/>
                </a:solidFill>
              </a:rPr>
              <a:t>:</a:t>
            </a: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jeho ríša sa </a:t>
            </a:r>
            <a:r>
              <a:rPr lang="sk-SK" dirty="0">
                <a:solidFill>
                  <a:schemeClr val="bg1"/>
                </a:solidFill>
              </a:rPr>
              <a:t>nestotožňuje s kráľovstvom Božím, ale je jeho </a:t>
            </a:r>
            <a:r>
              <a:rPr lang="sk-SK" dirty="0" err="1">
                <a:solidFill>
                  <a:schemeClr val="bg1"/>
                </a:solidFill>
              </a:rPr>
              <a:t>predstupňom</a:t>
            </a:r>
            <a:r>
              <a:rPr lang="sk-SK" dirty="0">
                <a:solidFill>
                  <a:schemeClr val="bg1"/>
                </a:solidFill>
              </a:rPr>
              <a:t> a </a:t>
            </a:r>
            <a:r>
              <a:rPr lang="sk-SK" dirty="0" smtClean="0">
                <a:solidFill>
                  <a:schemeClr val="bg1"/>
                </a:solidFill>
              </a:rPr>
              <a:t>prípravou </a:t>
            </a: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400 </a:t>
            </a:r>
            <a:r>
              <a:rPr lang="sk-SK" dirty="0">
                <a:solidFill>
                  <a:schemeClr val="bg1"/>
                </a:solidFill>
              </a:rPr>
              <a:t>rokov pred koncom sveta potrvá mesiášova ríša, ktorej účastníci budú </a:t>
            </a:r>
            <a:r>
              <a:rPr lang="sk-SK" dirty="0" err="1">
                <a:solidFill>
                  <a:schemeClr val="bg1"/>
                </a:solidFill>
              </a:rPr>
              <a:t>okúšať</a:t>
            </a:r>
            <a:r>
              <a:rPr lang="sk-SK" dirty="0">
                <a:solidFill>
                  <a:schemeClr val="bg1"/>
                </a:solidFill>
              </a:rPr>
              <a:t> predzvesť budúcej </a:t>
            </a:r>
            <a:r>
              <a:rPr lang="sk-SK" dirty="0" smtClean="0">
                <a:solidFill>
                  <a:schemeClr val="bg1"/>
                </a:solidFill>
              </a:rPr>
              <a:t>radosti </a:t>
            </a: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Mesiáš </a:t>
            </a:r>
            <a:r>
              <a:rPr lang="sk-SK" dirty="0">
                <a:solidFill>
                  <a:schemeClr val="bg1"/>
                </a:solidFill>
              </a:rPr>
              <a:t>premôže všetkých nepriateľov a odovzdá nakoniec vládu </a:t>
            </a:r>
            <a:r>
              <a:rPr lang="sk-SK" dirty="0" smtClean="0">
                <a:solidFill>
                  <a:schemeClr val="bg1"/>
                </a:solidFill>
              </a:rPr>
              <a:t>Bohu</a:t>
            </a:r>
          </a:p>
        </p:txBody>
      </p:sp>
    </p:spTree>
    <p:extLst>
      <p:ext uri="{BB962C8B-B14F-4D97-AF65-F5344CB8AC3E}">
        <p14:creationId xmlns:p14="http://schemas.microsoft.com/office/powerpoint/2010/main" val="1183811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4294967295"/>
          </p:nvPr>
        </p:nvSpPr>
        <p:spPr>
          <a:xfrm>
            <a:off x="432706" y="326571"/>
            <a:ext cx="11446330" cy="5850392"/>
          </a:xfrm>
        </p:spPr>
        <p:txBody>
          <a:bodyPr>
            <a:normAutofit/>
          </a:bodyPr>
          <a:lstStyle/>
          <a:p>
            <a:r>
              <a:rPr lang="sk-SK" dirty="0" smtClean="0">
                <a:solidFill>
                  <a:schemeClr val="bg1"/>
                </a:solidFill>
              </a:rPr>
              <a:t>Niektoré </a:t>
            </a:r>
            <a:r>
              <a:rPr lang="sk-SK" dirty="0">
                <a:solidFill>
                  <a:schemeClr val="bg1"/>
                </a:solidFill>
              </a:rPr>
              <a:t>judaistické apokalypsy rozlišujú dve obdobia: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v</a:t>
            </a:r>
            <a:r>
              <a:rPr lang="sk-SK" dirty="0">
                <a:solidFill>
                  <a:schemeClr val="bg1"/>
                </a:solidFill>
              </a:rPr>
              <a:t> prvom Izrael ovládne všetky národy a bude žiť v sláve.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Potom </a:t>
            </a:r>
            <a:r>
              <a:rPr lang="sk-SK" dirty="0">
                <a:solidFill>
                  <a:schemeClr val="bg1"/>
                </a:solidFill>
              </a:rPr>
              <a:t>nastane koniec sveta, ktorý bude prechodom do druhého obdobia spravovaného Mesiášom </a:t>
            </a:r>
            <a:r>
              <a:rPr lang="sk-SK" dirty="0" smtClean="0">
                <a:solidFill>
                  <a:schemeClr val="bg1"/>
                </a:solidFill>
              </a:rPr>
              <a:t>ako </a:t>
            </a:r>
            <a:r>
              <a:rPr lang="sk-SK" dirty="0">
                <a:solidFill>
                  <a:schemeClr val="bg1"/>
                </a:solidFill>
              </a:rPr>
              <a:t>jeho ríša (IV </a:t>
            </a:r>
            <a:r>
              <a:rPr lang="sk-SK" dirty="0" err="1">
                <a:solidFill>
                  <a:schemeClr val="bg1"/>
                </a:solidFill>
              </a:rPr>
              <a:t>Ezd</a:t>
            </a:r>
            <a:r>
              <a:rPr lang="sk-SK" dirty="0">
                <a:solidFill>
                  <a:schemeClr val="bg1"/>
                </a:solidFill>
              </a:rPr>
              <a:t> 6,7; </a:t>
            </a:r>
            <a:r>
              <a:rPr lang="sk-SK" dirty="0" err="1">
                <a:solidFill>
                  <a:schemeClr val="bg1"/>
                </a:solidFill>
              </a:rPr>
              <a:t>Baruch</a:t>
            </a:r>
            <a:r>
              <a:rPr lang="sk-SK" dirty="0">
                <a:solidFill>
                  <a:schemeClr val="bg1"/>
                </a:solidFill>
              </a:rPr>
              <a:t> 74,2</a:t>
            </a:r>
            <a:r>
              <a:rPr lang="sk-SK" dirty="0" smtClean="0">
                <a:solidFill>
                  <a:schemeClr val="bg1"/>
                </a:solidFill>
              </a:rPr>
              <a:t>).</a:t>
            </a:r>
          </a:p>
          <a:p>
            <a:r>
              <a:rPr lang="sk-SK" dirty="0">
                <a:solidFill>
                  <a:schemeClr val="bg1"/>
                </a:solidFill>
              </a:rPr>
              <a:t>Musí byť obnovený nielen svet, ale aj </a:t>
            </a:r>
            <a:r>
              <a:rPr lang="sk-SK" dirty="0">
                <a:solidFill>
                  <a:srgbClr val="FFFF00"/>
                </a:solidFill>
              </a:rPr>
              <a:t>človek</a:t>
            </a:r>
            <a:r>
              <a:rPr lang="sk-SK" dirty="0">
                <a:solidFill>
                  <a:schemeClr val="bg1"/>
                </a:solidFill>
              </a:rPr>
              <a:t> sám.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Cesta </a:t>
            </a:r>
            <a:r>
              <a:rPr lang="sk-SK" dirty="0">
                <a:solidFill>
                  <a:schemeClr val="bg1"/>
                </a:solidFill>
              </a:rPr>
              <a:t>do nového sveta ide obnovou spravodlivosti.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V</a:t>
            </a:r>
            <a:r>
              <a:rPr lang="sk-SK" dirty="0">
                <a:solidFill>
                  <a:schemeClr val="bg1"/>
                </a:solidFill>
              </a:rPr>
              <a:t> budúcom svete bude človek účastný úplne novej podstaty.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Formou </a:t>
            </a:r>
            <a:r>
              <a:rPr lang="sk-SK" dirty="0">
                <a:solidFill>
                  <a:schemeClr val="bg1"/>
                </a:solidFill>
              </a:rPr>
              <a:t>jeho bytia bude sláva (Hen 62,15). 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dirty="0">
                <a:solidFill>
                  <a:schemeClr val="bg1"/>
                </a:solidFill>
              </a:rPr>
              <a:t>Aj </a:t>
            </a:r>
            <a:r>
              <a:rPr lang="sk-SK" dirty="0">
                <a:solidFill>
                  <a:srgbClr val="FFFF00"/>
                </a:solidFill>
              </a:rPr>
              <a:t>Jeruzalem</a:t>
            </a:r>
            <a:r>
              <a:rPr lang="sk-SK" dirty="0">
                <a:solidFill>
                  <a:schemeClr val="bg1"/>
                </a:solidFill>
              </a:rPr>
              <a:t> bude obnovený.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Koreňom </a:t>
            </a:r>
            <a:r>
              <a:rPr lang="sk-SK" dirty="0">
                <a:solidFill>
                  <a:schemeClr val="bg1"/>
                </a:solidFill>
              </a:rPr>
              <a:t>tu bolo </a:t>
            </a:r>
            <a:r>
              <a:rPr lang="sk-SK" dirty="0" err="1">
                <a:solidFill>
                  <a:schemeClr val="bg1"/>
                </a:solidFill>
              </a:rPr>
              <a:t>Ezechielovo</a:t>
            </a:r>
            <a:r>
              <a:rPr lang="sk-SK" dirty="0">
                <a:solidFill>
                  <a:schemeClr val="bg1"/>
                </a:solidFill>
              </a:rPr>
              <a:t> videnie (40-48).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Sväté </a:t>
            </a:r>
            <a:r>
              <a:rPr lang="sk-SK" dirty="0">
                <a:solidFill>
                  <a:schemeClr val="bg1"/>
                </a:solidFill>
              </a:rPr>
              <a:t>mesto bolo stvorené súčasne so svetom.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Originál </a:t>
            </a:r>
            <a:r>
              <a:rPr lang="sk-SK" dirty="0">
                <a:solidFill>
                  <a:schemeClr val="bg1"/>
                </a:solidFill>
              </a:rPr>
              <a:t>zostal u Boha v nebi.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Na </a:t>
            </a:r>
            <a:r>
              <a:rPr lang="sk-SK" dirty="0">
                <a:solidFill>
                  <a:schemeClr val="bg1"/>
                </a:solidFill>
              </a:rPr>
              <a:t>zemi bola vystavaná nedokonalá kópia na čas, kým nový nebeský Jeruzalem sa zjaví v dokonalosti (IV </a:t>
            </a:r>
            <a:r>
              <a:rPr lang="sk-SK" dirty="0" err="1">
                <a:solidFill>
                  <a:schemeClr val="bg1"/>
                </a:solidFill>
              </a:rPr>
              <a:t>Ezd</a:t>
            </a:r>
            <a:r>
              <a:rPr lang="sk-SK" dirty="0">
                <a:solidFill>
                  <a:schemeClr val="bg1"/>
                </a:solidFill>
              </a:rPr>
              <a:t> 7,26).</a:t>
            </a:r>
            <a:r>
              <a:rPr lang="sk-SK" dirty="0" smtClean="0">
                <a:solidFill>
                  <a:schemeClr val="bg1"/>
                </a:solidFill>
              </a:rPr>
              <a:t> </a:t>
            </a: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011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4294967295"/>
          </p:nvPr>
        </p:nvSpPr>
        <p:spPr>
          <a:xfrm>
            <a:off x="97972" y="285750"/>
            <a:ext cx="11821886" cy="5891213"/>
          </a:xfrm>
        </p:spPr>
        <p:txBody>
          <a:bodyPr>
            <a:noAutofit/>
          </a:bodyPr>
          <a:lstStyle/>
          <a:p>
            <a:r>
              <a:rPr lang="sk-SK" sz="2600" dirty="0">
                <a:solidFill>
                  <a:schemeClr val="bg1"/>
                </a:solidFill>
              </a:rPr>
              <a:t>Ohľadne </a:t>
            </a:r>
            <a:r>
              <a:rPr lang="sk-SK" sz="2600" dirty="0">
                <a:solidFill>
                  <a:srgbClr val="FFFF00"/>
                </a:solidFill>
              </a:rPr>
              <a:t>posmrtného života </a:t>
            </a:r>
            <a:r>
              <a:rPr lang="sk-SK" sz="2600" dirty="0">
                <a:solidFill>
                  <a:schemeClr val="bg1"/>
                </a:solidFill>
              </a:rPr>
              <a:t>vie </a:t>
            </a:r>
            <a:r>
              <a:rPr lang="sk-SK" sz="2600" dirty="0" smtClean="0">
                <a:solidFill>
                  <a:schemeClr val="bg1"/>
                </a:solidFill>
              </a:rPr>
              <a:t>judaizmus: </a:t>
            </a: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že </a:t>
            </a:r>
            <a:r>
              <a:rPr lang="sk-SK" dirty="0">
                <a:solidFill>
                  <a:schemeClr val="bg1"/>
                </a:solidFill>
              </a:rPr>
              <a:t>len telo zostupuje do </a:t>
            </a:r>
            <a:r>
              <a:rPr lang="sk-SK" dirty="0" err="1">
                <a:solidFill>
                  <a:schemeClr val="bg1"/>
                </a:solidFill>
              </a:rPr>
              <a:t>šeolu</a:t>
            </a:r>
            <a:r>
              <a:rPr lang="sk-SK" dirty="0">
                <a:solidFill>
                  <a:schemeClr val="bg1"/>
                </a:solidFill>
              </a:rPr>
              <a:t>, ríše mŕtvych, kým duch vystupuje k nebu.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Zbožní </a:t>
            </a:r>
            <a:r>
              <a:rPr lang="sk-SK" dirty="0">
                <a:solidFill>
                  <a:schemeClr val="bg1"/>
                </a:solidFill>
              </a:rPr>
              <a:t>po smrti bývajú s otcami, Abrahámom, Izákom a </a:t>
            </a:r>
            <a:r>
              <a:rPr lang="sk-SK" dirty="0" err="1">
                <a:solidFill>
                  <a:schemeClr val="bg1"/>
                </a:solidFill>
              </a:rPr>
              <a:t>Jakobom</a:t>
            </a:r>
            <a:r>
              <a:rPr lang="sk-SK" dirty="0">
                <a:solidFill>
                  <a:schemeClr val="bg1"/>
                </a:solidFill>
              </a:rPr>
              <a:t> (</a:t>
            </a:r>
            <a:r>
              <a:rPr lang="sk-SK" dirty="0" err="1">
                <a:solidFill>
                  <a:schemeClr val="bg1"/>
                </a:solidFill>
              </a:rPr>
              <a:t>Henoch</a:t>
            </a:r>
            <a:r>
              <a:rPr lang="sk-SK" dirty="0">
                <a:solidFill>
                  <a:schemeClr val="bg1"/>
                </a:solidFill>
              </a:rPr>
              <a:t> 39,3-7 por. </a:t>
            </a:r>
            <a:r>
              <a:rPr lang="sk-SK" dirty="0" err="1">
                <a:solidFill>
                  <a:schemeClr val="bg1"/>
                </a:solidFill>
              </a:rPr>
              <a:t>Lk</a:t>
            </a:r>
            <a:r>
              <a:rPr lang="sk-SK" dirty="0">
                <a:solidFill>
                  <a:schemeClr val="bg1"/>
                </a:solidFill>
              </a:rPr>
              <a:t> 16,22), kým bezbožní v pekle.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dirty="0">
                <a:solidFill>
                  <a:schemeClr val="bg1"/>
                </a:solidFill>
              </a:rPr>
              <a:t>Iný prúd tvrdí, že mŕtvy spí a bude na konci prebudený (2Mak 7,22; </a:t>
            </a:r>
            <a:r>
              <a:rPr lang="sk-SK" dirty="0" smtClean="0">
                <a:solidFill>
                  <a:schemeClr val="bg1"/>
                </a:solidFill>
              </a:rPr>
              <a:t>14,46). </a:t>
            </a: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Zase </a:t>
            </a:r>
            <a:r>
              <a:rPr lang="sk-SK" dirty="0">
                <a:solidFill>
                  <a:schemeClr val="bg1"/>
                </a:solidFill>
              </a:rPr>
              <a:t>iný myslí, že po smrti je pokračovanie života, v ktorom mŕtvy má akési vedomie. 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sz="2600" dirty="0">
                <a:solidFill>
                  <a:schemeClr val="bg1"/>
                </a:solidFill>
              </a:rPr>
              <a:t>Židovstvo zdôraznilo myšlienku </a:t>
            </a:r>
            <a:r>
              <a:rPr lang="sk-SK" sz="2600" dirty="0">
                <a:solidFill>
                  <a:srgbClr val="FFFF00"/>
                </a:solidFill>
              </a:rPr>
              <a:t>záhrobnej odplaty a trestu</a:t>
            </a:r>
            <a:r>
              <a:rPr lang="sk-SK" sz="2600" dirty="0">
                <a:solidFill>
                  <a:schemeClr val="bg1"/>
                </a:solidFill>
              </a:rPr>
              <a:t>. </a:t>
            </a:r>
            <a:endParaRPr lang="sk-SK" sz="2600" dirty="0" smtClean="0">
              <a:solidFill>
                <a:schemeClr val="bg1"/>
              </a:solidFill>
            </a:endParaRP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Bezbožní </a:t>
            </a:r>
            <a:r>
              <a:rPr lang="sk-SK" dirty="0">
                <a:solidFill>
                  <a:schemeClr val="bg1"/>
                </a:solidFill>
              </a:rPr>
              <a:t>z trestu nebudú účastní vzkriesenia k životu, ale prepadnú mukám, ktoré budú v tom, že budú hľadieť na blaženosť vyvolených a sami budú z nej vylúčení (Sap 4,16).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Tento </a:t>
            </a:r>
            <a:r>
              <a:rPr lang="sk-SK" dirty="0">
                <a:solidFill>
                  <a:schemeClr val="bg1"/>
                </a:solidFill>
              </a:rPr>
              <a:t>osud je konečný, trest za hriechy je </a:t>
            </a:r>
            <a:r>
              <a:rPr lang="sk-SK" dirty="0" smtClean="0">
                <a:solidFill>
                  <a:schemeClr val="bg1"/>
                </a:solidFill>
              </a:rPr>
              <a:t>večný</a:t>
            </a:r>
          </a:p>
          <a:p>
            <a:pPr lvl="1"/>
            <a:r>
              <a:rPr lang="sk-SK" dirty="0">
                <a:solidFill>
                  <a:schemeClr val="bg1"/>
                </a:solidFill>
              </a:rPr>
              <a:t>Muky odsúdencov sú v tom, že horia v temnom plameni a pritom mrznú (Hen 103,8).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sz="2600" dirty="0">
                <a:solidFill>
                  <a:srgbClr val="FFFF00"/>
                </a:solidFill>
              </a:rPr>
              <a:t>Nebo a peklo </a:t>
            </a:r>
            <a:r>
              <a:rPr lang="sk-SK" sz="2600" dirty="0">
                <a:solidFill>
                  <a:schemeClr val="bg1"/>
                </a:solidFill>
              </a:rPr>
              <a:t>judaizmus myslí celkom miestne. </a:t>
            </a:r>
            <a:endParaRPr lang="sk-SK" sz="2600" dirty="0" smtClean="0">
              <a:solidFill>
                <a:schemeClr val="bg1"/>
              </a:solidFill>
            </a:endParaRP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Nebo </a:t>
            </a:r>
            <a:r>
              <a:rPr lang="sk-SK" dirty="0">
                <a:solidFill>
                  <a:schemeClr val="bg1"/>
                </a:solidFill>
              </a:rPr>
              <a:t>je určitý nadzemský priestor, kde Boh sídli.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dirty="0" smtClean="0">
                <a:solidFill>
                  <a:schemeClr val="bg1"/>
                </a:solidFill>
              </a:rPr>
              <a:t>Peklo </a:t>
            </a:r>
            <a:r>
              <a:rPr lang="sk-SK" dirty="0">
                <a:solidFill>
                  <a:schemeClr val="bg1"/>
                </a:solidFill>
              </a:rPr>
              <a:t>ako jeho náprotivok je pod zemou, kde prebýva Satan a jeho démoni (</a:t>
            </a:r>
            <a:r>
              <a:rPr lang="sk-SK" dirty="0" err="1">
                <a:solidFill>
                  <a:schemeClr val="bg1"/>
                </a:solidFill>
              </a:rPr>
              <a:t>Tob</a:t>
            </a:r>
            <a:r>
              <a:rPr lang="sk-SK" dirty="0">
                <a:solidFill>
                  <a:schemeClr val="bg1"/>
                </a:solidFill>
              </a:rPr>
              <a:t> 7,7; </a:t>
            </a:r>
            <a:r>
              <a:rPr lang="sk-SK" dirty="0" err="1">
                <a:solidFill>
                  <a:schemeClr val="bg1"/>
                </a:solidFill>
              </a:rPr>
              <a:t>Judit</a:t>
            </a:r>
            <a:r>
              <a:rPr lang="sk-SK" dirty="0">
                <a:solidFill>
                  <a:schemeClr val="bg1"/>
                </a:solidFill>
              </a:rPr>
              <a:t> 6,19</a:t>
            </a:r>
            <a:r>
              <a:rPr lang="sk-SK" dirty="0" smtClean="0">
                <a:solidFill>
                  <a:schemeClr val="bg1"/>
                </a:solidFill>
              </a:rPr>
              <a:t>).</a:t>
            </a: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856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79021" y="226332"/>
            <a:ext cx="10515600" cy="826861"/>
          </a:xfrm>
        </p:spPr>
        <p:txBody>
          <a:bodyPr>
            <a:normAutofit/>
          </a:bodyPr>
          <a:lstStyle/>
          <a:p>
            <a:pPr algn="ctr"/>
            <a:r>
              <a:rPr lang="sk-SK" sz="3800" b="1" dirty="0" err="1">
                <a:solidFill>
                  <a:srgbClr val="FFFF00"/>
                </a:solidFill>
              </a:rPr>
              <a:t>Apokalyptika</a:t>
            </a:r>
            <a:endParaRPr lang="sk-SK" sz="3800" dirty="0">
              <a:solidFill>
                <a:srgbClr val="FFFF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10243" y="1314450"/>
            <a:ext cx="11470821" cy="4862513"/>
          </a:xfrm>
        </p:spPr>
        <p:txBody>
          <a:bodyPr/>
          <a:lstStyle/>
          <a:p>
            <a:r>
              <a:rPr lang="sk-SK" dirty="0" err="1">
                <a:solidFill>
                  <a:schemeClr val="bg1"/>
                </a:solidFill>
              </a:rPr>
              <a:t>Apokalyptika</a:t>
            </a:r>
            <a:r>
              <a:rPr lang="sk-SK" dirty="0">
                <a:solidFill>
                  <a:schemeClr val="bg1"/>
                </a:solidFill>
              </a:rPr>
              <a:t> židovstva má svoje korene už u </a:t>
            </a:r>
            <a:r>
              <a:rPr lang="sk-SK" dirty="0" err="1">
                <a:solidFill>
                  <a:schemeClr val="bg1"/>
                </a:solidFill>
              </a:rPr>
              <a:t>starozmluvných</a:t>
            </a:r>
            <a:r>
              <a:rPr lang="sk-SK" dirty="0">
                <a:solidFill>
                  <a:schemeClr val="bg1"/>
                </a:solidFill>
              </a:rPr>
              <a:t> prorokov (</a:t>
            </a:r>
            <a:r>
              <a:rPr lang="sk-SK" dirty="0" err="1">
                <a:solidFill>
                  <a:schemeClr val="bg1"/>
                </a:solidFill>
              </a:rPr>
              <a:t>Iz</a:t>
            </a:r>
            <a:r>
              <a:rPr lang="sk-SK" dirty="0">
                <a:solidFill>
                  <a:schemeClr val="bg1"/>
                </a:solidFill>
              </a:rPr>
              <a:t> 24-27; </a:t>
            </a:r>
            <a:r>
              <a:rPr lang="sk-SK" dirty="0" err="1">
                <a:solidFill>
                  <a:schemeClr val="bg1"/>
                </a:solidFill>
              </a:rPr>
              <a:t>Ez</a:t>
            </a:r>
            <a:r>
              <a:rPr lang="sk-SK" dirty="0">
                <a:solidFill>
                  <a:schemeClr val="bg1"/>
                </a:solidFill>
              </a:rPr>
              <a:t> 37-48; </a:t>
            </a:r>
            <a:r>
              <a:rPr lang="sk-SK" dirty="0" err="1">
                <a:solidFill>
                  <a:schemeClr val="bg1"/>
                </a:solidFill>
              </a:rPr>
              <a:t>Dn</a:t>
            </a:r>
            <a:r>
              <a:rPr lang="sk-SK" dirty="0">
                <a:solidFill>
                  <a:schemeClr val="bg1"/>
                </a:solidFill>
              </a:rPr>
              <a:t> 7-13; Za 9-14</a:t>
            </a:r>
            <a:r>
              <a:rPr lang="sk-SK" dirty="0" smtClean="0">
                <a:solidFill>
                  <a:schemeClr val="bg1"/>
                </a:solidFill>
              </a:rPr>
              <a:t>)</a:t>
            </a:r>
          </a:p>
          <a:p>
            <a:r>
              <a:rPr lang="sk-SK" dirty="0">
                <a:solidFill>
                  <a:schemeClr val="bg1"/>
                </a:solidFill>
              </a:rPr>
              <a:t>rozvinutie súvisí s ťažkým obdobím za dôb </a:t>
            </a:r>
            <a:r>
              <a:rPr lang="sk-SK" dirty="0" smtClean="0">
                <a:solidFill>
                  <a:schemeClr val="bg1"/>
                </a:solidFill>
              </a:rPr>
              <a:t>helenizmu</a:t>
            </a:r>
          </a:p>
          <a:p>
            <a:r>
              <a:rPr lang="sk-SK" dirty="0" smtClean="0">
                <a:solidFill>
                  <a:schemeClr val="bg1"/>
                </a:solidFill>
              </a:rPr>
              <a:t>vznikla zrejme, keď sa židovstvo do </a:t>
            </a:r>
            <a:r>
              <a:rPr lang="sk-SK" dirty="0">
                <a:solidFill>
                  <a:schemeClr val="bg1"/>
                </a:solidFill>
              </a:rPr>
              <a:t>styku s orientálnym svetom, kde v Indii a najmä v Iráne pestovali špekuláciu, ktorá v alegorickej forme vysvetľovala beh dejín a chcela odhaliť koniec sveta</a:t>
            </a:r>
            <a:r>
              <a:rPr lang="sk-SK" dirty="0" smtClean="0">
                <a:solidFill>
                  <a:schemeClr val="bg1"/>
                </a:solidFill>
              </a:rPr>
              <a:t>.</a:t>
            </a:r>
          </a:p>
          <a:p>
            <a:r>
              <a:rPr lang="sk-SK" dirty="0" smtClean="0">
                <a:solidFill>
                  <a:schemeClr val="bg1"/>
                </a:solidFill>
              </a:rPr>
              <a:t>apokalypsy </a:t>
            </a:r>
            <a:r>
              <a:rPr lang="sk-SK" dirty="0">
                <a:solidFill>
                  <a:schemeClr val="bg1"/>
                </a:solidFill>
              </a:rPr>
              <a:t>chcú posilniť vieru veriacich, pričom ich autori nevystupujú pod svojim menom, ale pod menom niektorého velikána minulosti (</a:t>
            </a:r>
            <a:r>
              <a:rPr lang="sk-SK" dirty="0" err="1">
                <a:solidFill>
                  <a:schemeClr val="bg1"/>
                </a:solidFill>
              </a:rPr>
              <a:t>Henoch</a:t>
            </a:r>
            <a:r>
              <a:rPr lang="sk-SK" dirty="0">
                <a:solidFill>
                  <a:schemeClr val="bg1"/>
                </a:solidFill>
              </a:rPr>
              <a:t>, Mojžiš, Abrahám </a:t>
            </a:r>
            <a:r>
              <a:rPr lang="sk-SK" dirty="0" err="1">
                <a:solidFill>
                  <a:schemeClr val="bg1"/>
                </a:solidFill>
              </a:rPr>
              <a:t>atď</a:t>
            </a:r>
            <a:r>
              <a:rPr lang="sk-SK" dirty="0">
                <a:solidFill>
                  <a:schemeClr val="bg1"/>
                </a:solidFill>
              </a:rPr>
              <a:t>). 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dirty="0" smtClean="0">
                <a:solidFill>
                  <a:schemeClr val="bg1"/>
                </a:solidFill>
              </a:rPr>
              <a:t>používajú </a:t>
            </a:r>
            <a:r>
              <a:rPr lang="sk-SK" dirty="0">
                <a:solidFill>
                  <a:schemeClr val="bg1"/>
                </a:solidFill>
              </a:rPr>
              <a:t>pritom často formu sna alebo videnia, ktoré treba vysvetľovať alegoricky (</a:t>
            </a:r>
            <a:r>
              <a:rPr lang="sk-SK" dirty="0" err="1">
                <a:solidFill>
                  <a:schemeClr val="bg1"/>
                </a:solidFill>
              </a:rPr>
              <a:t>inotajne</a:t>
            </a:r>
            <a:r>
              <a:rPr lang="sk-SK" dirty="0">
                <a:solidFill>
                  <a:schemeClr val="bg1"/>
                </a:solidFill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3861732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4294967295"/>
          </p:nvPr>
        </p:nvSpPr>
        <p:spPr>
          <a:xfrm>
            <a:off x="359228" y="530679"/>
            <a:ext cx="11511643" cy="5646284"/>
          </a:xfrm>
        </p:spPr>
        <p:txBody>
          <a:bodyPr>
            <a:normAutofit lnSpcReduction="10000"/>
          </a:bodyPr>
          <a:lstStyle/>
          <a:p>
            <a:r>
              <a:rPr lang="sk-SK" dirty="0">
                <a:solidFill>
                  <a:schemeClr val="bg1"/>
                </a:solidFill>
              </a:rPr>
              <a:t>Božské tajomstvá sa týkajú odhalenia začiatkov sveta, ale najmä jeho </a:t>
            </a:r>
            <a:r>
              <a:rPr lang="sk-SK" dirty="0" smtClean="0">
                <a:solidFill>
                  <a:schemeClr val="bg1"/>
                </a:solidFill>
              </a:rPr>
              <a:t>konca, </a:t>
            </a:r>
            <a:r>
              <a:rPr lang="sk-SK" dirty="0">
                <a:solidFill>
                  <a:schemeClr val="bg1"/>
                </a:solidFill>
              </a:rPr>
              <a:t>pričom sa možno stretnúť aj s prehľadom udalostí, ktoré sa už stali, ale ktoré sú podané vo forme proroctva, ktoré sa má len </a:t>
            </a:r>
            <a:r>
              <a:rPr lang="sk-SK" dirty="0" smtClean="0">
                <a:solidFill>
                  <a:schemeClr val="bg1"/>
                </a:solidFill>
              </a:rPr>
              <a:t>stať</a:t>
            </a:r>
          </a:p>
          <a:p>
            <a:r>
              <a:rPr lang="sk-SK" dirty="0">
                <a:solidFill>
                  <a:schemeClr val="bg1"/>
                </a:solidFill>
              </a:rPr>
              <a:t>Pre židovskú </a:t>
            </a:r>
            <a:r>
              <a:rPr lang="sk-SK" dirty="0" err="1">
                <a:solidFill>
                  <a:schemeClr val="bg1"/>
                </a:solidFill>
              </a:rPr>
              <a:t>apokalyptiku</a:t>
            </a:r>
            <a:r>
              <a:rPr lang="sk-SK" dirty="0">
                <a:solidFill>
                  <a:schemeClr val="bg1"/>
                </a:solidFill>
              </a:rPr>
              <a:t> sa beh sveta rozpadá na tento a na budúci </a:t>
            </a:r>
            <a:r>
              <a:rPr lang="sk-SK" dirty="0" smtClean="0">
                <a:solidFill>
                  <a:schemeClr val="bg1"/>
                </a:solidFill>
              </a:rPr>
              <a:t>vek</a:t>
            </a:r>
          </a:p>
          <a:p>
            <a:r>
              <a:rPr lang="sk-SK" dirty="0">
                <a:solidFill>
                  <a:schemeClr val="bg1"/>
                </a:solidFill>
              </a:rPr>
              <a:t>Tento vek sa udáva na 6, 7 alebo 12 tisíc rokov, takže sa podľa toho dá vypočítať jeho </a:t>
            </a:r>
            <a:r>
              <a:rPr lang="sk-SK" dirty="0" smtClean="0">
                <a:solidFill>
                  <a:schemeClr val="bg1"/>
                </a:solidFill>
              </a:rPr>
              <a:t>koniec</a:t>
            </a:r>
          </a:p>
          <a:p>
            <a:r>
              <a:rPr lang="sk-SK" dirty="0">
                <a:solidFill>
                  <a:schemeClr val="bg1"/>
                </a:solidFill>
              </a:rPr>
              <a:t>Prítomný vek je v moci zlého a vyvrcholí v boji zlých mocností proti Božiemu ľudu, čo sa nazýva „mesiášske bolesti“, v ktorých sa celá príroda dostane do chaosu</a:t>
            </a:r>
            <a:r>
              <a:rPr lang="sk-SK" dirty="0" smtClean="0">
                <a:solidFill>
                  <a:schemeClr val="bg1"/>
                </a:solidFill>
              </a:rPr>
              <a:t>.</a:t>
            </a:r>
          </a:p>
          <a:p>
            <a:r>
              <a:rPr lang="sk-SK" dirty="0">
                <a:solidFill>
                  <a:schemeClr val="bg1"/>
                </a:solidFill>
              </a:rPr>
              <a:t>Boj sa končí víťazstvom Boha, po ktorom mŕtvi vstanú z mŕtvych a nastane nový vek, keď vystupuje Mesiáš, ktorého prorokovali </a:t>
            </a:r>
            <a:r>
              <a:rPr lang="sk-SK" dirty="0" smtClean="0">
                <a:solidFill>
                  <a:schemeClr val="bg1"/>
                </a:solidFill>
              </a:rPr>
              <a:t>proroci</a:t>
            </a:r>
          </a:p>
          <a:p>
            <a:r>
              <a:rPr lang="sk-SK" dirty="0">
                <a:solidFill>
                  <a:schemeClr val="bg1"/>
                </a:solidFill>
              </a:rPr>
              <a:t>Pre mladé kresťanstvo mala židovská </a:t>
            </a:r>
            <a:r>
              <a:rPr lang="sk-SK" dirty="0" err="1">
                <a:solidFill>
                  <a:schemeClr val="bg1"/>
                </a:solidFill>
              </a:rPr>
              <a:t>apokalyptika</a:t>
            </a:r>
            <a:r>
              <a:rPr lang="sk-SK" dirty="0">
                <a:solidFill>
                  <a:schemeClr val="bg1"/>
                </a:solidFill>
              </a:rPr>
              <a:t> veľký vplyv, pretože apokalypsou sa končí aj Nová zmluva</a:t>
            </a:r>
            <a:r>
              <a:rPr lang="sk-SK" dirty="0" smtClean="0">
                <a:solidFill>
                  <a:schemeClr val="bg1"/>
                </a:solidFill>
              </a:rPr>
              <a:t>.</a:t>
            </a: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234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168166"/>
            <a:ext cx="10515600" cy="893379"/>
          </a:xfrm>
        </p:spPr>
        <p:txBody>
          <a:bodyPr>
            <a:normAutofit/>
          </a:bodyPr>
          <a:lstStyle/>
          <a:p>
            <a:pPr algn="ctr"/>
            <a:r>
              <a:rPr lang="sk-SK" sz="3800" b="1" dirty="0">
                <a:solidFill>
                  <a:srgbClr val="FFFF00"/>
                </a:solidFill>
              </a:rPr>
              <a:t>Misia</a:t>
            </a:r>
            <a:endParaRPr lang="sk-SK" sz="3800" dirty="0">
              <a:solidFill>
                <a:srgbClr val="FFFF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52247" y="1177160"/>
            <a:ext cx="11719035" cy="4999804"/>
          </a:xfrm>
        </p:spPr>
        <p:txBody>
          <a:bodyPr/>
          <a:lstStyle/>
          <a:p>
            <a:r>
              <a:rPr lang="sk-SK" dirty="0">
                <a:solidFill>
                  <a:schemeClr val="bg1"/>
                </a:solidFill>
              </a:rPr>
              <a:t>Starý Izrael nepoznal misiu. 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dirty="0" smtClean="0">
                <a:solidFill>
                  <a:schemeClr val="bg1"/>
                </a:solidFill>
              </a:rPr>
              <a:t> </a:t>
            </a:r>
            <a:r>
              <a:rPr lang="sk-SK" dirty="0">
                <a:solidFill>
                  <a:schemeClr val="bg1"/>
                </a:solidFill>
              </a:rPr>
              <a:t>od </a:t>
            </a:r>
            <a:r>
              <a:rPr lang="sk-SK" dirty="0" err="1">
                <a:solidFill>
                  <a:schemeClr val="bg1"/>
                </a:solidFill>
              </a:rPr>
              <a:t>poexilových</a:t>
            </a:r>
            <a:r>
              <a:rPr lang="sk-SK" dirty="0">
                <a:solidFill>
                  <a:schemeClr val="bg1"/>
                </a:solidFill>
              </a:rPr>
              <a:t> čias prevládlo presvedčenie, že aj pohania sa pripoja k Izraelu. 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dirty="0" smtClean="0">
                <a:solidFill>
                  <a:schemeClr val="bg1"/>
                </a:solidFill>
              </a:rPr>
              <a:t>V</a:t>
            </a:r>
            <a:r>
              <a:rPr lang="sk-SK" dirty="0">
                <a:solidFill>
                  <a:schemeClr val="bg1"/>
                </a:solidFill>
              </a:rPr>
              <a:t> </a:t>
            </a:r>
            <a:r>
              <a:rPr lang="sk-SK" dirty="0" err="1">
                <a:solidFill>
                  <a:schemeClr val="bg1"/>
                </a:solidFill>
              </a:rPr>
              <a:t>makabejských</a:t>
            </a:r>
            <a:r>
              <a:rPr lang="sk-SK" dirty="0">
                <a:solidFill>
                  <a:schemeClr val="bg1"/>
                </a:solidFill>
              </a:rPr>
              <a:t> časoch boli vtelené aj niektoré časti pohanského obyvateľstva do židovstva. 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dirty="0" smtClean="0">
                <a:solidFill>
                  <a:schemeClr val="bg1"/>
                </a:solidFill>
              </a:rPr>
              <a:t>Popud </a:t>
            </a:r>
            <a:r>
              <a:rPr lang="sk-SK" dirty="0">
                <a:solidFill>
                  <a:schemeClr val="bg1"/>
                </a:solidFill>
              </a:rPr>
              <a:t>k misii vyšiel zo židovskej </a:t>
            </a:r>
            <a:r>
              <a:rPr lang="sk-SK" dirty="0" err="1">
                <a:solidFill>
                  <a:schemeClr val="bg1"/>
                </a:solidFill>
              </a:rPr>
              <a:t>diaspory</a:t>
            </a:r>
            <a:r>
              <a:rPr lang="sk-SK" dirty="0">
                <a:solidFill>
                  <a:schemeClr val="bg1"/>
                </a:solidFill>
              </a:rPr>
              <a:t>, ale nie z nejakej centrálnej organizácie, lež z iniciatívy jednotlivcov a synagóg</a:t>
            </a:r>
            <a:r>
              <a:rPr lang="sk-SK" dirty="0" smtClean="0">
                <a:solidFill>
                  <a:schemeClr val="bg1"/>
                </a:solidFill>
              </a:rPr>
              <a:t>.</a:t>
            </a:r>
          </a:p>
          <a:p>
            <a:r>
              <a:rPr lang="sk-SK" dirty="0">
                <a:solidFill>
                  <a:schemeClr val="bg1"/>
                </a:solidFill>
              </a:rPr>
              <a:t>Helenistická synagóga disponovala dosť bohatou literatúrou, ktorá propagovala judaizmus (Zákon, jediný Boh, mravný život). 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dirty="0" smtClean="0">
                <a:solidFill>
                  <a:schemeClr val="bg1"/>
                </a:solidFill>
              </a:rPr>
              <a:t>Malo to </a:t>
            </a:r>
            <a:r>
              <a:rPr lang="sk-SK" dirty="0">
                <a:solidFill>
                  <a:schemeClr val="bg1"/>
                </a:solidFill>
              </a:rPr>
              <a:t>veľký účinok, keď židovstvo zvestovalo pravé zjavenie a synagógy nepoznali obetovanie, kým etické požiadavky súhlasili do veľkej miery s filozofiou stoikov a </a:t>
            </a:r>
            <a:r>
              <a:rPr lang="sk-SK" dirty="0" err="1">
                <a:solidFill>
                  <a:schemeClr val="bg1"/>
                </a:solidFill>
              </a:rPr>
              <a:t>kynikov</a:t>
            </a:r>
            <a:r>
              <a:rPr lang="sk-SK" dirty="0">
                <a:solidFill>
                  <a:schemeClr val="bg1"/>
                </a:solidFill>
              </a:rPr>
              <a:t>.</a:t>
            </a:r>
            <a:endParaRPr lang="sk-SK" dirty="0" smtClean="0">
              <a:solidFill>
                <a:schemeClr val="bg1"/>
              </a:solidFill>
            </a:endParaRP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80944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64476" y="0"/>
            <a:ext cx="10515600" cy="917137"/>
          </a:xfrm>
        </p:spPr>
        <p:txBody>
          <a:bodyPr/>
          <a:lstStyle/>
          <a:p>
            <a:pPr algn="ctr"/>
            <a:r>
              <a:rPr lang="sk-SK" b="1" dirty="0">
                <a:solidFill>
                  <a:srgbClr val="FFFF00"/>
                </a:solidFill>
              </a:rPr>
              <a:t>Misia</a:t>
            </a:r>
            <a:endParaRPr lang="sk-SK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388883" y="917138"/>
            <a:ext cx="11466786" cy="5259826"/>
          </a:xfrm>
        </p:spPr>
        <p:txBody>
          <a:bodyPr>
            <a:normAutofit/>
          </a:bodyPr>
          <a:lstStyle/>
          <a:p>
            <a:r>
              <a:rPr lang="sk-SK" dirty="0">
                <a:solidFill>
                  <a:schemeClr val="bg1"/>
                </a:solidFill>
              </a:rPr>
              <a:t>Keď pohan prestúpil  k židovstvu, musel sa podrobiť obriezke, obradnému kúpeľu ponorením (=krst!) a priniesť obeť v chráme. 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dirty="0">
                <a:solidFill>
                  <a:schemeClr val="bg1"/>
                </a:solidFill>
              </a:rPr>
              <a:t>Takéhoto potom menovali </a:t>
            </a:r>
            <a:r>
              <a:rPr lang="sk-SK" dirty="0" err="1">
                <a:solidFill>
                  <a:srgbClr val="FFFF00"/>
                </a:solidFill>
              </a:rPr>
              <a:t>prosélytos</a:t>
            </a:r>
            <a:r>
              <a:rPr lang="sk-SK" dirty="0">
                <a:solidFill>
                  <a:srgbClr val="FFFF00"/>
                </a:solidFill>
              </a:rPr>
              <a:t> </a:t>
            </a:r>
            <a:r>
              <a:rPr lang="sk-SK" dirty="0">
                <a:solidFill>
                  <a:schemeClr val="bg1"/>
                </a:solidFill>
              </a:rPr>
              <a:t>(pros + </a:t>
            </a:r>
            <a:r>
              <a:rPr lang="sk-SK" dirty="0" err="1">
                <a:solidFill>
                  <a:schemeClr val="bg1"/>
                </a:solidFill>
              </a:rPr>
              <a:t>élytos</a:t>
            </a:r>
            <a:r>
              <a:rPr lang="sk-SK" dirty="0">
                <a:solidFill>
                  <a:schemeClr val="bg1"/>
                </a:solidFill>
              </a:rPr>
              <a:t> = </a:t>
            </a:r>
            <a:r>
              <a:rPr lang="sk-SK" dirty="0" err="1">
                <a:solidFill>
                  <a:schemeClr val="bg1"/>
                </a:solidFill>
              </a:rPr>
              <a:t>prišlý</a:t>
            </a:r>
            <a:r>
              <a:rPr lang="sk-SK" dirty="0" smtClean="0">
                <a:solidFill>
                  <a:schemeClr val="bg1"/>
                </a:solidFill>
              </a:rPr>
              <a:t>).</a:t>
            </a:r>
          </a:p>
          <a:p>
            <a:r>
              <a:rPr lang="sk-SK" dirty="0">
                <a:solidFill>
                  <a:schemeClr val="bg1"/>
                </a:solidFill>
              </a:rPr>
              <a:t>Orieškom zostala obriezka, lebo ňou sa pohan pripájal nielen k náboženskému, ale aj národnému zväzku židovstva. </a:t>
            </a:r>
            <a:endParaRPr lang="sk-SK" dirty="0" smtClean="0">
              <a:solidFill>
                <a:schemeClr val="bg1"/>
              </a:solidFill>
            </a:endParaRPr>
          </a:p>
          <a:p>
            <a:r>
              <a:rPr lang="sk-SK" dirty="0" smtClean="0">
                <a:solidFill>
                  <a:schemeClr val="bg1"/>
                </a:solidFill>
              </a:rPr>
              <a:t>Preto </a:t>
            </a:r>
            <a:r>
              <a:rPr lang="sk-SK" dirty="0">
                <a:solidFill>
                  <a:schemeClr val="bg1"/>
                </a:solidFill>
              </a:rPr>
              <a:t>židia vychádzali pohanom v ústrety v tom, že od nich nežiadali obriezku, ale len vieru v jediného Boha a zachovávanie najdôležitejších zákonov (sobota, predpisy o mravnosti a jedlách</a:t>
            </a:r>
            <a:r>
              <a:rPr lang="sk-SK" dirty="0" smtClean="0">
                <a:solidFill>
                  <a:schemeClr val="bg1"/>
                </a:solidFill>
              </a:rPr>
              <a:t>).</a:t>
            </a:r>
          </a:p>
          <a:p>
            <a:r>
              <a:rPr lang="sk-SK" dirty="0" smtClean="0">
                <a:solidFill>
                  <a:schemeClr val="bg1"/>
                </a:solidFill>
              </a:rPr>
              <a:t> </a:t>
            </a:r>
            <a:r>
              <a:rPr lang="sk-SK" dirty="0">
                <a:solidFill>
                  <a:schemeClr val="bg1"/>
                </a:solidFill>
              </a:rPr>
              <a:t>Takéhoto človeka označovali potom ako bohabojný (</a:t>
            </a:r>
            <a:r>
              <a:rPr lang="sk-SK" dirty="0" err="1">
                <a:solidFill>
                  <a:srgbClr val="FFFF00"/>
                </a:solidFill>
              </a:rPr>
              <a:t>fobumenos</a:t>
            </a:r>
            <a:r>
              <a:rPr lang="sk-SK" dirty="0">
                <a:solidFill>
                  <a:srgbClr val="FFFF00"/>
                </a:solidFill>
              </a:rPr>
              <a:t> ton </a:t>
            </a:r>
            <a:r>
              <a:rPr lang="sk-SK" dirty="0" err="1" smtClean="0">
                <a:solidFill>
                  <a:srgbClr val="FFFF00"/>
                </a:solidFill>
              </a:rPr>
              <a:t>theon</a:t>
            </a:r>
            <a:r>
              <a:rPr lang="sk-SK" dirty="0" smtClean="0">
                <a:solidFill>
                  <a:schemeClr val="bg1"/>
                </a:solidFill>
              </a:rPr>
              <a:t>)</a:t>
            </a:r>
          </a:p>
          <a:p>
            <a:r>
              <a:rPr lang="sk-SK" dirty="0">
                <a:solidFill>
                  <a:schemeClr val="bg1"/>
                </a:solidFill>
              </a:rPr>
              <a:t>Vrchol dosiahla židovská misia v 1. st., keď sa k židovstvu pripojil kráľ </a:t>
            </a:r>
            <a:r>
              <a:rPr lang="sk-SK" dirty="0" err="1">
                <a:solidFill>
                  <a:schemeClr val="bg1"/>
                </a:solidFill>
              </a:rPr>
              <a:t>Izates</a:t>
            </a:r>
            <a:r>
              <a:rPr lang="sk-SK" dirty="0">
                <a:solidFill>
                  <a:schemeClr val="bg1"/>
                </a:solidFill>
              </a:rPr>
              <a:t> z </a:t>
            </a:r>
            <a:r>
              <a:rPr lang="sk-SK" dirty="0" err="1">
                <a:solidFill>
                  <a:schemeClr val="bg1"/>
                </a:solidFill>
              </a:rPr>
              <a:t>Adiabene</a:t>
            </a:r>
            <a:r>
              <a:rPr lang="sk-SK" dirty="0">
                <a:solidFill>
                  <a:schemeClr val="bg1"/>
                </a:solidFill>
              </a:rPr>
              <a:t> s matkou Helenou. </a:t>
            </a:r>
          </a:p>
        </p:txBody>
      </p:sp>
    </p:spTree>
    <p:extLst>
      <p:ext uri="{BB962C8B-B14F-4D97-AF65-F5344CB8AC3E}">
        <p14:creationId xmlns:p14="http://schemas.microsoft.com/office/powerpoint/2010/main" val="1247056901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165</Words>
  <Application>Microsoft Office PowerPoint</Application>
  <PresentationFormat>Širokouhlá</PresentationFormat>
  <Paragraphs>133</Paragraphs>
  <Slides>15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Motív balíka Office</vt:lpstr>
      <vt:lpstr>Teológia židovstva </vt:lpstr>
      <vt:lpstr>Božia bytosť</vt:lpstr>
      <vt:lpstr>Boží Zákon</vt:lpstr>
      <vt:lpstr>Prezentácia programu PowerPoint</vt:lpstr>
      <vt:lpstr>Svet duchov</vt:lpstr>
      <vt:lpstr>Prezentácia programu PowerPoint</vt:lpstr>
      <vt:lpstr>Múdrosť</vt:lpstr>
      <vt:lpstr>Prezentácia programu PowerPoint</vt:lpstr>
      <vt:lpstr>Eschatológia</vt:lpstr>
      <vt:lpstr>Prezentácia programu PowerPoint</vt:lpstr>
      <vt:lpstr>Prezentácia programu PowerPoint</vt:lpstr>
      <vt:lpstr>Apokalyptika</vt:lpstr>
      <vt:lpstr>Prezentácia programu PowerPoint</vt:lpstr>
      <vt:lpstr>Misia</vt:lpstr>
      <vt:lpstr>Misia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Madar Jaroslav, Mgr. Ing., Th. D.</dc:creator>
  <cp:lastModifiedBy>Administrator</cp:lastModifiedBy>
  <cp:revision>58</cp:revision>
  <dcterms:created xsi:type="dcterms:W3CDTF">2020-10-19T13:42:58Z</dcterms:created>
  <dcterms:modified xsi:type="dcterms:W3CDTF">2022-09-18T21:52:22Z</dcterms:modified>
</cp:coreProperties>
</file>