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6" r:id="rId10"/>
    <p:sldId id="265" r:id="rId11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363EF-A3F4-441B-A1B0-30AF3FF551DD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F7B9-A78F-4A65-A719-B357E937C09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34124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363EF-A3F4-441B-A1B0-30AF3FF551DD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F7B9-A78F-4A65-A719-B357E937C09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41039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363EF-A3F4-441B-A1B0-30AF3FF551DD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F7B9-A78F-4A65-A719-B357E937C09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43630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363EF-A3F4-441B-A1B0-30AF3FF551DD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F7B9-A78F-4A65-A719-B357E937C09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23626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objekt pre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Zástupný objekt pre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objekt pre dá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363EF-A3F4-441B-A1B0-30AF3FF551DD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8" name="Zástupný objekt pre pät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F7B9-A78F-4A65-A719-B357E937C09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23315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363EF-A3F4-441B-A1B0-30AF3FF551DD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F7B9-A78F-4A65-A719-B357E937C09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73188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363EF-A3F4-441B-A1B0-30AF3FF551DD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3" name="Zástupný objekt pre pät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F7B9-A78F-4A65-A719-B357E937C09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9986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363EF-A3F4-441B-A1B0-30AF3FF551DD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F7B9-A78F-4A65-A719-B357E937C09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68243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obrázo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Zástupný objekt pre dá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363EF-A3F4-441B-A1B0-30AF3FF551DD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F7B9-A78F-4A65-A719-B357E937C09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90249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363EF-A3F4-441B-A1B0-30AF3FF551DD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F7B9-A78F-4A65-A719-B357E937C09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71683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z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363EF-A3F4-441B-A1B0-30AF3FF551DD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0DF7B9-A78F-4A65-A719-B357E937C09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1893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objekt pre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objekt pre dá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363EF-A3F4-441B-A1B0-30AF3FF551DD}" type="datetimeFigureOut">
              <a:rPr lang="sk-SK" smtClean="0"/>
              <a:t>18. 9. 2022</a:t>
            </a:fld>
            <a:endParaRPr lang="sk-SK"/>
          </a:p>
        </p:txBody>
      </p:sp>
      <p:sp>
        <p:nvSpPr>
          <p:cNvPr id="5" name="Zástupný objekt pre pät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DF7B9-A78F-4A65-A719-B357E937C09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90612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Nová zmluva 1</a:t>
            </a:r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pPr algn="r"/>
            <a:r>
              <a:rPr lang="sk-SK" dirty="0" smtClean="0">
                <a:solidFill>
                  <a:schemeClr val="bg1">
                    <a:lumMod val="75000"/>
                  </a:schemeClr>
                </a:solidFill>
              </a:rPr>
              <a:t>© Jaroslav Maďar</a:t>
            </a:r>
            <a:endParaRPr lang="sk-SK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458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111469" y="6064470"/>
            <a:ext cx="10515600" cy="681695"/>
          </a:xfrm>
        </p:spPr>
        <p:txBody>
          <a:bodyPr>
            <a:normAutofit fontScale="90000"/>
          </a:bodyPr>
          <a:lstStyle/>
          <a:p>
            <a:pPr algn="ctr"/>
            <a:r>
              <a:rPr lang="sk-SK" b="1" dirty="0" smtClean="0">
                <a:solidFill>
                  <a:srgbClr val="FF0000"/>
                </a:solidFill>
              </a:rPr>
              <a:t>Matej </a:t>
            </a:r>
            <a:r>
              <a:rPr lang="sk-SK" b="1" dirty="0" err="1" smtClean="0">
                <a:solidFill>
                  <a:srgbClr val="FF0000"/>
                </a:solidFill>
              </a:rPr>
              <a:t>Bel</a:t>
            </a:r>
            <a:r>
              <a:rPr lang="sk-SK" b="1" dirty="0" smtClean="0">
                <a:solidFill>
                  <a:srgbClr val="FF0000"/>
                </a:solidFill>
              </a:rPr>
              <a:t> (1684-1749)</a:t>
            </a:r>
            <a:endParaRPr lang="sk-SK" b="1" dirty="0">
              <a:solidFill>
                <a:srgbClr val="FF0000"/>
              </a:solidFill>
            </a:endParaRPr>
          </a:p>
        </p:txBody>
      </p:sp>
      <p:pic>
        <p:nvPicPr>
          <p:cNvPr id="1028" name="Picture 4" descr="Za Notície o Uhorsku sa Matej Bel dostal do šľachtického stavu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559" y="352067"/>
            <a:ext cx="5233197" cy="5554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35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51354"/>
          </a:xfrm>
        </p:spPr>
        <p:txBody>
          <a:bodyPr/>
          <a:lstStyle/>
          <a:p>
            <a:pPr algn="ctr"/>
            <a:r>
              <a:rPr lang="sk-SK" b="1" dirty="0" err="1" smtClean="0">
                <a:solidFill>
                  <a:srgbClr val="FFFF00"/>
                </a:solidFill>
              </a:rPr>
              <a:t>Novozmluvné</a:t>
            </a:r>
            <a:r>
              <a:rPr lang="sk-SK" b="1" dirty="0" smtClean="0">
                <a:solidFill>
                  <a:srgbClr val="FFFF00"/>
                </a:solidFill>
              </a:rPr>
              <a:t> predmety</a:t>
            </a:r>
            <a:endParaRPr lang="sk-SK" b="1" dirty="0">
              <a:solidFill>
                <a:srgbClr val="FFFF00"/>
              </a:solidFill>
            </a:endParaRPr>
          </a:p>
        </p:txBody>
      </p:sp>
      <p:sp>
        <p:nvSpPr>
          <p:cNvPr id="5" name="Zástupný objekt pre obsah 4"/>
          <p:cNvSpPr>
            <a:spLocks noGrp="1"/>
          </p:cNvSpPr>
          <p:nvPr>
            <p:ph idx="1"/>
          </p:nvPr>
        </p:nvSpPr>
        <p:spPr>
          <a:xfrm>
            <a:off x="838200" y="1281793"/>
            <a:ext cx="10515600" cy="4895170"/>
          </a:xfrm>
        </p:spPr>
        <p:txBody>
          <a:bodyPr>
            <a:normAutofit/>
          </a:bodyPr>
          <a:lstStyle/>
          <a:p>
            <a:r>
              <a:rPr lang="sk-SK" sz="3000" dirty="0" smtClean="0">
                <a:solidFill>
                  <a:schemeClr val="bg1"/>
                </a:solidFill>
              </a:rPr>
              <a:t>Nová Zmluva 1:</a:t>
            </a:r>
          </a:p>
          <a:p>
            <a:pPr lvl="1"/>
            <a:r>
              <a:rPr lang="sk-SK" sz="3000" dirty="0" smtClean="0">
                <a:solidFill>
                  <a:schemeClr val="bg1"/>
                </a:solidFill>
              </a:rPr>
              <a:t>Pozadie Novej Zmluvy</a:t>
            </a:r>
          </a:p>
          <a:p>
            <a:pPr lvl="2"/>
            <a:r>
              <a:rPr lang="sk-SK" sz="3000" dirty="0" smtClean="0">
                <a:solidFill>
                  <a:schemeClr val="bg1"/>
                </a:solidFill>
              </a:rPr>
              <a:t>Sleduje: historické, kultúrne a náboženské pozadie</a:t>
            </a:r>
          </a:p>
          <a:p>
            <a:pPr lvl="1"/>
            <a:r>
              <a:rPr lang="sk-SK" sz="3000" dirty="0" smtClean="0">
                <a:solidFill>
                  <a:schemeClr val="bg1"/>
                </a:solidFill>
              </a:rPr>
              <a:t>Úvod do Novej Zmluvy</a:t>
            </a:r>
          </a:p>
          <a:p>
            <a:pPr lvl="2"/>
            <a:r>
              <a:rPr lang="sk-SK" sz="3000" dirty="0" smtClean="0">
                <a:solidFill>
                  <a:schemeClr val="bg1"/>
                </a:solidFill>
              </a:rPr>
              <a:t>Sleduje: Text a kánon, autorstvo, adresátov, dátum, miesto a obsah spisov</a:t>
            </a:r>
          </a:p>
          <a:p>
            <a:r>
              <a:rPr lang="sk-SK" sz="3000" dirty="0" smtClean="0">
                <a:solidFill>
                  <a:schemeClr val="bg1"/>
                </a:solidFill>
              </a:rPr>
              <a:t>Ďalšie </a:t>
            </a:r>
            <a:r>
              <a:rPr lang="sk-SK" sz="3000" dirty="0" err="1" smtClean="0">
                <a:solidFill>
                  <a:schemeClr val="bg1"/>
                </a:solidFill>
              </a:rPr>
              <a:t>novozmluvné</a:t>
            </a:r>
            <a:r>
              <a:rPr lang="sk-SK" sz="3000" dirty="0" smtClean="0">
                <a:solidFill>
                  <a:schemeClr val="bg1"/>
                </a:solidFill>
              </a:rPr>
              <a:t> predmety:</a:t>
            </a:r>
          </a:p>
          <a:p>
            <a:pPr lvl="1"/>
            <a:r>
              <a:rPr lang="sk-SK" sz="3000" dirty="0" smtClean="0">
                <a:solidFill>
                  <a:schemeClr val="bg1"/>
                </a:solidFill>
              </a:rPr>
              <a:t>Teológia Novej zmluvy</a:t>
            </a:r>
          </a:p>
          <a:p>
            <a:pPr lvl="1"/>
            <a:r>
              <a:rPr lang="sk-SK" sz="3000" dirty="0" smtClean="0">
                <a:solidFill>
                  <a:schemeClr val="bg1"/>
                </a:solidFill>
              </a:rPr>
              <a:t>Exegézy Novej zmluvy</a:t>
            </a:r>
          </a:p>
          <a:p>
            <a:endParaRPr lang="sk-SK" sz="3000" dirty="0" smtClean="0"/>
          </a:p>
          <a:p>
            <a:pPr marL="0" indent="0">
              <a:buNone/>
            </a:pPr>
            <a:endParaRPr lang="sk-SK" dirty="0" smtClean="0"/>
          </a:p>
        </p:txBody>
      </p:sp>
    </p:spTree>
    <p:extLst>
      <p:ext uri="{BB962C8B-B14F-4D97-AF65-F5344CB8AC3E}">
        <p14:creationId xmlns:p14="http://schemas.microsoft.com/office/powerpoint/2010/main" val="35153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89807"/>
            <a:ext cx="10515600" cy="1175657"/>
          </a:xfrm>
        </p:spPr>
        <p:txBody>
          <a:bodyPr/>
          <a:lstStyle/>
          <a:p>
            <a:pPr algn="ctr"/>
            <a:r>
              <a:rPr lang="sk-SK" b="1" dirty="0" smtClean="0">
                <a:solidFill>
                  <a:srgbClr val="FFFF00"/>
                </a:solidFill>
              </a:rPr>
              <a:t>Načo mi to bude? Nestačí veriť?</a:t>
            </a:r>
            <a:endParaRPr lang="sk-SK" b="1" dirty="0">
              <a:solidFill>
                <a:srgbClr val="FFFF00"/>
              </a:solidFill>
            </a:endParaRPr>
          </a:p>
        </p:txBody>
      </p:sp>
      <p:sp>
        <p:nvSpPr>
          <p:cNvPr id="5" name="Zástupný objekt pre obsah 4"/>
          <p:cNvSpPr>
            <a:spLocks noGrp="1"/>
          </p:cNvSpPr>
          <p:nvPr>
            <p:ph idx="1"/>
          </p:nvPr>
        </p:nvSpPr>
        <p:spPr>
          <a:xfrm>
            <a:off x="277585" y="1265464"/>
            <a:ext cx="11642271" cy="5314950"/>
          </a:xfrm>
        </p:spPr>
        <p:txBody>
          <a:bodyPr/>
          <a:lstStyle/>
          <a:p>
            <a:r>
              <a:rPr lang="sk-SK" b="1" dirty="0" smtClean="0">
                <a:solidFill>
                  <a:srgbClr val="FF0000"/>
                </a:solidFill>
              </a:rPr>
              <a:t>I. storočie                                                                                               XXI. storočie</a:t>
            </a:r>
          </a:p>
          <a:p>
            <a:endParaRPr lang="sk-SK" dirty="0" smtClean="0"/>
          </a:p>
          <a:p>
            <a:r>
              <a:rPr lang="sk-SK" dirty="0" smtClean="0">
                <a:solidFill>
                  <a:schemeClr val="bg1"/>
                </a:solidFill>
              </a:rPr>
              <a:t>Priepasť: časová, kultúrna, náboženská,  sociálna, politická</a:t>
            </a:r>
          </a:p>
          <a:p>
            <a:pPr lvl="1"/>
            <a:r>
              <a:rPr lang="sk-SK" sz="2600" dirty="0" smtClean="0">
                <a:solidFill>
                  <a:schemeClr val="bg1"/>
                </a:solidFill>
              </a:rPr>
              <a:t>Predmety NZ pomáhajú pochopiť situáciu,  do ktorej bola NZ písaná</a:t>
            </a:r>
          </a:p>
          <a:p>
            <a:pPr lvl="1"/>
            <a:r>
              <a:rPr lang="sk-SK" sz="2600" dirty="0" smtClean="0">
                <a:solidFill>
                  <a:schemeClr val="bg1"/>
                </a:solidFill>
              </a:rPr>
              <a:t>Získané poznatky transponovať do súčasnej situácie</a:t>
            </a:r>
          </a:p>
          <a:p>
            <a:endParaRPr lang="sk-SK" sz="2600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486" y="3983369"/>
            <a:ext cx="7619319" cy="2597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52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35117"/>
          </a:xfrm>
        </p:spPr>
        <p:txBody>
          <a:bodyPr/>
          <a:lstStyle/>
          <a:p>
            <a:pPr algn="ctr"/>
            <a:r>
              <a:rPr lang="sk-SK" b="1" dirty="0" smtClean="0">
                <a:solidFill>
                  <a:srgbClr val="FFFF00"/>
                </a:solidFill>
              </a:rPr>
              <a:t>Podmienky absolvovania kurzu</a:t>
            </a:r>
            <a:endParaRPr lang="sk-SK" b="1" dirty="0">
              <a:solidFill>
                <a:srgbClr val="FFFF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294291" y="1240221"/>
            <a:ext cx="11508826" cy="4936742"/>
          </a:xfrm>
        </p:spPr>
        <p:txBody>
          <a:bodyPr>
            <a:normAutofit/>
          </a:bodyPr>
          <a:lstStyle/>
          <a:p>
            <a:r>
              <a:rPr lang="sk-SK" b="1" dirty="0" smtClean="0">
                <a:solidFill>
                  <a:schemeClr val="bg1"/>
                </a:solidFill>
              </a:rPr>
              <a:t>Povinná literatúra</a:t>
            </a:r>
          </a:p>
          <a:p>
            <a:pPr lvl="1"/>
            <a:r>
              <a:rPr lang="sk-SK" sz="2800" dirty="0" smtClean="0">
                <a:solidFill>
                  <a:schemeClr val="bg1"/>
                </a:solidFill>
              </a:rPr>
              <a:t>Gábriš: Dejiny </a:t>
            </a:r>
            <a:r>
              <a:rPr lang="sk-SK" sz="2800" dirty="0" err="1" smtClean="0">
                <a:solidFill>
                  <a:schemeClr val="bg1"/>
                </a:solidFill>
              </a:rPr>
              <a:t>novozmluvnej</a:t>
            </a:r>
            <a:r>
              <a:rPr lang="sk-SK" sz="2800" dirty="0" smtClean="0">
                <a:solidFill>
                  <a:schemeClr val="bg1"/>
                </a:solidFill>
              </a:rPr>
              <a:t> doby</a:t>
            </a:r>
          </a:p>
          <a:p>
            <a:pPr lvl="1"/>
            <a:r>
              <a:rPr lang="sk-SK" sz="2800" dirty="0" err="1" smtClean="0">
                <a:solidFill>
                  <a:schemeClr val="bg1"/>
                </a:solidFill>
              </a:rPr>
              <a:t>Fazekaš</a:t>
            </a:r>
            <a:r>
              <a:rPr lang="sk-SK" sz="2800" dirty="0" smtClean="0">
                <a:solidFill>
                  <a:schemeClr val="bg1"/>
                </a:solidFill>
              </a:rPr>
              <a:t>: Úvod do Novej zmluvy</a:t>
            </a:r>
          </a:p>
          <a:p>
            <a:endParaRPr lang="sk-SK" dirty="0" smtClean="0">
              <a:solidFill>
                <a:schemeClr val="bg1"/>
              </a:solidFill>
            </a:endParaRPr>
          </a:p>
          <a:p>
            <a:r>
              <a:rPr lang="sk-SK" b="1" dirty="0">
                <a:solidFill>
                  <a:schemeClr val="bg1"/>
                </a:solidFill>
              </a:rPr>
              <a:t>Hodnotenie</a:t>
            </a:r>
          </a:p>
          <a:p>
            <a:pPr lvl="1"/>
            <a:r>
              <a:rPr lang="sk-SK" sz="2800" dirty="0">
                <a:solidFill>
                  <a:schemeClr val="bg1"/>
                </a:solidFill>
              </a:rPr>
              <a:t>SP+VT</a:t>
            </a:r>
          </a:p>
          <a:p>
            <a:endParaRPr lang="sk-SK" dirty="0">
              <a:solidFill>
                <a:schemeClr val="bg1"/>
              </a:solidFill>
            </a:endParaRPr>
          </a:p>
          <a:p>
            <a:r>
              <a:rPr lang="sk-SK" b="1" dirty="0" smtClean="0">
                <a:solidFill>
                  <a:schemeClr val="bg1"/>
                </a:solidFill>
              </a:rPr>
              <a:t>Seminárna práca (20 b)</a:t>
            </a:r>
          </a:p>
          <a:p>
            <a:pPr lvl="1"/>
            <a:r>
              <a:rPr lang="sk-SK" sz="2800" dirty="0" smtClean="0">
                <a:solidFill>
                  <a:schemeClr val="bg1"/>
                </a:solidFill>
              </a:rPr>
              <a:t>Dejinné, kultúrne a náboženské pozadie </a:t>
            </a:r>
            <a:r>
              <a:rPr lang="sk-SK" sz="2800" dirty="0" err="1" smtClean="0">
                <a:solidFill>
                  <a:schemeClr val="bg1"/>
                </a:solidFill>
              </a:rPr>
              <a:t>Tessaloník</a:t>
            </a:r>
            <a:endParaRPr lang="sk-SK" sz="2800" dirty="0" smtClean="0">
              <a:solidFill>
                <a:schemeClr val="bg1"/>
              </a:solidFill>
            </a:endParaRPr>
          </a:p>
          <a:p>
            <a:r>
              <a:rPr lang="sk-SK" b="1" dirty="0">
                <a:solidFill>
                  <a:schemeClr val="bg1"/>
                </a:solidFill>
              </a:rPr>
              <a:t>Vedomostný </a:t>
            </a:r>
            <a:r>
              <a:rPr lang="sk-SK" b="1" dirty="0" smtClean="0">
                <a:solidFill>
                  <a:schemeClr val="bg1"/>
                </a:solidFill>
              </a:rPr>
              <a:t>test (80b)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35218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94013"/>
          </a:xfrm>
        </p:spPr>
        <p:txBody>
          <a:bodyPr/>
          <a:lstStyle/>
          <a:p>
            <a:pPr algn="ctr"/>
            <a:r>
              <a:rPr lang="sk-SK" b="1" dirty="0" smtClean="0">
                <a:solidFill>
                  <a:srgbClr val="FFFF00"/>
                </a:solidFill>
              </a:rPr>
              <a:t>Dejiny predmetu Pozadie NZ</a:t>
            </a:r>
            <a:endParaRPr lang="sk-SK" b="1" dirty="0">
              <a:solidFill>
                <a:srgbClr val="FFFF00"/>
              </a:solidFill>
            </a:endParaRP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9807" y="1257300"/>
            <a:ext cx="11830050" cy="4927826"/>
          </a:xfrm>
        </p:spPr>
        <p:txBody>
          <a:bodyPr/>
          <a:lstStyle/>
          <a:p>
            <a:r>
              <a:rPr lang="sk-SK" dirty="0" smtClean="0">
                <a:solidFill>
                  <a:schemeClr val="bg1"/>
                </a:solidFill>
              </a:rPr>
              <a:t>Predmet má rôzne názvy: </a:t>
            </a:r>
          </a:p>
          <a:p>
            <a:pPr lvl="1"/>
            <a:r>
              <a:rPr lang="sk-SK" sz="2800" dirty="0" smtClean="0">
                <a:solidFill>
                  <a:schemeClr val="bg1"/>
                </a:solidFill>
              </a:rPr>
              <a:t>Dejiny </a:t>
            </a:r>
            <a:r>
              <a:rPr lang="sk-SK" sz="2800" dirty="0" err="1" smtClean="0">
                <a:solidFill>
                  <a:schemeClr val="bg1"/>
                </a:solidFill>
              </a:rPr>
              <a:t>nz</a:t>
            </a:r>
            <a:r>
              <a:rPr lang="sk-SK" sz="2800" dirty="0" smtClean="0">
                <a:solidFill>
                  <a:schemeClr val="bg1"/>
                </a:solidFill>
              </a:rPr>
              <a:t> doby (z </a:t>
            </a:r>
            <a:r>
              <a:rPr lang="sk-SK" sz="2800" dirty="0" err="1" smtClean="0">
                <a:solidFill>
                  <a:schemeClr val="bg1"/>
                </a:solidFill>
              </a:rPr>
              <a:t>nem</a:t>
            </a:r>
            <a:r>
              <a:rPr lang="sk-SK" sz="2800" dirty="0" smtClean="0">
                <a:solidFill>
                  <a:schemeClr val="bg1"/>
                </a:solidFill>
              </a:rPr>
              <a:t>. </a:t>
            </a:r>
            <a:r>
              <a:rPr lang="sk-SK" sz="2800" dirty="0" err="1" smtClean="0">
                <a:solidFill>
                  <a:schemeClr val="bg1"/>
                </a:solidFill>
              </a:rPr>
              <a:t>Zeitgechichte</a:t>
            </a:r>
            <a:r>
              <a:rPr lang="sk-SK" sz="2800" dirty="0" smtClean="0">
                <a:solidFill>
                  <a:schemeClr val="bg1"/>
                </a:solidFill>
              </a:rPr>
              <a:t>) </a:t>
            </a:r>
          </a:p>
          <a:p>
            <a:pPr lvl="1"/>
            <a:r>
              <a:rPr lang="sk-SK" sz="2800" dirty="0" smtClean="0">
                <a:solidFill>
                  <a:schemeClr val="bg1"/>
                </a:solidFill>
              </a:rPr>
              <a:t>Archeológia NZ (katolíci, pravoslávni)</a:t>
            </a:r>
          </a:p>
          <a:p>
            <a:r>
              <a:rPr lang="sk-SK" dirty="0" smtClean="0">
                <a:solidFill>
                  <a:schemeClr val="bg1"/>
                </a:solidFill>
              </a:rPr>
              <a:t>Najmladšia </a:t>
            </a:r>
            <a:r>
              <a:rPr lang="sk-SK" dirty="0" err="1">
                <a:solidFill>
                  <a:schemeClr val="bg1"/>
                </a:solidFill>
              </a:rPr>
              <a:t>novozmluvná</a:t>
            </a:r>
            <a:r>
              <a:rPr lang="sk-SK" dirty="0">
                <a:solidFill>
                  <a:schemeClr val="bg1"/>
                </a:solidFill>
              </a:rPr>
              <a:t> </a:t>
            </a:r>
            <a:r>
              <a:rPr lang="sk-SK" dirty="0" smtClean="0">
                <a:solidFill>
                  <a:schemeClr val="bg1"/>
                </a:solidFill>
              </a:rPr>
              <a:t>disciplína (od 1862)</a:t>
            </a:r>
          </a:p>
          <a:p>
            <a:r>
              <a:rPr lang="sk-SK" b="1" dirty="0" err="1">
                <a:solidFill>
                  <a:srgbClr val="FFFF00"/>
                </a:solidFill>
              </a:rPr>
              <a:t>Mathias</a:t>
            </a:r>
            <a:r>
              <a:rPr lang="sk-SK" b="1" dirty="0">
                <a:solidFill>
                  <a:srgbClr val="FFFF00"/>
                </a:solidFill>
              </a:rPr>
              <a:t> </a:t>
            </a:r>
            <a:r>
              <a:rPr lang="sk-SK" b="1" dirty="0" err="1" smtClean="0">
                <a:solidFill>
                  <a:srgbClr val="FFFF00"/>
                </a:solidFill>
              </a:rPr>
              <a:t>Schneckenburger</a:t>
            </a:r>
            <a:r>
              <a:rPr lang="sk-SK" dirty="0" smtClean="0">
                <a:solidFill>
                  <a:schemeClr val="bg1"/>
                </a:solidFill>
              </a:rPr>
              <a:t>: </a:t>
            </a:r>
            <a:r>
              <a:rPr lang="sk-SK" i="1" dirty="0" err="1">
                <a:solidFill>
                  <a:schemeClr val="bg1"/>
                </a:solidFill>
              </a:rPr>
              <a:t>Vorlesungen</a:t>
            </a:r>
            <a:r>
              <a:rPr lang="sk-SK" i="1" dirty="0">
                <a:solidFill>
                  <a:schemeClr val="bg1"/>
                </a:solidFill>
              </a:rPr>
              <a:t> </a:t>
            </a:r>
            <a:r>
              <a:rPr lang="sk-SK" i="1" dirty="0" err="1">
                <a:solidFill>
                  <a:schemeClr val="bg1"/>
                </a:solidFill>
              </a:rPr>
              <a:t>über</a:t>
            </a:r>
            <a:r>
              <a:rPr lang="sk-SK" i="1" dirty="0">
                <a:solidFill>
                  <a:schemeClr val="bg1"/>
                </a:solidFill>
              </a:rPr>
              <a:t> </a:t>
            </a:r>
            <a:r>
              <a:rPr lang="sk-SK" i="1" dirty="0" err="1">
                <a:solidFill>
                  <a:schemeClr val="bg1"/>
                </a:solidFill>
              </a:rPr>
              <a:t>neutestamentliche</a:t>
            </a:r>
            <a:r>
              <a:rPr lang="sk-SK" i="1" dirty="0">
                <a:solidFill>
                  <a:schemeClr val="bg1"/>
                </a:solidFill>
              </a:rPr>
              <a:t> </a:t>
            </a:r>
            <a:r>
              <a:rPr lang="sk-SK" i="1" dirty="0" err="1">
                <a:solidFill>
                  <a:schemeClr val="bg1"/>
                </a:solidFill>
              </a:rPr>
              <a:t>Zeitgeschichte</a:t>
            </a:r>
            <a:r>
              <a:rPr lang="sk-SK" dirty="0">
                <a:solidFill>
                  <a:schemeClr val="bg1"/>
                </a:solidFill>
              </a:rPr>
              <a:t> (Frankfurt 1862</a:t>
            </a:r>
            <a:r>
              <a:rPr lang="sk-SK" dirty="0" smtClean="0">
                <a:solidFill>
                  <a:schemeClr val="bg1"/>
                </a:solidFill>
              </a:rPr>
              <a:t>) – jeho prednášky vydané posmrtne</a:t>
            </a:r>
          </a:p>
          <a:p>
            <a:pPr lvl="1"/>
            <a:r>
              <a:rPr lang="sk-SK" sz="2800" dirty="0" smtClean="0">
                <a:solidFill>
                  <a:schemeClr val="bg1"/>
                </a:solidFill>
              </a:rPr>
              <a:t>Reakcia na tézu </a:t>
            </a:r>
            <a:r>
              <a:rPr lang="sk-SK" sz="2800" dirty="0" err="1" smtClean="0">
                <a:solidFill>
                  <a:schemeClr val="bg1"/>
                </a:solidFill>
              </a:rPr>
              <a:t>Baura</a:t>
            </a:r>
            <a:r>
              <a:rPr lang="sk-SK" sz="2800" dirty="0">
                <a:solidFill>
                  <a:schemeClr val="bg1"/>
                </a:solidFill>
              </a:rPr>
              <a:t> </a:t>
            </a:r>
            <a:r>
              <a:rPr lang="sk-SK" sz="2800" dirty="0" smtClean="0">
                <a:solidFill>
                  <a:schemeClr val="bg1"/>
                </a:solidFill>
              </a:rPr>
              <a:t>– „kresťanstvo </a:t>
            </a:r>
            <a:r>
              <a:rPr lang="sk-SK" sz="2800" dirty="0">
                <a:solidFill>
                  <a:schemeClr val="bg1"/>
                </a:solidFill>
              </a:rPr>
              <a:t>je produktom rozkladu rímskej </a:t>
            </a:r>
            <a:r>
              <a:rPr lang="sk-SK" sz="2800" dirty="0" smtClean="0">
                <a:solidFill>
                  <a:schemeClr val="bg1"/>
                </a:solidFill>
              </a:rPr>
              <a:t>ríše“</a:t>
            </a:r>
          </a:p>
          <a:p>
            <a:pPr lvl="1"/>
            <a:r>
              <a:rPr lang="sk-SK" sz="2800" dirty="0" smtClean="0">
                <a:solidFill>
                  <a:schemeClr val="bg1"/>
                </a:solidFill>
              </a:rPr>
              <a:t>Vykreslením </a:t>
            </a:r>
            <a:r>
              <a:rPr lang="sk-SK" sz="2800" dirty="0">
                <a:solidFill>
                  <a:schemeClr val="bg1"/>
                </a:solidFill>
              </a:rPr>
              <a:t>pomerov </a:t>
            </a:r>
            <a:r>
              <a:rPr lang="sk-SK" sz="2800" dirty="0" smtClean="0">
                <a:solidFill>
                  <a:schemeClr val="bg1"/>
                </a:solidFill>
              </a:rPr>
              <a:t>doby </a:t>
            </a:r>
            <a:r>
              <a:rPr lang="sk-SK" sz="2800" dirty="0">
                <a:solidFill>
                  <a:schemeClr val="bg1"/>
                </a:solidFill>
              </a:rPr>
              <a:t>začiatku kresťanskej cirkvi chcel prispieť k správnemu pochopeniu NZ</a:t>
            </a:r>
          </a:p>
          <a:p>
            <a:endParaRPr lang="sk-SK" dirty="0" smtClean="0">
              <a:solidFill>
                <a:schemeClr val="bg1"/>
              </a:solidFill>
            </a:endParaRPr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9268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4294967295"/>
          </p:nvPr>
        </p:nvSpPr>
        <p:spPr>
          <a:xfrm>
            <a:off x="473529" y="342900"/>
            <a:ext cx="11234057" cy="5834063"/>
          </a:xfrm>
        </p:spPr>
        <p:txBody>
          <a:bodyPr>
            <a:normAutofit/>
          </a:bodyPr>
          <a:lstStyle/>
          <a:p>
            <a:r>
              <a:rPr lang="sk-SK" dirty="0">
                <a:solidFill>
                  <a:srgbClr val="FFFF00"/>
                </a:solidFill>
              </a:rPr>
              <a:t>Adolf </a:t>
            </a:r>
            <a:r>
              <a:rPr lang="sk-SK" dirty="0" err="1">
                <a:solidFill>
                  <a:srgbClr val="FFFF00"/>
                </a:solidFill>
              </a:rPr>
              <a:t>Hausrath</a:t>
            </a:r>
            <a:r>
              <a:rPr lang="sk-SK" dirty="0">
                <a:solidFill>
                  <a:srgbClr val="FFFF00"/>
                </a:solidFill>
              </a:rPr>
              <a:t> </a:t>
            </a:r>
            <a:r>
              <a:rPr lang="sk-SK" dirty="0">
                <a:solidFill>
                  <a:schemeClr val="bg1"/>
                </a:solidFill>
              </a:rPr>
              <a:t>–</a:t>
            </a:r>
            <a:r>
              <a:rPr lang="sk-SK" dirty="0" smtClean="0"/>
              <a:t> </a:t>
            </a:r>
            <a:r>
              <a:rPr lang="sk-SK" i="1" dirty="0" err="1">
                <a:solidFill>
                  <a:schemeClr val="bg1"/>
                </a:solidFill>
              </a:rPr>
              <a:t>Neutestamentliche</a:t>
            </a:r>
            <a:r>
              <a:rPr lang="sk-SK" i="1" dirty="0">
                <a:solidFill>
                  <a:schemeClr val="bg1"/>
                </a:solidFill>
              </a:rPr>
              <a:t> </a:t>
            </a:r>
            <a:r>
              <a:rPr lang="sk-SK" i="1" dirty="0" err="1">
                <a:solidFill>
                  <a:schemeClr val="bg1"/>
                </a:solidFill>
              </a:rPr>
              <a:t>Zeitgeschichte</a:t>
            </a:r>
            <a:r>
              <a:rPr lang="sk-SK" dirty="0">
                <a:solidFill>
                  <a:schemeClr val="bg1"/>
                </a:solidFill>
              </a:rPr>
              <a:t> (1868-1874) 3.zv</a:t>
            </a:r>
            <a:r>
              <a:rPr lang="sk-SK" dirty="0" smtClean="0">
                <a:solidFill>
                  <a:schemeClr val="bg1"/>
                </a:solidFill>
              </a:rPr>
              <a:t>.</a:t>
            </a:r>
          </a:p>
          <a:p>
            <a:pPr lvl="1"/>
            <a:r>
              <a:rPr lang="sk-SK" sz="2600" dirty="0" smtClean="0">
                <a:solidFill>
                  <a:schemeClr val="bg1"/>
                </a:solidFill>
              </a:rPr>
              <a:t>opisuje </a:t>
            </a:r>
            <a:r>
              <a:rPr lang="sk-SK" sz="2600" dirty="0">
                <a:solidFill>
                  <a:schemeClr val="bg1"/>
                </a:solidFill>
              </a:rPr>
              <a:t>oddelene svet židovstva a helenizmu</a:t>
            </a:r>
            <a:r>
              <a:rPr lang="sk-SK" sz="2600" dirty="0" smtClean="0">
                <a:solidFill>
                  <a:schemeClr val="bg1"/>
                </a:solidFill>
              </a:rPr>
              <a:t>.</a:t>
            </a:r>
          </a:p>
          <a:p>
            <a:r>
              <a:rPr lang="sk-SK" dirty="0" smtClean="0">
                <a:solidFill>
                  <a:srgbClr val="FFFF00"/>
                </a:solidFill>
              </a:rPr>
              <a:t>Emil </a:t>
            </a:r>
            <a:r>
              <a:rPr lang="sk-SK" dirty="0" err="1">
                <a:solidFill>
                  <a:srgbClr val="FFFF00"/>
                </a:solidFill>
              </a:rPr>
              <a:t>Schürer</a:t>
            </a:r>
            <a:r>
              <a:rPr lang="sk-SK" dirty="0"/>
              <a:t> </a:t>
            </a:r>
            <a:r>
              <a:rPr lang="sk-SK" dirty="0">
                <a:solidFill>
                  <a:schemeClr val="bg1"/>
                </a:solidFill>
              </a:rPr>
              <a:t>–</a:t>
            </a:r>
            <a:r>
              <a:rPr lang="sk-SK" dirty="0" smtClean="0"/>
              <a:t> </a:t>
            </a:r>
            <a:r>
              <a:rPr lang="sk-SK" i="1" dirty="0" err="1">
                <a:solidFill>
                  <a:schemeClr val="bg1"/>
                </a:solidFill>
              </a:rPr>
              <a:t>Lehrbuch</a:t>
            </a:r>
            <a:r>
              <a:rPr lang="sk-SK" i="1" dirty="0">
                <a:solidFill>
                  <a:schemeClr val="bg1"/>
                </a:solidFill>
              </a:rPr>
              <a:t> der </a:t>
            </a:r>
            <a:r>
              <a:rPr lang="sk-SK" i="1" dirty="0" err="1">
                <a:solidFill>
                  <a:schemeClr val="bg1"/>
                </a:solidFill>
              </a:rPr>
              <a:t>neutestamentlichen</a:t>
            </a:r>
            <a:r>
              <a:rPr lang="sk-SK" i="1" dirty="0">
                <a:solidFill>
                  <a:schemeClr val="bg1"/>
                </a:solidFill>
              </a:rPr>
              <a:t> </a:t>
            </a:r>
            <a:r>
              <a:rPr lang="sk-SK" i="1" dirty="0" err="1">
                <a:solidFill>
                  <a:schemeClr val="bg1"/>
                </a:solidFill>
              </a:rPr>
              <a:t>Zeitgeschichte</a:t>
            </a:r>
            <a:r>
              <a:rPr lang="sk-SK" dirty="0">
                <a:solidFill>
                  <a:schemeClr val="bg1"/>
                </a:solidFill>
              </a:rPr>
              <a:t> (1874)</a:t>
            </a:r>
          </a:p>
          <a:p>
            <a:pPr lvl="1"/>
            <a:r>
              <a:rPr lang="sk-SK" sz="2600" dirty="0">
                <a:solidFill>
                  <a:schemeClr val="bg1"/>
                </a:solidFill>
              </a:rPr>
              <a:t>venoval sa hlavne židovstvu – základné dielo pre pozadie NZ</a:t>
            </a:r>
          </a:p>
          <a:p>
            <a:pPr lvl="1"/>
            <a:r>
              <a:rPr lang="sk-SK" sz="2600" dirty="0">
                <a:solidFill>
                  <a:schemeClr val="bg1"/>
                </a:solidFill>
              </a:rPr>
              <a:t>podrobný prieskum židovstva, jeho zvyklostí, kultúrnych a náboženských ustanovizní  v Ježišovej dobe. </a:t>
            </a:r>
          </a:p>
          <a:p>
            <a:pPr lvl="1"/>
            <a:r>
              <a:rPr lang="sk-SK" sz="2600" dirty="0">
                <a:solidFill>
                  <a:schemeClr val="bg1"/>
                </a:solidFill>
              </a:rPr>
              <a:t>Vykreslil vplyv židovstva na okolie ako aj vplyv okolia na  židovstvo.</a:t>
            </a:r>
          </a:p>
          <a:p>
            <a:r>
              <a:rPr lang="sk-SK" dirty="0" err="1" smtClean="0">
                <a:solidFill>
                  <a:srgbClr val="FFFF00"/>
                </a:solidFill>
              </a:rPr>
              <a:t>Oscar</a:t>
            </a:r>
            <a:r>
              <a:rPr lang="sk-SK" dirty="0" smtClean="0">
                <a:solidFill>
                  <a:srgbClr val="FFFF00"/>
                </a:solidFill>
              </a:rPr>
              <a:t> </a:t>
            </a:r>
            <a:r>
              <a:rPr lang="sk-SK" dirty="0" err="1">
                <a:solidFill>
                  <a:srgbClr val="FFFF00"/>
                </a:solidFill>
              </a:rPr>
              <a:t>Holtzmann</a:t>
            </a:r>
            <a:r>
              <a:rPr lang="sk-SK" dirty="0"/>
              <a:t> </a:t>
            </a:r>
            <a:r>
              <a:rPr lang="sk-SK" dirty="0">
                <a:solidFill>
                  <a:schemeClr val="bg1"/>
                </a:solidFill>
              </a:rPr>
              <a:t>–</a:t>
            </a:r>
            <a:r>
              <a:rPr lang="sk-SK" dirty="0" smtClean="0"/>
              <a:t> </a:t>
            </a:r>
            <a:r>
              <a:rPr lang="sk-SK" i="1" dirty="0" err="1">
                <a:solidFill>
                  <a:schemeClr val="bg1"/>
                </a:solidFill>
              </a:rPr>
              <a:t>Neutestamentliche</a:t>
            </a:r>
            <a:r>
              <a:rPr lang="sk-SK" i="1" dirty="0">
                <a:solidFill>
                  <a:schemeClr val="bg1"/>
                </a:solidFill>
              </a:rPr>
              <a:t> </a:t>
            </a:r>
            <a:r>
              <a:rPr lang="sk-SK" i="1" dirty="0" err="1">
                <a:solidFill>
                  <a:schemeClr val="bg1"/>
                </a:solidFill>
              </a:rPr>
              <a:t>Zeitgeschichte</a:t>
            </a:r>
            <a:r>
              <a:rPr lang="sk-SK" dirty="0">
                <a:solidFill>
                  <a:schemeClr val="bg1"/>
                </a:solidFill>
              </a:rPr>
              <a:t> (1906)  </a:t>
            </a:r>
          </a:p>
          <a:p>
            <a:pPr lvl="1"/>
            <a:r>
              <a:rPr lang="sk-SK" sz="2600" dirty="0">
                <a:solidFill>
                  <a:schemeClr val="bg1"/>
                </a:solidFill>
              </a:rPr>
              <a:t>veľký dôraz na nábožensko-mravný obsah </a:t>
            </a:r>
            <a:r>
              <a:rPr lang="sk-SK" sz="2600" dirty="0" smtClean="0">
                <a:solidFill>
                  <a:schemeClr val="bg1"/>
                </a:solidFill>
              </a:rPr>
              <a:t>židovstva</a:t>
            </a:r>
            <a:endParaRPr lang="sk-SK" sz="2600" dirty="0">
              <a:solidFill>
                <a:schemeClr val="bg1"/>
              </a:solidFill>
            </a:endParaRPr>
          </a:p>
          <a:p>
            <a:r>
              <a:rPr lang="sk-SK" dirty="0" smtClean="0">
                <a:solidFill>
                  <a:srgbClr val="FFFF00"/>
                </a:solidFill>
              </a:rPr>
              <a:t>Paul </a:t>
            </a:r>
            <a:r>
              <a:rPr lang="sk-SK" dirty="0" err="1">
                <a:solidFill>
                  <a:srgbClr val="FFFF00"/>
                </a:solidFill>
              </a:rPr>
              <a:t>Wendland</a:t>
            </a:r>
            <a:r>
              <a:rPr lang="sk-SK" dirty="0">
                <a:solidFill>
                  <a:srgbClr val="FFFF00"/>
                </a:solidFill>
              </a:rPr>
              <a:t> </a:t>
            </a:r>
            <a:r>
              <a:rPr lang="sk-SK" dirty="0">
                <a:solidFill>
                  <a:schemeClr val="bg1"/>
                </a:solidFill>
              </a:rPr>
              <a:t>–</a:t>
            </a:r>
            <a:r>
              <a:rPr lang="sk-SK" dirty="0" smtClean="0"/>
              <a:t> </a:t>
            </a:r>
            <a:r>
              <a:rPr lang="sk-SK" i="1" dirty="0" err="1">
                <a:solidFill>
                  <a:schemeClr val="bg1"/>
                </a:solidFill>
              </a:rPr>
              <a:t>Die</a:t>
            </a:r>
            <a:r>
              <a:rPr lang="sk-SK" i="1" dirty="0">
                <a:solidFill>
                  <a:schemeClr val="bg1"/>
                </a:solidFill>
              </a:rPr>
              <a:t> </a:t>
            </a:r>
            <a:r>
              <a:rPr lang="sk-SK" i="1" dirty="0" err="1">
                <a:solidFill>
                  <a:schemeClr val="bg1"/>
                </a:solidFill>
              </a:rPr>
              <a:t>hellenistisch-römische</a:t>
            </a:r>
            <a:r>
              <a:rPr lang="sk-SK" i="1" dirty="0">
                <a:solidFill>
                  <a:schemeClr val="bg1"/>
                </a:solidFill>
              </a:rPr>
              <a:t> </a:t>
            </a:r>
            <a:r>
              <a:rPr lang="sk-SK" i="1" dirty="0" err="1">
                <a:solidFill>
                  <a:schemeClr val="bg1"/>
                </a:solidFill>
              </a:rPr>
              <a:t>Kultur</a:t>
            </a:r>
            <a:r>
              <a:rPr lang="sk-SK" i="1" dirty="0">
                <a:solidFill>
                  <a:schemeClr val="bg1"/>
                </a:solidFill>
              </a:rPr>
              <a:t> in </a:t>
            </a:r>
            <a:r>
              <a:rPr lang="sk-SK" i="1" dirty="0" err="1">
                <a:solidFill>
                  <a:schemeClr val="bg1"/>
                </a:solidFill>
              </a:rPr>
              <a:t>ihren</a:t>
            </a:r>
            <a:r>
              <a:rPr lang="sk-SK" i="1" dirty="0">
                <a:solidFill>
                  <a:schemeClr val="bg1"/>
                </a:solidFill>
              </a:rPr>
              <a:t> </a:t>
            </a:r>
            <a:r>
              <a:rPr lang="sk-SK" i="1" dirty="0" err="1">
                <a:solidFill>
                  <a:schemeClr val="bg1"/>
                </a:solidFill>
              </a:rPr>
              <a:t>Beziehungen</a:t>
            </a:r>
            <a:r>
              <a:rPr lang="sk-SK" i="1" dirty="0">
                <a:solidFill>
                  <a:schemeClr val="bg1"/>
                </a:solidFill>
              </a:rPr>
              <a:t> </a:t>
            </a:r>
            <a:r>
              <a:rPr lang="sk-SK" i="1" dirty="0" err="1">
                <a:solidFill>
                  <a:schemeClr val="bg1"/>
                </a:solidFill>
              </a:rPr>
              <a:t>zu</a:t>
            </a:r>
            <a:r>
              <a:rPr lang="sk-SK" i="1" dirty="0">
                <a:solidFill>
                  <a:schemeClr val="bg1"/>
                </a:solidFill>
              </a:rPr>
              <a:t> </a:t>
            </a:r>
            <a:r>
              <a:rPr lang="sk-SK" i="1" dirty="0" err="1">
                <a:solidFill>
                  <a:schemeClr val="bg1"/>
                </a:solidFill>
              </a:rPr>
              <a:t>Judentum</a:t>
            </a:r>
            <a:r>
              <a:rPr lang="sk-SK" i="1" dirty="0">
                <a:solidFill>
                  <a:schemeClr val="bg1"/>
                </a:solidFill>
              </a:rPr>
              <a:t> </a:t>
            </a:r>
            <a:r>
              <a:rPr lang="sk-SK" i="1" dirty="0" err="1">
                <a:solidFill>
                  <a:schemeClr val="bg1"/>
                </a:solidFill>
              </a:rPr>
              <a:t>und</a:t>
            </a:r>
            <a:r>
              <a:rPr lang="sk-SK" i="1" dirty="0">
                <a:solidFill>
                  <a:schemeClr val="bg1"/>
                </a:solidFill>
              </a:rPr>
              <a:t> </a:t>
            </a:r>
            <a:r>
              <a:rPr lang="sk-SK" i="1" dirty="0" err="1">
                <a:solidFill>
                  <a:schemeClr val="bg1"/>
                </a:solidFill>
              </a:rPr>
              <a:t>Christentum</a:t>
            </a:r>
            <a:r>
              <a:rPr lang="sk-SK" dirty="0">
                <a:solidFill>
                  <a:schemeClr val="bg1"/>
                </a:solidFill>
              </a:rPr>
              <a:t> (1907) </a:t>
            </a:r>
            <a:endParaRPr lang="sk-SK" dirty="0" smtClean="0">
              <a:solidFill>
                <a:schemeClr val="bg1"/>
              </a:solidFill>
            </a:endParaRPr>
          </a:p>
          <a:p>
            <a:pPr lvl="1"/>
            <a:r>
              <a:rPr lang="sk-SK" sz="2600" dirty="0" smtClean="0">
                <a:solidFill>
                  <a:schemeClr val="bg1"/>
                </a:solidFill>
              </a:rPr>
              <a:t>venuje </a:t>
            </a:r>
            <a:r>
              <a:rPr lang="sk-SK" sz="2600" dirty="0">
                <a:solidFill>
                  <a:schemeClr val="bg1"/>
                </a:solidFill>
              </a:rPr>
              <a:t>sa helenizmu, jeho dejinám, náboženstvu, vzťah helenizmu k židovstvu a naopak</a:t>
            </a:r>
            <a:r>
              <a:rPr lang="sk-SK" sz="2600" dirty="0" smtClean="0">
                <a:solidFill>
                  <a:schemeClr val="bg1"/>
                </a:solidFill>
              </a:rPr>
              <a:t>.</a:t>
            </a:r>
          </a:p>
          <a:p>
            <a:endParaRPr lang="sk-SK" dirty="0" smtClean="0">
              <a:solidFill>
                <a:srgbClr val="FFFF00"/>
              </a:solidFill>
            </a:endParaRPr>
          </a:p>
          <a:p>
            <a:pPr lvl="1"/>
            <a:endParaRPr lang="sk-SK" dirty="0"/>
          </a:p>
          <a:p>
            <a:pPr lvl="1"/>
            <a:endParaRPr lang="sk-SK" dirty="0"/>
          </a:p>
          <a:p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1172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4294967295"/>
          </p:nvPr>
        </p:nvSpPr>
        <p:spPr>
          <a:xfrm>
            <a:off x="391885" y="587829"/>
            <a:ext cx="11511643" cy="5589134"/>
          </a:xfrm>
        </p:spPr>
        <p:txBody>
          <a:bodyPr>
            <a:normAutofit/>
          </a:bodyPr>
          <a:lstStyle/>
          <a:p>
            <a:r>
              <a:rPr lang="sk-SK" dirty="0">
                <a:solidFill>
                  <a:srgbClr val="FFFF00"/>
                </a:solidFill>
              </a:rPr>
              <a:t>František Žilka</a:t>
            </a:r>
            <a:r>
              <a:rPr lang="sk-SK" dirty="0"/>
              <a:t> </a:t>
            </a:r>
            <a:r>
              <a:rPr lang="sk-SK" dirty="0">
                <a:solidFill>
                  <a:schemeClr val="bg1"/>
                </a:solidFill>
              </a:rPr>
              <a:t>–</a:t>
            </a:r>
            <a:r>
              <a:rPr lang="sk-SK" dirty="0" smtClean="0"/>
              <a:t> </a:t>
            </a:r>
            <a:r>
              <a:rPr lang="sk-SK" i="1" dirty="0" err="1">
                <a:solidFill>
                  <a:schemeClr val="bg1"/>
                </a:solidFill>
              </a:rPr>
              <a:t>Dějiny</a:t>
            </a:r>
            <a:r>
              <a:rPr lang="sk-SK" i="1" dirty="0">
                <a:solidFill>
                  <a:schemeClr val="bg1"/>
                </a:solidFill>
              </a:rPr>
              <a:t> novozákonní doby</a:t>
            </a:r>
            <a:r>
              <a:rPr lang="sk-SK" dirty="0">
                <a:solidFill>
                  <a:schemeClr val="bg1"/>
                </a:solidFill>
              </a:rPr>
              <a:t> (1925) </a:t>
            </a:r>
            <a:endParaRPr lang="sk-SK" dirty="0" smtClean="0">
              <a:solidFill>
                <a:schemeClr val="bg1"/>
              </a:solidFill>
            </a:endParaRPr>
          </a:p>
          <a:p>
            <a:pPr lvl="1"/>
            <a:r>
              <a:rPr lang="sk-SK" sz="2800" dirty="0" smtClean="0">
                <a:solidFill>
                  <a:schemeClr val="bg1"/>
                </a:solidFill>
              </a:rPr>
              <a:t>viac </a:t>
            </a:r>
            <a:r>
              <a:rPr lang="sk-SK" sz="2800" dirty="0">
                <a:solidFill>
                  <a:schemeClr val="bg1"/>
                </a:solidFill>
              </a:rPr>
              <a:t>sa venuje židovstvu ako helenizmu.</a:t>
            </a:r>
          </a:p>
          <a:p>
            <a:r>
              <a:rPr lang="sk-SK" dirty="0" err="1" smtClean="0">
                <a:solidFill>
                  <a:srgbClr val="FFFF00"/>
                </a:solidFill>
              </a:rPr>
              <a:t>Ethelberg</a:t>
            </a:r>
            <a:r>
              <a:rPr lang="sk-SK" dirty="0" smtClean="0">
                <a:solidFill>
                  <a:srgbClr val="FFFF00"/>
                </a:solidFill>
              </a:rPr>
              <a:t> </a:t>
            </a:r>
            <a:r>
              <a:rPr lang="sk-SK" dirty="0" err="1">
                <a:solidFill>
                  <a:srgbClr val="FFFF00"/>
                </a:solidFill>
              </a:rPr>
              <a:t>Stauffer</a:t>
            </a:r>
            <a:r>
              <a:rPr lang="sk-SK" dirty="0"/>
              <a:t> </a:t>
            </a:r>
            <a:r>
              <a:rPr lang="sk-SK" dirty="0">
                <a:solidFill>
                  <a:schemeClr val="bg1"/>
                </a:solidFill>
              </a:rPr>
              <a:t>– </a:t>
            </a:r>
            <a:r>
              <a:rPr lang="sk-SK" i="1" dirty="0" err="1">
                <a:solidFill>
                  <a:schemeClr val="bg1"/>
                </a:solidFill>
              </a:rPr>
              <a:t>Jerusalem</a:t>
            </a:r>
            <a:r>
              <a:rPr lang="sk-SK" i="1" dirty="0">
                <a:solidFill>
                  <a:schemeClr val="bg1"/>
                </a:solidFill>
              </a:rPr>
              <a:t> </a:t>
            </a:r>
            <a:r>
              <a:rPr lang="sk-SK" i="1" dirty="0" err="1">
                <a:solidFill>
                  <a:schemeClr val="bg1"/>
                </a:solidFill>
              </a:rPr>
              <a:t>und</a:t>
            </a:r>
            <a:r>
              <a:rPr lang="sk-SK" i="1" dirty="0">
                <a:solidFill>
                  <a:schemeClr val="bg1"/>
                </a:solidFill>
              </a:rPr>
              <a:t> </a:t>
            </a:r>
            <a:r>
              <a:rPr lang="sk-SK" i="1" dirty="0" err="1">
                <a:solidFill>
                  <a:schemeClr val="bg1"/>
                </a:solidFill>
              </a:rPr>
              <a:t>Rom</a:t>
            </a:r>
            <a:r>
              <a:rPr lang="sk-SK" dirty="0">
                <a:solidFill>
                  <a:schemeClr val="bg1"/>
                </a:solidFill>
              </a:rPr>
              <a:t> (1957) </a:t>
            </a:r>
            <a:endParaRPr lang="sk-SK" dirty="0" smtClean="0">
              <a:solidFill>
                <a:schemeClr val="bg1"/>
              </a:solidFill>
            </a:endParaRPr>
          </a:p>
          <a:p>
            <a:pPr lvl="1"/>
            <a:r>
              <a:rPr lang="sk-SK" sz="2800" dirty="0" smtClean="0">
                <a:solidFill>
                  <a:schemeClr val="bg1"/>
                </a:solidFill>
              </a:rPr>
              <a:t>spracovanej </a:t>
            </a:r>
            <a:r>
              <a:rPr lang="sk-SK" sz="2800" dirty="0">
                <a:solidFill>
                  <a:schemeClr val="bg1"/>
                </a:solidFill>
              </a:rPr>
              <a:t>celej látky pozadia NZ, všíma sa aj </a:t>
            </a:r>
            <a:r>
              <a:rPr lang="sk-SK" sz="2800" dirty="0" err="1">
                <a:solidFill>
                  <a:schemeClr val="bg1"/>
                </a:solidFill>
              </a:rPr>
              <a:t>qumránske</a:t>
            </a:r>
            <a:r>
              <a:rPr lang="sk-SK" sz="2800" dirty="0">
                <a:solidFill>
                  <a:schemeClr val="bg1"/>
                </a:solidFill>
              </a:rPr>
              <a:t> texty.</a:t>
            </a:r>
            <a:r>
              <a:rPr lang="sk-SK" sz="2800" dirty="0"/>
              <a:t> </a:t>
            </a:r>
          </a:p>
          <a:p>
            <a:r>
              <a:rPr lang="sk-SK" dirty="0" err="1" smtClean="0">
                <a:solidFill>
                  <a:srgbClr val="FFFF00"/>
                </a:solidFill>
              </a:rPr>
              <a:t>Werner</a:t>
            </a:r>
            <a:r>
              <a:rPr lang="sk-SK" dirty="0" smtClean="0">
                <a:solidFill>
                  <a:srgbClr val="FFFF00"/>
                </a:solidFill>
              </a:rPr>
              <a:t> </a:t>
            </a:r>
            <a:r>
              <a:rPr lang="sk-SK" dirty="0" err="1">
                <a:solidFill>
                  <a:srgbClr val="FFFF00"/>
                </a:solidFill>
              </a:rPr>
              <a:t>Foester</a:t>
            </a:r>
            <a:r>
              <a:rPr lang="sk-SK" dirty="0">
                <a:solidFill>
                  <a:srgbClr val="FFFF00"/>
                </a:solidFill>
              </a:rPr>
              <a:t> </a:t>
            </a:r>
            <a:r>
              <a:rPr lang="sk-SK" dirty="0">
                <a:solidFill>
                  <a:schemeClr val="bg1"/>
                </a:solidFill>
              </a:rPr>
              <a:t>–</a:t>
            </a:r>
            <a:r>
              <a:rPr lang="sk-SK" dirty="0" smtClean="0"/>
              <a:t> </a:t>
            </a:r>
            <a:r>
              <a:rPr lang="sk-SK" i="1" dirty="0" err="1">
                <a:solidFill>
                  <a:schemeClr val="bg1"/>
                </a:solidFill>
              </a:rPr>
              <a:t>Neutestamentliche</a:t>
            </a:r>
            <a:r>
              <a:rPr lang="sk-SK" i="1" dirty="0">
                <a:solidFill>
                  <a:schemeClr val="bg1"/>
                </a:solidFill>
              </a:rPr>
              <a:t> </a:t>
            </a:r>
            <a:r>
              <a:rPr lang="sk-SK" i="1" dirty="0" err="1">
                <a:solidFill>
                  <a:schemeClr val="bg1"/>
                </a:solidFill>
              </a:rPr>
              <a:t>Zeitgeschichte</a:t>
            </a:r>
            <a:r>
              <a:rPr lang="sk-SK" dirty="0">
                <a:solidFill>
                  <a:schemeClr val="bg1"/>
                </a:solidFill>
              </a:rPr>
              <a:t> (1956, 2 diely) </a:t>
            </a:r>
            <a:endParaRPr lang="sk-SK" dirty="0" smtClean="0">
              <a:solidFill>
                <a:schemeClr val="bg1"/>
              </a:solidFill>
            </a:endParaRPr>
          </a:p>
          <a:p>
            <a:pPr lvl="1"/>
            <a:r>
              <a:rPr lang="sk-SK" sz="2800" dirty="0" smtClean="0">
                <a:solidFill>
                  <a:schemeClr val="bg1"/>
                </a:solidFill>
              </a:rPr>
              <a:t>Prvý diel: </a:t>
            </a:r>
            <a:r>
              <a:rPr lang="sk-SK" sz="2800" dirty="0">
                <a:solidFill>
                  <a:schemeClr val="bg1"/>
                </a:solidFill>
              </a:rPr>
              <a:t>o dejinách židovstva a pomeroch židovstva za Ježišových čias a to po stránke politickej, hospodárskej a sociálnej. Spomína náboženské skupiny, chrám a zákon. </a:t>
            </a:r>
            <a:endParaRPr lang="sk-SK" sz="2800" dirty="0" smtClean="0">
              <a:solidFill>
                <a:schemeClr val="bg1"/>
              </a:solidFill>
            </a:endParaRPr>
          </a:p>
          <a:p>
            <a:pPr lvl="1"/>
            <a:r>
              <a:rPr lang="sk-SK" sz="2800" dirty="0" smtClean="0">
                <a:solidFill>
                  <a:schemeClr val="bg1"/>
                </a:solidFill>
              </a:rPr>
              <a:t>Druhý </a:t>
            </a:r>
            <a:r>
              <a:rPr lang="sk-SK" sz="2800" dirty="0">
                <a:solidFill>
                  <a:schemeClr val="bg1"/>
                </a:solidFill>
              </a:rPr>
              <a:t>diel: podrobné dejiny rímskej ríše po </a:t>
            </a:r>
            <a:r>
              <a:rPr lang="sk-SK" sz="2800" dirty="0" err="1">
                <a:solidFill>
                  <a:schemeClr val="bg1"/>
                </a:solidFill>
              </a:rPr>
              <a:t>Domitiana</a:t>
            </a:r>
            <a:r>
              <a:rPr lang="sk-SK" sz="2800" dirty="0">
                <a:solidFill>
                  <a:schemeClr val="bg1"/>
                </a:solidFill>
              </a:rPr>
              <a:t>, politické prúdy v Ríme, politické, spoločenské, kultúrne a náboženské pomery v Ríme, všíma si aj filozofiu a </a:t>
            </a:r>
            <a:r>
              <a:rPr lang="sk-SK" sz="2800" dirty="0" err="1" smtClean="0">
                <a:solidFill>
                  <a:schemeClr val="bg1"/>
                </a:solidFill>
              </a:rPr>
              <a:t>mysterijné</a:t>
            </a:r>
            <a:r>
              <a:rPr lang="sk-SK" sz="2800" dirty="0" smtClean="0">
                <a:solidFill>
                  <a:schemeClr val="bg1"/>
                </a:solidFill>
              </a:rPr>
              <a:t> </a:t>
            </a:r>
            <a:r>
              <a:rPr lang="sk-SK" sz="2800" dirty="0">
                <a:solidFill>
                  <a:schemeClr val="bg1"/>
                </a:solidFill>
              </a:rPr>
              <a:t>kulty.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97537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jekt pre obsah 2"/>
          <p:cNvSpPr>
            <a:spLocks noGrp="1"/>
          </p:cNvSpPr>
          <p:nvPr>
            <p:ph idx="4294967295"/>
          </p:nvPr>
        </p:nvSpPr>
        <p:spPr>
          <a:xfrm>
            <a:off x="416378" y="587829"/>
            <a:ext cx="11503479" cy="5589134"/>
          </a:xfrm>
        </p:spPr>
        <p:txBody>
          <a:bodyPr>
            <a:normAutofit/>
          </a:bodyPr>
          <a:lstStyle/>
          <a:p>
            <a:r>
              <a:rPr lang="sk-SK" dirty="0" err="1">
                <a:solidFill>
                  <a:srgbClr val="FFFF00"/>
                </a:solidFill>
              </a:rPr>
              <a:t>Leonhard</a:t>
            </a:r>
            <a:r>
              <a:rPr lang="sk-SK" dirty="0">
                <a:solidFill>
                  <a:srgbClr val="FFFF00"/>
                </a:solidFill>
              </a:rPr>
              <a:t> </a:t>
            </a:r>
            <a:r>
              <a:rPr lang="sk-SK" dirty="0" err="1">
                <a:solidFill>
                  <a:srgbClr val="FFFF00"/>
                </a:solidFill>
              </a:rPr>
              <a:t>Goppelt</a:t>
            </a:r>
            <a:r>
              <a:rPr lang="sk-SK" dirty="0">
                <a:solidFill>
                  <a:srgbClr val="FFFF00"/>
                </a:solidFill>
              </a:rPr>
              <a:t> </a:t>
            </a:r>
            <a:r>
              <a:rPr lang="sk-SK" dirty="0">
                <a:solidFill>
                  <a:schemeClr val="bg1"/>
                </a:solidFill>
              </a:rPr>
              <a:t>–</a:t>
            </a:r>
            <a:r>
              <a:rPr lang="sk-SK" dirty="0" smtClean="0">
                <a:solidFill>
                  <a:schemeClr val="bg1"/>
                </a:solidFill>
              </a:rPr>
              <a:t> </a:t>
            </a:r>
            <a:r>
              <a:rPr lang="sk-SK" i="1" dirty="0" err="1">
                <a:solidFill>
                  <a:schemeClr val="bg1"/>
                </a:solidFill>
              </a:rPr>
              <a:t>Die</a:t>
            </a:r>
            <a:r>
              <a:rPr lang="sk-SK" i="1" dirty="0">
                <a:solidFill>
                  <a:schemeClr val="bg1"/>
                </a:solidFill>
              </a:rPr>
              <a:t> </a:t>
            </a:r>
            <a:r>
              <a:rPr lang="sk-SK" i="1" dirty="0" err="1">
                <a:solidFill>
                  <a:schemeClr val="bg1"/>
                </a:solidFill>
              </a:rPr>
              <a:t>apostolische</a:t>
            </a:r>
            <a:r>
              <a:rPr lang="sk-SK" i="1" dirty="0">
                <a:solidFill>
                  <a:schemeClr val="bg1"/>
                </a:solidFill>
              </a:rPr>
              <a:t> </a:t>
            </a:r>
            <a:r>
              <a:rPr lang="sk-SK" i="1" dirty="0" err="1">
                <a:solidFill>
                  <a:schemeClr val="bg1"/>
                </a:solidFill>
              </a:rPr>
              <a:t>und</a:t>
            </a:r>
            <a:r>
              <a:rPr lang="sk-SK" i="1" dirty="0">
                <a:solidFill>
                  <a:schemeClr val="bg1"/>
                </a:solidFill>
              </a:rPr>
              <a:t> </a:t>
            </a:r>
            <a:r>
              <a:rPr lang="sk-SK" i="1" dirty="0" err="1">
                <a:solidFill>
                  <a:schemeClr val="bg1"/>
                </a:solidFill>
              </a:rPr>
              <a:t>nachapostolische</a:t>
            </a:r>
            <a:r>
              <a:rPr lang="sk-SK" i="1" dirty="0">
                <a:solidFill>
                  <a:schemeClr val="bg1"/>
                </a:solidFill>
              </a:rPr>
              <a:t> </a:t>
            </a:r>
            <a:r>
              <a:rPr lang="sk-SK" i="1" dirty="0" err="1">
                <a:solidFill>
                  <a:schemeClr val="bg1"/>
                </a:solidFill>
              </a:rPr>
              <a:t>Zeit</a:t>
            </a:r>
            <a:r>
              <a:rPr lang="sk-SK" dirty="0">
                <a:solidFill>
                  <a:schemeClr val="bg1"/>
                </a:solidFill>
              </a:rPr>
              <a:t> (1965) </a:t>
            </a:r>
            <a:endParaRPr lang="sk-SK" dirty="0" smtClean="0">
              <a:solidFill>
                <a:schemeClr val="bg1"/>
              </a:solidFill>
            </a:endParaRPr>
          </a:p>
          <a:p>
            <a:pPr lvl="1"/>
            <a:r>
              <a:rPr lang="sk-SK" sz="2800" dirty="0" smtClean="0">
                <a:solidFill>
                  <a:schemeClr val="bg1"/>
                </a:solidFill>
              </a:rPr>
              <a:t>dôraz </a:t>
            </a:r>
            <a:r>
              <a:rPr lang="sk-SK" sz="2800" dirty="0">
                <a:solidFill>
                  <a:schemeClr val="bg1"/>
                </a:solidFill>
              </a:rPr>
              <a:t>na miesto kresťanstva v prostredí tej doby.</a:t>
            </a:r>
          </a:p>
          <a:p>
            <a:r>
              <a:rPr lang="sk-SK" dirty="0" smtClean="0">
                <a:solidFill>
                  <a:srgbClr val="FFFF00"/>
                </a:solidFill>
              </a:rPr>
              <a:t>Bo </a:t>
            </a:r>
            <a:r>
              <a:rPr lang="sk-SK" dirty="0" err="1">
                <a:solidFill>
                  <a:srgbClr val="FFFF00"/>
                </a:solidFill>
              </a:rPr>
              <a:t>Riecke</a:t>
            </a:r>
            <a:r>
              <a:rPr lang="sk-SK" dirty="0"/>
              <a:t> </a:t>
            </a:r>
            <a:r>
              <a:rPr lang="sk-SK" dirty="0">
                <a:solidFill>
                  <a:schemeClr val="bg1"/>
                </a:solidFill>
              </a:rPr>
              <a:t>–</a:t>
            </a:r>
            <a:r>
              <a:rPr lang="sk-SK" dirty="0" smtClean="0">
                <a:solidFill>
                  <a:schemeClr val="bg1"/>
                </a:solidFill>
              </a:rPr>
              <a:t> </a:t>
            </a:r>
            <a:r>
              <a:rPr lang="sk-SK" i="1" dirty="0" err="1">
                <a:solidFill>
                  <a:schemeClr val="bg1"/>
                </a:solidFill>
              </a:rPr>
              <a:t>Neutestamentliche</a:t>
            </a:r>
            <a:r>
              <a:rPr lang="sk-SK" i="1" dirty="0">
                <a:solidFill>
                  <a:schemeClr val="bg1"/>
                </a:solidFill>
              </a:rPr>
              <a:t> </a:t>
            </a:r>
            <a:r>
              <a:rPr lang="sk-SK" i="1" dirty="0" err="1">
                <a:solidFill>
                  <a:schemeClr val="bg1"/>
                </a:solidFill>
              </a:rPr>
              <a:t>Zeitgeschichte</a:t>
            </a:r>
            <a:r>
              <a:rPr lang="sk-SK" dirty="0">
                <a:solidFill>
                  <a:schemeClr val="bg1"/>
                </a:solidFill>
              </a:rPr>
              <a:t> (1965) </a:t>
            </a:r>
            <a:endParaRPr lang="sk-SK" dirty="0" smtClean="0">
              <a:solidFill>
                <a:schemeClr val="bg1"/>
              </a:solidFill>
            </a:endParaRPr>
          </a:p>
          <a:p>
            <a:pPr lvl="1"/>
            <a:r>
              <a:rPr lang="sk-SK" sz="2800" dirty="0" smtClean="0">
                <a:solidFill>
                  <a:schemeClr val="bg1"/>
                </a:solidFill>
              </a:rPr>
              <a:t>Rozsiahle  </a:t>
            </a:r>
            <a:r>
              <a:rPr lang="sk-SK" sz="2800" dirty="0">
                <a:solidFill>
                  <a:schemeClr val="bg1"/>
                </a:solidFill>
              </a:rPr>
              <a:t>obdobie 500 </a:t>
            </a:r>
            <a:r>
              <a:rPr lang="sk-SK" sz="2800" dirty="0" err="1">
                <a:solidFill>
                  <a:schemeClr val="bg1"/>
                </a:solidFill>
              </a:rPr>
              <a:t>pnl</a:t>
            </a:r>
            <a:r>
              <a:rPr lang="sk-SK" sz="2800" dirty="0">
                <a:solidFill>
                  <a:schemeClr val="bg1"/>
                </a:solidFill>
              </a:rPr>
              <a:t> – 100 </a:t>
            </a:r>
            <a:r>
              <a:rPr lang="sk-SK" sz="2800" dirty="0" err="1" smtClean="0">
                <a:solidFill>
                  <a:schemeClr val="bg1"/>
                </a:solidFill>
              </a:rPr>
              <a:t>nl</a:t>
            </a:r>
            <a:r>
              <a:rPr lang="sk-SK" sz="2800" dirty="0" smtClean="0">
                <a:solidFill>
                  <a:schemeClr val="bg1"/>
                </a:solidFill>
              </a:rPr>
              <a:t> </a:t>
            </a:r>
          </a:p>
          <a:p>
            <a:pPr lvl="1"/>
            <a:r>
              <a:rPr lang="sk-SK" sz="2800" dirty="0" smtClean="0">
                <a:solidFill>
                  <a:schemeClr val="bg1"/>
                </a:solidFill>
              </a:rPr>
              <a:t>celé </a:t>
            </a:r>
            <a:r>
              <a:rPr lang="sk-SK" sz="2800" dirty="0">
                <a:solidFill>
                  <a:schemeClr val="bg1"/>
                </a:solidFill>
              </a:rPr>
              <a:t>svetové dianie je predmetom dejín </a:t>
            </a:r>
            <a:r>
              <a:rPr lang="sk-SK" sz="2800" dirty="0" err="1">
                <a:solidFill>
                  <a:schemeClr val="bg1"/>
                </a:solidFill>
              </a:rPr>
              <a:t>novozmluvnej</a:t>
            </a:r>
            <a:r>
              <a:rPr lang="sk-SK" sz="2800" dirty="0">
                <a:solidFill>
                  <a:schemeClr val="bg1"/>
                </a:solidFill>
              </a:rPr>
              <a:t> doby; </a:t>
            </a:r>
            <a:endParaRPr lang="sk-SK" sz="2800" dirty="0" smtClean="0">
              <a:solidFill>
                <a:schemeClr val="bg1"/>
              </a:solidFill>
            </a:endParaRPr>
          </a:p>
          <a:p>
            <a:pPr lvl="1"/>
            <a:r>
              <a:rPr lang="sk-SK" sz="2800" dirty="0" smtClean="0">
                <a:solidFill>
                  <a:schemeClr val="bg1"/>
                </a:solidFill>
              </a:rPr>
              <a:t>Kristus </a:t>
            </a:r>
            <a:r>
              <a:rPr lang="sk-SK" sz="2800" dirty="0">
                <a:solidFill>
                  <a:schemeClr val="bg1"/>
                </a:solidFill>
              </a:rPr>
              <a:t>a cirkev priniesli vyplnenie židovstva.</a:t>
            </a:r>
          </a:p>
          <a:p>
            <a:r>
              <a:rPr lang="sk-SK" dirty="0">
                <a:solidFill>
                  <a:srgbClr val="FFFF00"/>
                </a:solidFill>
              </a:rPr>
              <a:t> </a:t>
            </a:r>
            <a:r>
              <a:rPr lang="sk-SK" dirty="0" err="1" smtClean="0">
                <a:solidFill>
                  <a:srgbClr val="FFFF00"/>
                </a:solidFill>
              </a:rPr>
              <a:t>Jindřich</a:t>
            </a:r>
            <a:r>
              <a:rPr lang="sk-SK" dirty="0" smtClean="0">
                <a:solidFill>
                  <a:srgbClr val="FFFF00"/>
                </a:solidFill>
              </a:rPr>
              <a:t> </a:t>
            </a:r>
            <a:r>
              <a:rPr lang="sk-SK" dirty="0" err="1">
                <a:solidFill>
                  <a:srgbClr val="FFFF00"/>
                </a:solidFill>
              </a:rPr>
              <a:t>Mánek</a:t>
            </a:r>
            <a:r>
              <a:rPr lang="sk-SK" dirty="0">
                <a:solidFill>
                  <a:srgbClr val="FFFF00"/>
                </a:solidFill>
              </a:rPr>
              <a:t> </a:t>
            </a:r>
            <a:r>
              <a:rPr lang="sk-SK" dirty="0">
                <a:solidFill>
                  <a:schemeClr val="bg1"/>
                </a:solidFill>
              </a:rPr>
              <a:t>–</a:t>
            </a:r>
            <a:r>
              <a:rPr lang="sk-SK" dirty="0" smtClean="0">
                <a:solidFill>
                  <a:schemeClr val="bg1"/>
                </a:solidFill>
              </a:rPr>
              <a:t> </a:t>
            </a:r>
            <a:r>
              <a:rPr lang="sk-SK" i="1" dirty="0" err="1">
                <a:solidFill>
                  <a:schemeClr val="bg1"/>
                </a:solidFill>
              </a:rPr>
              <a:t>Když</a:t>
            </a:r>
            <a:r>
              <a:rPr lang="sk-SK" i="1" dirty="0">
                <a:solidFill>
                  <a:schemeClr val="bg1"/>
                </a:solidFill>
              </a:rPr>
              <a:t> Pilát spravoval Judsko</a:t>
            </a:r>
            <a:r>
              <a:rPr lang="sk-SK" dirty="0">
                <a:solidFill>
                  <a:schemeClr val="bg1"/>
                </a:solidFill>
              </a:rPr>
              <a:t> (1980</a:t>
            </a:r>
            <a:r>
              <a:rPr lang="sk-SK" dirty="0" smtClean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sk-SK" sz="2800" dirty="0" smtClean="0">
                <a:solidFill>
                  <a:schemeClr val="bg1"/>
                </a:solidFill>
              </a:rPr>
              <a:t>Vybrané kapitoly z otázok Pozadia NZ</a:t>
            </a:r>
            <a:endParaRPr lang="sk-SK" sz="2800" dirty="0">
              <a:solidFill>
                <a:schemeClr val="bg1"/>
              </a:solidFill>
            </a:endParaRPr>
          </a:p>
          <a:p>
            <a:endParaRPr lang="sk-SK" dirty="0" smtClean="0"/>
          </a:p>
          <a:p>
            <a:r>
              <a:rPr lang="sk-SK" dirty="0" smtClean="0">
                <a:solidFill>
                  <a:schemeClr val="bg1"/>
                </a:solidFill>
              </a:rPr>
              <a:t>Veľa informácií k predmetu nájdeme v biblických slovníkoch</a:t>
            </a: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592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58008104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</TotalTime>
  <Words>289</Words>
  <Application>Microsoft Office PowerPoint</Application>
  <PresentationFormat>Širokouhlá</PresentationFormat>
  <Paragraphs>71</Paragraphs>
  <Slides>10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Motív balíka Office</vt:lpstr>
      <vt:lpstr>Nová zmluva 1</vt:lpstr>
      <vt:lpstr>Matej Bel (1684-1749)</vt:lpstr>
      <vt:lpstr>Novozmluvné predmety</vt:lpstr>
      <vt:lpstr>Načo mi to bude? Nestačí veriť?</vt:lpstr>
      <vt:lpstr>Podmienky absolvovania kurzu</vt:lpstr>
      <vt:lpstr>Dejiny predmetu Pozadie NZ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Madar Jaroslav, Mgr. Ing., Th. D.</dc:creator>
  <cp:lastModifiedBy>Administrator</cp:lastModifiedBy>
  <cp:revision>27</cp:revision>
  <dcterms:created xsi:type="dcterms:W3CDTF">2020-09-26T17:28:42Z</dcterms:created>
  <dcterms:modified xsi:type="dcterms:W3CDTF">2022-09-18T21:29:34Z</dcterms:modified>
</cp:coreProperties>
</file>