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666188820300204" TargetMode="External"/><Relationship Id="rId2" Type="http://schemas.openxmlformats.org/officeDocument/2006/relationships/hyperlink" Target="https://www.sciencedirect.com/science/article/pii/S2214785321045442" TargetMode="External"/><Relationship Id="rId1" Type="http://schemas.openxmlformats.org/officeDocument/2006/relationships/hyperlink" Target="https://www.researchgate.net/publication/353631233_An_Arduino-Based_Robot_with_a_Sensor_as_an_Educational_Project" TargetMode="External"/><Relationship Id="rId4" Type="http://schemas.openxmlformats.org/officeDocument/2006/relationships/hyperlink" Target="https://www.sciencedirect.com/science/article/pii/S1474667015316396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uinoslovakia.eu/page/rezistor" TargetMode="External"/><Relationship Id="rId2" Type="http://schemas.openxmlformats.org/officeDocument/2006/relationships/hyperlink" Target="https://www.robotikabrno.cz/docs/arduino/Pr%C5%AFvodce-sv%C4%9Btem-Arduina-CZ.pdf" TargetMode="External"/><Relationship Id="rId1" Type="http://schemas.openxmlformats.org/officeDocument/2006/relationships/hyperlink" Target="https://arduinoposlovensky.sk/nastroje/farebne-znacenie-rezistorov/" TargetMode="External"/><Relationship Id="rId4" Type="http://schemas.openxmlformats.org/officeDocument/2006/relationships/hyperlink" Target="https://www.calculator.net/resistor-calculator.html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666188820300204" TargetMode="External"/><Relationship Id="rId2" Type="http://schemas.openxmlformats.org/officeDocument/2006/relationships/hyperlink" Target="https://www.sciencedirect.com/science/article/pii/S2214785321045442" TargetMode="External"/><Relationship Id="rId1" Type="http://schemas.openxmlformats.org/officeDocument/2006/relationships/hyperlink" Target="https://www.researchgate.net/publication/353631233_An_Arduino-Based_Robot_with_a_Sensor_as_an_Educational_Project" TargetMode="External"/><Relationship Id="rId4" Type="http://schemas.openxmlformats.org/officeDocument/2006/relationships/hyperlink" Target="https://www.sciencedirect.com/science/article/pii/S1474667015316396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uinoslovakia.eu/page/rezistor" TargetMode="External"/><Relationship Id="rId2" Type="http://schemas.openxmlformats.org/officeDocument/2006/relationships/hyperlink" Target="https://www.robotikabrno.cz/docs/arduino/Pr%C5%AFvodce-sv%C4%9Btem-Arduina-CZ.pdf" TargetMode="External"/><Relationship Id="rId1" Type="http://schemas.openxmlformats.org/officeDocument/2006/relationships/hyperlink" Target="https://arduinoposlovensky.sk/nastroje/farebne-znacenie-rezistorov/" TargetMode="External"/><Relationship Id="rId4" Type="http://schemas.openxmlformats.org/officeDocument/2006/relationships/hyperlink" Target="https://www.calculator.net/resistor-calculator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FE140-0899-4393-AA84-911D4821519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A243A21-0281-49D0-9E8F-9101DB5E0CFC}">
      <dgm:prSet/>
      <dgm:spPr/>
      <dgm:t>
        <a:bodyPr/>
        <a:lstStyle/>
        <a:p>
          <a:r>
            <a:rPr lang="sk-SK" b="0" i="0"/>
            <a:t>Robot na báze Arduina so senzorom ako vzdelávací projekt - </a:t>
          </a:r>
          <a:r>
            <a:rPr lang="sk-SK" b="0" i="0">
              <a:hlinkClick xmlns:r="http://schemas.openxmlformats.org/officeDocument/2006/relationships" r:id="rId1"/>
            </a:rPr>
            <a:t>https://www.researchgate.net/publication/353631233_An_Arduino-Based_Robot_with_a_Sensor_as_an_Educational_Project</a:t>
          </a:r>
          <a:endParaRPr lang="en-US"/>
        </a:p>
      </dgm:t>
    </dgm:pt>
    <dgm:pt modelId="{38B2C31C-4C35-4565-B99B-5693A8BC3A22}" type="parTrans" cxnId="{14DCF7E9-CD2E-4D77-B7B4-6B6643A618BF}">
      <dgm:prSet/>
      <dgm:spPr/>
      <dgm:t>
        <a:bodyPr/>
        <a:lstStyle/>
        <a:p>
          <a:endParaRPr lang="en-US"/>
        </a:p>
      </dgm:t>
    </dgm:pt>
    <dgm:pt modelId="{9EE226B6-284C-4A31-BABB-8EFF5E505AF7}" type="sibTrans" cxnId="{14DCF7E9-CD2E-4D77-B7B4-6B6643A618BF}">
      <dgm:prSet/>
      <dgm:spPr/>
      <dgm:t>
        <a:bodyPr/>
        <a:lstStyle/>
        <a:p>
          <a:endParaRPr lang="en-US"/>
        </a:p>
      </dgm:t>
    </dgm:pt>
    <dgm:pt modelId="{C1594A23-B4B9-496E-815D-16EFA193BA4D}">
      <dgm:prSet/>
      <dgm:spPr/>
      <dgm:t>
        <a:bodyPr/>
        <a:lstStyle/>
        <a:p>
          <a:r>
            <a:rPr lang="en-US" b="0" i="0"/>
            <a:t>Estimation of fatigue life using low cost pneumatic setup and Arduino based data acquisition (DAQ)</a:t>
          </a:r>
          <a:r>
            <a:rPr lang="sk-SK" b="0" i="0"/>
            <a:t> - </a:t>
          </a:r>
          <a:r>
            <a:rPr lang="sk-SK" b="0" i="0">
              <a:hlinkClick xmlns:r="http://schemas.openxmlformats.org/officeDocument/2006/relationships" r:id="rId2"/>
            </a:rPr>
            <a:t>https://www.sciencedirect.com/science/article/pii/S2214785321045442</a:t>
          </a:r>
          <a:endParaRPr lang="en-US"/>
        </a:p>
      </dgm:t>
    </dgm:pt>
    <dgm:pt modelId="{C1164478-87C9-4709-BF4E-803337D65770}" type="parTrans" cxnId="{AD173286-B53D-4B35-900E-A6F7DEFD313B}">
      <dgm:prSet/>
      <dgm:spPr/>
      <dgm:t>
        <a:bodyPr/>
        <a:lstStyle/>
        <a:p>
          <a:endParaRPr lang="en-US"/>
        </a:p>
      </dgm:t>
    </dgm:pt>
    <dgm:pt modelId="{08138CC5-BC45-4594-8DC7-4E172C3D15A6}" type="sibTrans" cxnId="{AD173286-B53D-4B35-900E-A6F7DEFD313B}">
      <dgm:prSet/>
      <dgm:spPr/>
      <dgm:t>
        <a:bodyPr/>
        <a:lstStyle/>
        <a:p>
          <a:endParaRPr lang="en-US"/>
        </a:p>
      </dgm:t>
    </dgm:pt>
    <dgm:pt modelId="{CA6E4133-4554-4F90-AECA-AD8A757FE08C}">
      <dgm:prSet/>
      <dgm:spPr/>
      <dgm:t>
        <a:bodyPr/>
        <a:lstStyle/>
        <a:p>
          <a:r>
            <a:rPr lang="en-US" b="0" i="0"/>
            <a:t>An environmental education project that measures particulate matter via an Arduino interface</a:t>
          </a:r>
          <a:r>
            <a:rPr lang="sk-SK" b="0" i="0"/>
            <a:t> - </a:t>
          </a:r>
          <a:r>
            <a:rPr lang="sk-SK" b="0" i="0">
              <a:hlinkClick xmlns:r="http://schemas.openxmlformats.org/officeDocument/2006/relationships" r:id="rId3"/>
            </a:rPr>
            <a:t>https://www.sciencedirect.com/science/article/pii/S2666188820300204</a:t>
          </a:r>
          <a:endParaRPr lang="en-US"/>
        </a:p>
      </dgm:t>
    </dgm:pt>
    <dgm:pt modelId="{8DA44379-AA64-4D72-B76C-20233A0460F8}" type="parTrans" cxnId="{D5CB81B0-21CC-4EFC-9EC1-A807E246B2B1}">
      <dgm:prSet/>
      <dgm:spPr/>
      <dgm:t>
        <a:bodyPr/>
        <a:lstStyle/>
        <a:p>
          <a:endParaRPr lang="en-US"/>
        </a:p>
      </dgm:t>
    </dgm:pt>
    <dgm:pt modelId="{73019F03-9513-4ADB-87A3-2AACC1540314}" type="sibTrans" cxnId="{D5CB81B0-21CC-4EFC-9EC1-A807E246B2B1}">
      <dgm:prSet/>
      <dgm:spPr/>
      <dgm:t>
        <a:bodyPr/>
        <a:lstStyle/>
        <a:p>
          <a:endParaRPr lang="en-US"/>
        </a:p>
      </dgm:t>
    </dgm:pt>
    <dgm:pt modelId="{3A42FEE4-8BDB-40C5-9867-BB60F03E6E42}">
      <dgm:prSet/>
      <dgm:spPr/>
      <dgm:t>
        <a:bodyPr/>
        <a:lstStyle/>
        <a:p>
          <a:r>
            <a:rPr lang="en-US" b="0" i="0"/>
            <a:t>Rapid Prototyping for Control Education using Arduino and Open-Source Technologies</a:t>
          </a:r>
          <a:r>
            <a:rPr lang="sk-SK" b="0" i="0"/>
            <a:t> - </a:t>
          </a:r>
          <a:r>
            <a:rPr lang="sk-SK" b="0" i="0">
              <a:hlinkClick xmlns:r="http://schemas.openxmlformats.org/officeDocument/2006/relationships" r:id="rId4"/>
            </a:rPr>
            <a:t>https://www.sciencedirect.com/science/article/pii/S1474667015316396</a:t>
          </a:r>
          <a:endParaRPr lang="en-US"/>
        </a:p>
      </dgm:t>
    </dgm:pt>
    <dgm:pt modelId="{443B4F34-C895-4329-90BC-AD427027F372}" type="parTrans" cxnId="{F9F1C492-660F-4251-AD47-94FF75F1D447}">
      <dgm:prSet/>
      <dgm:spPr/>
      <dgm:t>
        <a:bodyPr/>
        <a:lstStyle/>
        <a:p>
          <a:endParaRPr lang="en-US"/>
        </a:p>
      </dgm:t>
    </dgm:pt>
    <dgm:pt modelId="{E1459F9E-F08E-44C0-A617-8477A061D3E1}" type="sibTrans" cxnId="{F9F1C492-660F-4251-AD47-94FF75F1D447}">
      <dgm:prSet/>
      <dgm:spPr/>
      <dgm:t>
        <a:bodyPr/>
        <a:lstStyle/>
        <a:p>
          <a:endParaRPr lang="en-US"/>
        </a:p>
      </dgm:t>
    </dgm:pt>
    <dgm:pt modelId="{29746215-D0AB-424B-AE73-3586CDE67E8F}">
      <dgm:prSet/>
      <dgm:spPr/>
      <dgm:t>
        <a:bodyPr/>
        <a:lstStyle/>
        <a:p>
          <a:r>
            <a:rPr lang="en-US" b="0" i="0"/>
            <a:t>e-Health: Biomedical instrumentation with Arduino</a:t>
          </a:r>
          <a:r>
            <a:rPr lang="sk-SK" b="0" i="0"/>
            <a:t> - https://www.sciencedirect.com/science/article/pii/S2405896317323339</a:t>
          </a:r>
          <a:endParaRPr lang="en-US"/>
        </a:p>
      </dgm:t>
    </dgm:pt>
    <dgm:pt modelId="{2124E741-A3EB-453D-93DF-C4E31EDE4AA8}" type="parTrans" cxnId="{8E6D3DA2-A4E2-44B1-B2DF-5524020DA4C1}">
      <dgm:prSet/>
      <dgm:spPr/>
      <dgm:t>
        <a:bodyPr/>
        <a:lstStyle/>
        <a:p>
          <a:endParaRPr lang="en-US"/>
        </a:p>
      </dgm:t>
    </dgm:pt>
    <dgm:pt modelId="{BB4E6E2D-4275-4F6C-AB0B-BB463D5E30DA}" type="sibTrans" cxnId="{8E6D3DA2-A4E2-44B1-B2DF-5524020DA4C1}">
      <dgm:prSet/>
      <dgm:spPr/>
      <dgm:t>
        <a:bodyPr/>
        <a:lstStyle/>
        <a:p>
          <a:endParaRPr lang="en-US"/>
        </a:p>
      </dgm:t>
    </dgm:pt>
    <dgm:pt modelId="{D2451AD6-CC8B-4AE1-A037-1021F8CB8C9D}" type="pres">
      <dgm:prSet presAssocID="{D4FFE140-0899-4393-AA84-911D4821519C}" presName="outerComposite" presStyleCnt="0">
        <dgm:presLayoutVars>
          <dgm:chMax val="5"/>
          <dgm:dir/>
          <dgm:resizeHandles val="exact"/>
        </dgm:presLayoutVars>
      </dgm:prSet>
      <dgm:spPr/>
    </dgm:pt>
    <dgm:pt modelId="{4442D7BE-254A-4624-AB49-A5190043C2DB}" type="pres">
      <dgm:prSet presAssocID="{D4FFE140-0899-4393-AA84-911D4821519C}" presName="dummyMaxCanvas" presStyleCnt="0">
        <dgm:presLayoutVars/>
      </dgm:prSet>
      <dgm:spPr/>
    </dgm:pt>
    <dgm:pt modelId="{1303A541-EDBB-4518-8F1B-137F8576F8D6}" type="pres">
      <dgm:prSet presAssocID="{D4FFE140-0899-4393-AA84-911D4821519C}" presName="FiveNodes_1" presStyleLbl="node1" presStyleIdx="0" presStyleCnt="5">
        <dgm:presLayoutVars>
          <dgm:bulletEnabled val="1"/>
        </dgm:presLayoutVars>
      </dgm:prSet>
      <dgm:spPr/>
    </dgm:pt>
    <dgm:pt modelId="{FA1B004C-49B7-48E7-AECF-A64263104B1A}" type="pres">
      <dgm:prSet presAssocID="{D4FFE140-0899-4393-AA84-911D4821519C}" presName="FiveNodes_2" presStyleLbl="node1" presStyleIdx="1" presStyleCnt="5">
        <dgm:presLayoutVars>
          <dgm:bulletEnabled val="1"/>
        </dgm:presLayoutVars>
      </dgm:prSet>
      <dgm:spPr/>
    </dgm:pt>
    <dgm:pt modelId="{2577D55F-849F-4E1F-9C0E-2362325FFDC0}" type="pres">
      <dgm:prSet presAssocID="{D4FFE140-0899-4393-AA84-911D4821519C}" presName="FiveNodes_3" presStyleLbl="node1" presStyleIdx="2" presStyleCnt="5">
        <dgm:presLayoutVars>
          <dgm:bulletEnabled val="1"/>
        </dgm:presLayoutVars>
      </dgm:prSet>
      <dgm:spPr/>
    </dgm:pt>
    <dgm:pt modelId="{F18EB12B-0141-49B7-BDE0-543335C9962B}" type="pres">
      <dgm:prSet presAssocID="{D4FFE140-0899-4393-AA84-911D4821519C}" presName="FiveNodes_4" presStyleLbl="node1" presStyleIdx="3" presStyleCnt="5">
        <dgm:presLayoutVars>
          <dgm:bulletEnabled val="1"/>
        </dgm:presLayoutVars>
      </dgm:prSet>
      <dgm:spPr/>
    </dgm:pt>
    <dgm:pt modelId="{2A07BFAA-AA77-40D8-BF59-7669D47DBFF6}" type="pres">
      <dgm:prSet presAssocID="{D4FFE140-0899-4393-AA84-911D4821519C}" presName="FiveNodes_5" presStyleLbl="node1" presStyleIdx="4" presStyleCnt="5">
        <dgm:presLayoutVars>
          <dgm:bulletEnabled val="1"/>
        </dgm:presLayoutVars>
      </dgm:prSet>
      <dgm:spPr/>
    </dgm:pt>
    <dgm:pt modelId="{4F79763D-8394-4AD3-8746-0073F0A14348}" type="pres">
      <dgm:prSet presAssocID="{D4FFE140-0899-4393-AA84-911D4821519C}" presName="FiveConn_1-2" presStyleLbl="fgAccFollowNode1" presStyleIdx="0" presStyleCnt="4">
        <dgm:presLayoutVars>
          <dgm:bulletEnabled val="1"/>
        </dgm:presLayoutVars>
      </dgm:prSet>
      <dgm:spPr/>
    </dgm:pt>
    <dgm:pt modelId="{8B56E5DB-B9A4-47DE-BF23-261330A26EF9}" type="pres">
      <dgm:prSet presAssocID="{D4FFE140-0899-4393-AA84-911D4821519C}" presName="FiveConn_2-3" presStyleLbl="fgAccFollowNode1" presStyleIdx="1" presStyleCnt="4">
        <dgm:presLayoutVars>
          <dgm:bulletEnabled val="1"/>
        </dgm:presLayoutVars>
      </dgm:prSet>
      <dgm:spPr/>
    </dgm:pt>
    <dgm:pt modelId="{5C5EEDA4-3C32-44C2-AF1C-A7814941E102}" type="pres">
      <dgm:prSet presAssocID="{D4FFE140-0899-4393-AA84-911D4821519C}" presName="FiveConn_3-4" presStyleLbl="fgAccFollowNode1" presStyleIdx="2" presStyleCnt="4">
        <dgm:presLayoutVars>
          <dgm:bulletEnabled val="1"/>
        </dgm:presLayoutVars>
      </dgm:prSet>
      <dgm:spPr/>
    </dgm:pt>
    <dgm:pt modelId="{B15ECF79-01A5-4B23-A45B-67F69567E1A2}" type="pres">
      <dgm:prSet presAssocID="{D4FFE140-0899-4393-AA84-911D4821519C}" presName="FiveConn_4-5" presStyleLbl="fgAccFollowNode1" presStyleIdx="3" presStyleCnt="4">
        <dgm:presLayoutVars>
          <dgm:bulletEnabled val="1"/>
        </dgm:presLayoutVars>
      </dgm:prSet>
      <dgm:spPr/>
    </dgm:pt>
    <dgm:pt modelId="{0AC8079C-E3FA-4270-BDB7-BDB6E1BFC025}" type="pres">
      <dgm:prSet presAssocID="{D4FFE140-0899-4393-AA84-911D4821519C}" presName="FiveNodes_1_text" presStyleLbl="node1" presStyleIdx="4" presStyleCnt="5">
        <dgm:presLayoutVars>
          <dgm:bulletEnabled val="1"/>
        </dgm:presLayoutVars>
      </dgm:prSet>
      <dgm:spPr/>
    </dgm:pt>
    <dgm:pt modelId="{9AD0E0AB-0940-44C4-A670-9C8B7F3073EE}" type="pres">
      <dgm:prSet presAssocID="{D4FFE140-0899-4393-AA84-911D4821519C}" presName="FiveNodes_2_text" presStyleLbl="node1" presStyleIdx="4" presStyleCnt="5">
        <dgm:presLayoutVars>
          <dgm:bulletEnabled val="1"/>
        </dgm:presLayoutVars>
      </dgm:prSet>
      <dgm:spPr/>
    </dgm:pt>
    <dgm:pt modelId="{FF54736B-C209-4D68-A202-24EB298621AD}" type="pres">
      <dgm:prSet presAssocID="{D4FFE140-0899-4393-AA84-911D4821519C}" presName="FiveNodes_3_text" presStyleLbl="node1" presStyleIdx="4" presStyleCnt="5">
        <dgm:presLayoutVars>
          <dgm:bulletEnabled val="1"/>
        </dgm:presLayoutVars>
      </dgm:prSet>
      <dgm:spPr/>
    </dgm:pt>
    <dgm:pt modelId="{1337A685-ED88-49C7-B4D5-0098109E5529}" type="pres">
      <dgm:prSet presAssocID="{D4FFE140-0899-4393-AA84-911D4821519C}" presName="FiveNodes_4_text" presStyleLbl="node1" presStyleIdx="4" presStyleCnt="5">
        <dgm:presLayoutVars>
          <dgm:bulletEnabled val="1"/>
        </dgm:presLayoutVars>
      </dgm:prSet>
      <dgm:spPr/>
    </dgm:pt>
    <dgm:pt modelId="{792D2463-54C7-483E-A9C3-90708942A358}" type="pres">
      <dgm:prSet presAssocID="{D4FFE140-0899-4393-AA84-911D4821519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E784400-994C-4279-B9CC-13D8740F3E00}" type="presOf" srcId="{3A42FEE4-8BDB-40C5-9867-BB60F03E6E42}" destId="{1337A685-ED88-49C7-B4D5-0098109E5529}" srcOrd="1" destOrd="0" presId="urn:microsoft.com/office/officeart/2005/8/layout/vProcess5"/>
    <dgm:cxn modelId="{B83E9521-4016-42CC-8309-1149FC85F11F}" type="presOf" srcId="{73019F03-9513-4ADB-87A3-2AACC1540314}" destId="{5C5EEDA4-3C32-44C2-AF1C-A7814941E102}" srcOrd="0" destOrd="0" presId="urn:microsoft.com/office/officeart/2005/8/layout/vProcess5"/>
    <dgm:cxn modelId="{51B32630-6F71-410A-A287-17605BAEEF1C}" type="presOf" srcId="{9EE226B6-284C-4A31-BABB-8EFF5E505AF7}" destId="{4F79763D-8394-4AD3-8746-0073F0A14348}" srcOrd="0" destOrd="0" presId="urn:microsoft.com/office/officeart/2005/8/layout/vProcess5"/>
    <dgm:cxn modelId="{33605C38-16AB-4373-AA4B-BFD5ED4528DB}" type="presOf" srcId="{C1594A23-B4B9-496E-815D-16EFA193BA4D}" destId="{9AD0E0AB-0940-44C4-A670-9C8B7F3073EE}" srcOrd="1" destOrd="0" presId="urn:microsoft.com/office/officeart/2005/8/layout/vProcess5"/>
    <dgm:cxn modelId="{8B5B4A39-A304-449B-BB06-BDFD2D12FADC}" type="presOf" srcId="{D4FFE140-0899-4393-AA84-911D4821519C}" destId="{D2451AD6-CC8B-4AE1-A037-1021F8CB8C9D}" srcOrd="0" destOrd="0" presId="urn:microsoft.com/office/officeart/2005/8/layout/vProcess5"/>
    <dgm:cxn modelId="{5D583464-796E-45F6-AE25-B55471525004}" type="presOf" srcId="{E1459F9E-F08E-44C0-A617-8477A061D3E1}" destId="{B15ECF79-01A5-4B23-A45B-67F69567E1A2}" srcOrd="0" destOrd="0" presId="urn:microsoft.com/office/officeart/2005/8/layout/vProcess5"/>
    <dgm:cxn modelId="{AF26AD48-5C04-4143-B68A-6F5ECC0048F7}" type="presOf" srcId="{CA6E4133-4554-4F90-AECA-AD8A757FE08C}" destId="{2577D55F-849F-4E1F-9C0E-2362325FFDC0}" srcOrd="0" destOrd="0" presId="urn:microsoft.com/office/officeart/2005/8/layout/vProcess5"/>
    <dgm:cxn modelId="{45DF3C78-56A0-4290-95A8-76F53883DBE7}" type="presOf" srcId="{CA6E4133-4554-4F90-AECA-AD8A757FE08C}" destId="{FF54736B-C209-4D68-A202-24EB298621AD}" srcOrd="1" destOrd="0" presId="urn:microsoft.com/office/officeart/2005/8/layout/vProcess5"/>
    <dgm:cxn modelId="{AD173286-B53D-4B35-900E-A6F7DEFD313B}" srcId="{D4FFE140-0899-4393-AA84-911D4821519C}" destId="{C1594A23-B4B9-496E-815D-16EFA193BA4D}" srcOrd="1" destOrd="0" parTransId="{C1164478-87C9-4709-BF4E-803337D65770}" sibTransId="{08138CC5-BC45-4594-8DC7-4E172C3D15A6}"/>
    <dgm:cxn modelId="{A87EB188-5EBA-4AC0-8691-82F3EFCD5A36}" type="presOf" srcId="{29746215-D0AB-424B-AE73-3586CDE67E8F}" destId="{792D2463-54C7-483E-A9C3-90708942A358}" srcOrd="1" destOrd="0" presId="urn:microsoft.com/office/officeart/2005/8/layout/vProcess5"/>
    <dgm:cxn modelId="{3A0D5891-CCA3-489C-B732-E1AAF2686133}" type="presOf" srcId="{3A42FEE4-8BDB-40C5-9867-BB60F03E6E42}" destId="{F18EB12B-0141-49B7-BDE0-543335C9962B}" srcOrd="0" destOrd="0" presId="urn:microsoft.com/office/officeart/2005/8/layout/vProcess5"/>
    <dgm:cxn modelId="{F9F1C492-660F-4251-AD47-94FF75F1D447}" srcId="{D4FFE140-0899-4393-AA84-911D4821519C}" destId="{3A42FEE4-8BDB-40C5-9867-BB60F03E6E42}" srcOrd="3" destOrd="0" parTransId="{443B4F34-C895-4329-90BC-AD427027F372}" sibTransId="{E1459F9E-F08E-44C0-A617-8477A061D3E1}"/>
    <dgm:cxn modelId="{15C72F98-7C2F-444C-849A-D0ECB69116F1}" type="presOf" srcId="{CA243A21-0281-49D0-9E8F-9101DB5E0CFC}" destId="{0AC8079C-E3FA-4270-BDB7-BDB6E1BFC025}" srcOrd="1" destOrd="0" presId="urn:microsoft.com/office/officeart/2005/8/layout/vProcess5"/>
    <dgm:cxn modelId="{63BD8F9D-7B3C-42F6-A29E-80341F584455}" type="presOf" srcId="{CA243A21-0281-49D0-9E8F-9101DB5E0CFC}" destId="{1303A541-EDBB-4518-8F1B-137F8576F8D6}" srcOrd="0" destOrd="0" presId="urn:microsoft.com/office/officeart/2005/8/layout/vProcess5"/>
    <dgm:cxn modelId="{8E6D3DA2-A4E2-44B1-B2DF-5524020DA4C1}" srcId="{D4FFE140-0899-4393-AA84-911D4821519C}" destId="{29746215-D0AB-424B-AE73-3586CDE67E8F}" srcOrd="4" destOrd="0" parTransId="{2124E741-A3EB-453D-93DF-C4E31EDE4AA8}" sibTransId="{BB4E6E2D-4275-4F6C-AB0B-BB463D5E30DA}"/>
    <dgm:cxn modelId="{D5CB81B0-21CC-4EFC-9EC1-A807E246B2B1}" srcId="{D4FFE140-0899-4393-AA84-911D4821519C}" destId="{CA6E4133-4554-4F90-AECA-AD8A757FE08C}" srcOrd="2" destOrd="0" parTransId="{8DA44379-AA64-4D72-B76C-20233A0460F8}" sibTransId="{73019F03-9513-4ADB-87A3-2AACC1540314}"/>
    <dgm:cxn modelId="{294039B7-9E46-4D04-96E8-7DF89B13B2EF}" type="presOf" srcId="{29746215-D0AB-424B-AE73-3586CDE67E8F}" destId="{2A07BFAA-AA77-40D8-BF59-7669D47DBFF6}" srcOrd="0" destOrd="0" presId="urn:microsoft.com/office/officeart/2005/8/layout/vProcess5"/>
    <dgm:cxn modelId="{45B566CF-7553-4C7F-96E5-4B7036F042EA}" type="presOf" srcId="{08138CC5-BC45-4594-8DC7-4E172C3D15A6}" destId="{8B56E5DB-B9A4-47DE-BF23-261330A26EF9}" srcOrd="0" destOrd="0" presId="urn:microsoft.com/office/officeart/2005/8/layout/vProcess5"/>
    <dgm:cxn modelId="{74E127D4-57C5-4F1F-8B7F-26E4A0B601D0}" type="presOf" srcId="{C1594A23-B4B9-496E-815D-16EFA193BA4D}" destId="{FA1B004C-49B7-48E7-AECF-A64263104B1A}" srcOrd="0" destOrd="0" presId="urn:microsoft.com/office/officeart/2005/8/layout/vProcess5"/>
    <dgm:cxn modelId="{14DCF7E9-CD2E-4D77-B7B4-6B6643A618BF}" srcId="{D4FFE140-0899-4393-AA84-911D4821519C}" destId="{CA243A21-0281-49D0-9E8F-9101DB5E0CFC}" srcOrd="0" destOrd="0" parTransId="{38B2C31C-4C35-4565-B99B-5693A8BC3A22}" sibTransId="{9EE226B6-284C-4A31-BABB-8EFF5E505AF7}"/>
    <dgm:cxn modelId="{49C87D8C-071B-4172-A73F-D7603C7CD5B9}" type="presParOf" srcId="{D2451AD6-CC8B-4AE1-A037-1021F8CB8C9D}" destId="{4442D7BE-254A-4624-AB49-A5190043C2DB}" srcOrd="0" destOrd="0" presId="urn:microsoft.com/office/officeart/2005/8/layout/vProcess5"/>
    <dgm:cxn modelId="{7BD5886F-B56E-47A4-95A5-37D5C2245334}" type="presParOf" srcId="{D2451AD6-CC8B-4AE1-A037-1021F8CB8C9D}" destId="{1303A541-EDBB-4518-8F1B-137F8576F8D6}" srcOrd="1" destOrd="0" presId="urn:microsoft.com/office/officeart/2005/8/layout/vProcess5"/>
    <dgm:cxn modelId="{98181663-9810-4DA9-B6AF-0F72821A32B7}" type="presParOf" srcId="{D2451AD6-CC8B-4AE1-A037-1021F8CB8C9D}" destId="{FA1B004C-49B7-48E7-AECF-A64263104B1A}" srcOrd="2" destOrd="0" presId="urn:microsoft.com/office/officeart/2005/8/layout/vProcess5"/>
    <dgm:cxn modelId="{622D319F-5943-4187-82C7-4348C9358161}" type="presParOf" srcId="{D2451AD6-CC8B-4AE1-A037-1021F8CB8C9D}" destId="{2577D55F-849F-4E1F-9C0E-2362325FFDC0}" srcOrd="3" destOrd="0" presId="urn:microsoft.com/office/officeart/2005/8/layout/vProcess5"/>
    <dgm:cxn modelId="{947519FE-26E3-41B5-8893-DACDDEEEC73F}" type="presParOf" srcId="{D2451AD6-CC8B-4AE1-A037-1021F8CB8C9D}" destId="{F18EB12B-0141-49B7-BDE0-543335C9962B}" srcOrd="4" destOrd="0" presId="urn:microsoft.com/office/officeart/2005/8/layout/vProcess5"/>
    <dgm:cxn modelId="{60CE4D4C-1619-4C3C-8836-3FAACD3AE156}" type="presParOf" srcId="{D2451AD6-CC8B-4AE1-A037-1021F8CB8C9D}" destId="{2A07BFAA-AA77-40D8-BF59-7669D47DBFF6}" srcOrd="5" destOrd="0" presId="urn:microsoft.com/office/officeart/2005/8/layout/vProcess5"/>
    <dgm:cxn modelId="{440AC302-3F11-4324-B5F0-A9F750851C00}" type="presParOf" srcId="{D2451AD6-CC8B-4AE1-A037-1021F8CB8C9D}" destId="{4F79763D-8394-4AD3-8746-0073F0A14348}" srcOrd="6" destOrd="0" presId="urn:microsoft.com/office/officeart/2005/8/layout/vProcess5"/>
    <dgm:cxn modelId="{B764B219-35B5-48B1-ABFD-5FD599488843}" type="presParOf" srcId="{D2451AD6-CC8B-4AE1-A037-1021F8CB8C9D}" destId="{8B56E5DB-B9A4-47DE-BF23-261330A26EF9}" srcOrd="7" destOrd="0" presId="urn:microsoft.com/office/officeart/2005/8/layout/vProcess5"/>
    <dgm:cxn modelId="{A58FC117-345F-44C0-A7F5-A99F8FE61AFE}" type="presParOf" srcId="{D2451AD6-CC8B-4AE1-A037-1021F8CB8C9D}" destId="{5C5EEDA4-3C32-44C2-AF1C-A7814941E102}" srcOrd="8" destOrd="0" presId="urn:microsoft.com/office/officeart/2005/8/layout/vProcess5"/>
    <dgm:cxn modelId="{1430C066-B038-42EA-BAC4-8763B31FA812}" type="presParOf" srcId="{D2451AD6-CC8B-4AE1-A037-1021F8CB8C9D}" destId="{B15ECF79-01A5-4B23-A45B-67F69567E1A2}" srcOrd="9" destOrd="0" presId="urn:microsoft.com/office/officeart/2005/8/layout/vProcess5"/>
    <dgm:cxn modelId="{CF640947-810B-43AF-BD4A-BB264201BB76}" type="presParOf" srcId="{D2451AD6-CC8B-4AE1-A037-1021F8CB8C9D}" destId="{0AC8079C-E3FA-4270-BDB7-BDB6E1BFC025}" srcOrd="10" destOrd="0" presId="urn:microsoft.com/office/officeart/2005/8/layout/vProcess5"/>
    <dgm:cxn modelId="{1A60977F-5106-4752-82B3-240C5A3ACE59}" type="presParOf" srcId="{D2451AD6-CC8B-4AE1-A037-1021F8CB8C9D}" destId="{9AD0E0AB-0940-44C4-A670-9C8B7F3073EE}" srcOrd="11" destOrd="0" presId="urn:microsoft.com/office/officeart/2005/8/layout/vProcess5"/>
    <dgm:cxn modelId="{325485D1-2540-48EE-B82B-4E8E09032A8A}" type="presParOf" srcId="{D2451AD6-CC8B-4AE1-A037-1021F8CB8C9D}" destId="{FF54736B-C209-4D68-A202-24EB298621AD}" srcOrd="12" destOrd="0" presId="urn:microsoft.com/office/officeart/2005/8/layout/vProcess5"/>
    <dgm:cxn modelId="{42B3FBEA-2C83-4865-B10A-3AF041A77222}" type="presParOf" srcId="{D2451AD6-CC8B-4AE1-A037-1021F8CB8C9D}" destId="{1337A685-ED88-49C7-B4D5-0098109E5529}" srcOrd="13" destOrd="0" presId="urn:microsoft.com/office/officeart/2005/8/layout/vProcess5"/>
    <dgm:cxn modelId="{110166EE-8155-48EC-9668-A9E2B67C4D1F}" type="presParOf" srcId="{D2451AD6-CC8B-4AE1-A037-1021F8CB8C9D}" destId="{792D2463-54C7-483E-A9C3-90708942A35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F4FD81-E3B0-46CB-9400-E2CFFBD9C10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48DFD2C-5385-4B21-94A3-D345B48B887C}">
      <dgm:prSet/>
      <dgm:spPr/>
      <dgm:t>
        <a:bodyPr/>
        <a:lstStyle/>
        <a:p>
          <a:r>
            <a:rPr lang="sk-SK">
              <a:hlinkClick xmlns:r="http://schemas.openxmlformats.org/officeDocument/2006/relationships" r:id="rId1"/>
            </a:rPr>
            <a:t>https://arduinoposlovensky.sk/nastroje/farebne-znacenie-rezistorov/</a:t>
          </a:r>
          <a:endParaRPr lang="en-US"/>
        </a:p>
      </dgm:t>
    </dgm:pt>
    <dgm:pt modelId="{8DB4D46F-4883-4C70-9330-341278DE3842}" type="parTrans" cxnId="{648F775A-EFAD-4BDC-906A-17F00E197915}">
      <dgm:prSet/>
      <dgm:spPr/>
      <dgm:t>
        <a:bodyPr/>
        <a:lstStyle/>
        <a:p>
          <a:endParaRPr lang="en-US"/>
        </a:p>
      </dgm:t>
    </dgm:pt>
    <dgm:pt modelId="{A6D0F05A-03A8-407F-824B-73F743399D0A}" type="sibTrans" cxnId="{648F775A-EFAD-4BDC-906A-17F00E197915}">
      <dgm:prSet/>
      <dgm:spPr/>
      <dgm:t>
        <a:bodyPr/>
        <a:lstStyle/>
        <a:p>
          <a:endParaRPr lang="en-US"/>
        </a:p>
      </dgm:t>
    </dgm:pt>
    <dgm:pt modelId="{D50B25C4-B071-42B3-9124-D2FFF6C7AB9F}">
      <dgm:prSet/>
      <dgm:spPr/>
      <dgm:t>
        <a:bodyPr/>
        <a:lstStyle/>
        <a:p>
          <a:r>
            <a:rPr lang="sk-SK" b="0" i="0">
              <a:hlinkClick xmlns:r="http://schemas.openxmlformats.org/officeDocument/2006/relationships" r:id="rId2"/>
            </a:rPr>
            <a:t>Průvodce-světem-Arduina-CZ.pdf (robotikabrno.cz)</a:t>
          </a:r>
          <a:endParaRPr lang="en-US"/>
        </a:p>
      </dgm:t>
    </dgm:pt>
    <dgm:pt modelId="{9698C83C-C241-4287-B3DE-F3A361A60D68}" type="parTrans" cxnId="{DD63A11F-8D30-4792-AB5C-40B5EBCB950B}">
      <dgm:prSet/>
      <dgm:spPr/>
      <dgm:t>
        <a:bodyPr/>
        <a:lstStyle/>
        <a:p>
          <a:endParaRPr lang="en-US"/>
        </a:p>
      </dgm:t>
    </dgm:pt>
    <dgm:pt modelId="{E28D45FC-1BF1-4F33-9CB7-A18168B29241}" type="sibTrans" cxnId="{DD63A11F-8D30-4792-AB5C-40B5EBCB950B}">
      <dgm:prSet/>
      <dgm:spPr/>
      <dgm:t>
        <a:bodyPr/>
        <a:lstStyle/>
        <a:p>
          <a:endParaRPr lang="en-US"/>
        </a:p>
      </dgm:t>
    </dgm:pt>
    <dgm:pt modelId="{3B1BD486-C83A-482D-9C24-5CAFB85319AE}">
      <dgm:prSet/>
      <dgm:spPr/>
      <dgm:t>
        <a:bodyPr/>
        <a:lstStyle/>
        <a:p>
          <a:r>
            <a:rPr lang="sk-SK">
              <a:hlinkClick xmlns:r="http://schemas.openxmlformats.org/officeDocument/2006/relationships" r:id="rId3"/>
            </a:rPr>
            <a:t>https://www.arduinoslovakia.eu/page/rezistor</a:t>
          </a:r>
          <a:endParaRPr lang="en-US"/>
        </a:p>
      </dgm:t>
    </dgm:pt>
    <dgm:pt modelId="{E055AB00-0746-4E5E-BE96-FACB7DD2101A}" type="parTrans" cxnId="{E5622A8E-E58E-4361-A824-5B70FBCFC9C0}">
      <dgm:prSet/>
      <dgm:spPr/>
      <dgm:t>
        <a:bodyPr/>
        <a:lstStyle/>
        <a:p>
          <a:endParaRPr lang="en-US"/>
        </a:p>
      </dgm:t>
    </dgm:pt>
    <dgm:pt modelId="{91F93316-014D-4E97-ABF1-FF9F7FE9168D}" type="sibTrans" cxnId="{E5622A8E-E58E-4361-A824-5B70FBCFC9C0}">
      <dgm:prSet/>
      <dgm:spPr/>
      <dgm:t>
        <a:bodyPr/>
        <a:lstStyle/>
        <a:p>
          <a:endParaRPr lang="en-US"/>
        </a:p>
      </dgm:t>
    </dgm:pt>
    <dgm:pt modelId="{2254CE72-0091-446F-A22C-DBACC1A5D59A}">
      <dgm:prSet/>
      <dgm:spPr/>
      <dgm:t>
        <a:bodyPr/>
        <a:lstStyle/>
        <a:p>
          <a:r>
            <a:rPr lang="sk-SK">
              <a:hlinkClick xmlns:r="http://schemas.openxmlformats.org/officeDocument/2006/relationships" r:id="rId4"/>
            </a:rPr>
            <a:t>https://www.calculator.net/resistor-calculator.html</a:t>
          </a:r>
          <a:endParaRPr lang="en-US"/>
        </a:p>
      </dgm:t>
    </dgm:pt>
    <dgm:pt modelId="{7D54576B-706E-4DC5-BFD9-84F13330D469}" type="parTrans" cxnId="{82C8D47B-E851-489A-B921-B0F9C796F3F7}">
      <dgm:prSet/>
      <dgm:spPr/>
      <dgm:t>
        <a:bodyPr/>
        <a:lstStyle/>
        <a:p>
          <a:endParaRPr lang="en-US"/>
        </a:p>
      </dgm:t>
    </dgm:pt>
    <dgm:pt modelId="{5952491B-EA88-4693-9603-E51533944064}" type="sibTrans" cxnId="{82C8D47B-E851-489A-B921-B0F9C796F3F7}">
      <dgm:prSet/>
      <dgm:spPr/>
      <dgm:t>
        <a:bodyPr/>
        <a:lstStyle/>
        <a:p>
          <a:endParaRPr lang="en-US"/>
        </a:p>
      </dgm:t>
    </dgm:pt>
    <dgm:pt modelId="{1DB66A8A-7DEB-4350-B66E-6025A45624BA}" type="pres">
      <dgm:prSet presAssocID="{99F4FD81-E3B0-46CB-9400-E2CFFBD9C102}" presName="outerComposite" presStyleCnt="0">
        <dgm:presLayoutVars>
          <dgm:chMax val="5"/>
          <dgm:dir/>
          <dgm:resizeHandles val="exact"/>
        </dgm:presLayoutVars>
      </dgm:prSet>
      <dgm:spPr/>
    </dgm:pt>
    <dgm:pt modelId="{17E5F0D5-C6D6-42AB-805B-748CEB585AA1}" type="pres">
      <dgm:prSet presAssocID="{99F4FD81-E3B0-46CB-9400-E2CFFBD9C102}" presName="dummyMaxCanvas" presStyleCnt="0">
        <dgm:presLayoutVars/>
      </dgm:prSet>
      <dgm:spPr/>
    </dgm:pt>
    <dgm:pt modelId="{E01C5FFF-DFEB-48CE-A120-E4FDB4907314}" type="pres">
      <dgm:prSet presAssocID="{99F4FD81-E3B0-46CB-9400-E2CFFBD9C102}" presName="FourNodes_1" presStyleLbl="node1" presStyleIdx="0" presStyleCnt="4">
        <dgm:presLayoutVars>
          <dgm:bulletEnabled val="1"/>
        </dgm:presLayoutVars>
      </dgm:prSet>
      <dgm:spPr/>
    </dgm:pt>
    <dgm:pt modelId="{5EED4D1E-14A2-4F6C-A747-FCCD0AC12ED8}" type="pres">
      <dgm:prSet presAssocID="{99F4FD81-E3B0-46CB-9400-E2CFFBD9C102}" presName="FourNodes_2" presStyleLbl="node1" presStyleIdx="1" presStyleCnt="4">
        <dgm:presLayoutVars>
          <dgm:bulletEnabled val="1"/>
        </dgm:presLayoutVars>
      </dgm:prSet>
      <dgm:spPr/>
    </dgm:pt>
    <dgm:pt modelId="{FBFF8885-BBD4-4610-B680-4428AC3F424D}" type="pres">
      <dgm:prSet presAssocID="{99F4FD81-E3B0-46CB-9400-E2CFFBD9C102}" presName="FourNodes_3" presStyleLbl="node1" presStyleIdx="2" presStyleCnt="4">
        <dgm:presLayoutVars>
          <dgm:bulletEnabled val="1"/>
        </dgm:presLayoutVars>
      </dgm:prSet>
      <dgm:spPr/>
    </dgm:pt>
    <dgm:pt modelId="{CAD256C9-0690-4009-BEAF-5F5C807C789B}" type="pres">
      <dgm:prSet presAssocID="{99F4FD81-E3B0-46CB-9400-E2CFFBD9C102}" presName="FourNodes_4" presStyleLbl="node1" presStyleIdx="3" presStyleCnt="4">
        <dgm:presLayoutVars>
          <dgm:bulletEnabled val="1"/>
        </dgm:presLayoutVars>
      </dgm:prSet>
      <dgm:spPr/>
    </dgm:pt>
    <dgm:pt modelId="{6CCE2878-0AE6-4560-89A0-8F895F5244A6}" type="pres">
      <dgm:prSet presAssocID="{99F4FD81-E3B0-46CB-9400-E2CFFBD9C102}" presName="FourConn_1-2" presStyleLbl="fgAccFollowNode1" presStyleIdx="0" presStyleCnt="3">
        <dgm:presLayoutVars>
          <dgm:bulletEnabled val="1"/>
        </dgm:presLayoutVars>
      </dgm:prSet>
      <dgm:spPr/>
    </dgm:pt>
    <dgm:pt modelId="{9D928910-F648-442B-930E-ED940E17E84F}" type="pres">
      <dgm:prSet presAssocID="{99F4FD81-E3B0-46CB-9400-E2CFFBD9C102}" presName="FourConn_2-3" presStyleLbl="fgAccFollowNode1" presStyleIdx="1" presStyleCnt="3">
        <dgm:presLayoutVars>
          <dgm:bulletEnabled val="1"/>
        </dgm:presLayoutVars>
      </dgm:prSet>
      <dgm:spPr/>
    </dgm:pt>
    <dgm:pt modelId="{8D65D7FA-E6D1-43E3-8269-A5BAF5300CFC}" type="pres">
      <dgm:prSet presAssocID="{99F4FD81-E3B0-46CB-9400-E2CFFBD9C102}" presName="FourConn_3-4" presStyleLbl="fgAccFollowNode1" presStyleIdx="2" presStyleCnt="3">
        <dgm:presLayoutVars>
          <dgm:bulletEnabled val="1"/>
        </dgm:presLayoutVars>
      </dgm:prSet>
      <dgm:spPr/>
    </dgm:pt>
    <dgm:pt modelId="{46DEAE79-FF83-47C1-90BA-D34BA72F2CBC}" type="pres">
      <dgm:prSet presAssocID="{99F4FD81-E3B0-46CB-9400-E2CFFBD9C102}" presName="FourNodes_1_text" presStyleLbl="node1" presStyleIdx="3" presStyleCnt="4">
        <dgm:presLayoutVars>
          <dgm:bulletEnabled val="1"/>
        </dgm:presLayoutVars>
      </dgm:prSet>
      <dgm:spPr/>
    </dgm:pt>
    <dgm:pt modelId="{C75D7983-83CA-446F-9C85-C656512D88F9}" type="pres">
      <dgm:prSet presAssocID="{99F4FD81-E3B0-46CB-9400-E2CFFBD9C102}" presName="FourNodes_2_text" presStyleLbl="node1" presStyleIdx="3" presStyleCnt="4">
        <dgm:presLayoutVars>
          <dgm:bulletEnabled val="1"/>
        </dgm:presLayoutVars>
      </dgm:prSet>
      <dgm:spPr/>
    </dgm:pt>
    <dgm:pt modelId="{AFAE9265-D12A-45A8-B64F-1F81DC9AC9D5}" type="pres">
      <dgm:prSet presAssocID="{99F4FD81-E3B0-46CB-9400-E2CFFBD9C102}" presName="FourNodes_3_text" presStyleLbl="node1" presStyleIdx="3" presStyleCnt="4">
        <dgm:presLayoutVars>
          <dgm:bulletEnabled val="1"/>
        </dgm:presLayoutVars>
      </dgm:prSet>
      <dgm:spPr/>
    </dgm:pt>
    <dgm:pt modelId="{926A2718-1FD5-475C-925B-A78F0F1087DF}" type="pres">
      <dgm:prSet presAssocID="{99F4FD81-E3B0-46CB-9400-E2CFFBD9C10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8B36D1E-52A5-4A49-A5BC-2DE85773A456}" type="presOf" srcId="{448DFD2C-5385-4B21-94A3-D345B48B887C}" destId="{46DEAE79-FF83-47C1-90BA-D34BA72F2CBC}" srcOrd="1" destOrd="0" presId="urn:microsoft.com/office/officeart/2005/8/layout/vProcess5"/>
    <dgm:cxn modelId="{53774F1F-98A0-42D8-AAA6-6CA4DB907923}" type="presOf" srcId="{D50B25C4-B071-42B3-9124-D2FFF6C7AB9F}" destId="{5EED4D1E-14A2-4F6C-A747-FCCD0AC12ED8}" srcOrd="0" destOrd="0" presId="urn:microsoft.com/office/officeart/2005/8/layout/vProcess5"/>
    <dgm:cxn modelId="{DD63A11F-8D30-4792-AB5C-40B5EBCB950B}" srcId="{99F4FD81-E3B0-46CB-9400-E2CFFBD9C102}" destId="{D50B25C4-B071-42B3-9124-D2FFF6C7AB9F}" srcOrd="1" destOrd="0" parTransId="{9698C83C-C241-4287-B3DE-F3A361A60D68}" sibTransId="{E28D45FC-1BF1-4F33-9CB7-A18168B29241}"/>
    <dgm:cxn modelId="{5871F622-2AF1-4CFF-A273-FE100296BD42}" type="presOf" srcId="{91F93316-014D-4E97-ABF1-FF9F7FE9168D}" destId="{8D65D7FA-E6D1-43E3-8269-A5BAF5300CFC}" srcOrd="0" destOrd="0" presId="urn:microsoft.com/office/officeart/2005/8/layout/vProcess5"/>
    <dgm:cxn modelId="{EE0CCD2B-66F5-412A-B747-D655DAD97D13}" type="presOf" srcId="{448DFD2C-5385-4B21-94A3-D345B48B887C}" destId="{E01C5FFF-DFEB-48CE-A120-E4FDB4907314}" srcOrd="0" destOrd="0" presId="urn:microsoft.com/office/officeart/2005/8/layout/vProcess5"/>
    <dgm:cxn modelId="{F450A138-5005-4CD7-8FFC-4B63AF0A401D}" type="presOf" srcId="{E28D45FC-1BF1-4F33-9CB7-A18168B29241}" destId="{9D928910-F648-442B-930E-ED940E17E84F}" srcOrd="0" destOrd="0" presId="urn:microsoft.com/office/officeart/2005/8/layout/vProcess5"/>
    <dgm:cxn modelId="{9416E078-63BC-4F74-AA53-1976ED2BA915}" type="presOf" srcId="{A6D0F05A-03A8-407F-824B-73F743399D0A}" destId="{6CCE2878-0AE6-4560-89A0-8F895F5244A6}" srcOrd="0" destOrd="0" presId="urn:microsoft.com/office/officeart/2005/8/layout/vProcess5"/>
    <dgm:cxn modelId="{648F775A-EFAD-4BDC-906A-17F00E197915}" srcId="{99F4FD81-E3B0-46CB-9400-E2CFFBD9C102}" destId="{448DFD2C-5385-4B21-94A3-D345B48B887C}" srcOrd="0" destOrd="0" parTransId="{8DB4D46F-4883-4C70-9330-341278DE3842}" sibTransId="{A6D0F05A-03A8-407F-824B-73F743399D0A}"/>
    <dgm:cxn modelId="{5999C55A-5E4D-409C-8D55-EA8BF3DD753A}" type="presOf" srcId="{D50B25C4-B071-42B3-9124-D2FFF6C7AB9F}" destId="{C75D7983-83CA-446F-9C85-C656512D88F9}" srcOrd="1" destOrd="0" presId="urn:microsoft.com/office/officeart/2005/8/layout/vProcess5"/>
    <dgm:cxn modelId="{82C8D47B-E851-489A-B921-B0F9C796F3F7}" srcId="{99F4FD81-E3B0-46CB-9400-E2CFFBD9C102}" destId="{2254CE72-0091-446F-A22C-DBACC1A5D59A}" srcOrd="3" destOrd="0" parTransId="{7D54576B-706E-4DC5-BFD9-84F13330D469}" sibTransId="{5952491B-EA88-4693-9603-E51533944064}"/>
    <dgm:cxn modelId="{673B4E7D-74D5-4689-9404-CC22616012CA}" type="presOf" srcId="{2254CE72-0091-446F-A22C-DBACC1A5D59A}" destId="{926A2718-1FD5-475C-925B-A78F0F1087DF}" srcOrd="1" destOrd="0" presId="urn:microsoft.com/office/officeart/2005/8/layout/vProcess5"/>
    <dgm:cxn modelId="{E5622A8E-E58E-4361-A824-5B70FBCFC9C0}" srcId="{99F4FD81-E3B0-46CB-9400-E2CFFBD9C102}" destId="{3B1BD486-C83A-482D-9C24-5CAFB85319AE}" srcOrd="2" destOrd="0" parTransId="{E055AB00-0746-4E5E-BE96-FACB7DD2101A}" sibTransId="{91F93316-014D-4E97-ABF1-FF9F7FE9168D}"/>
    <dgm:cxn modelId="{9B919B9F-2412-42B1-B0E4-3F8B2EFE5EAD}" type="presOf" srcId="{99F4FD81-E3B0-46CB-9400-E2CFFBD9C102}" destId="{1DB66A8A-7DEB-4350-B66E-6025A45624BA}" srcOrd="0" destOrd="0" presId="urn:microsoft.com/office/officeart/2005/8/layout/vProcess5"/>
    <dgm:cxn modelId="{58EE64AD-55A2-4778-AAAE-1B00BEF2D9F1}" type="presOf" srcId="{3B1BD486-C83A-482D-9C24-5CAFB85319AE}" destId="{AFAE9265-D12A-45A8-B64F-1F81DC9AC9D5}" srcOrd="1" destOrd="0" presId="urn:microsoft.com/office/officeart/2005/8/layout/vProcess5"/>
    <dgm:cxn modelId="{CBC24DBA-0124-4398-84DD-3FA3BF60D540}" type="presOf" srcId="{2254CE72-0091-446F-A22C-DBACC1A5D59A}" destId="{CAD256C9-0690-4009-BEAF-5F5C807C789B}" srcOrd="0" destOrd="0" presId="urn:microsoft.com/office/officeart/2005/8/layout/vProcess5"/>
    <dgm:cxn modelId="{3E6167D1-64AB-4793-8023-730175995F54}" type="presOf" srcId="{3B1BD486-C83A-482D-9C24-5CAFB85319AE}" destId="{FBFF8885-BBD4-4610-B680-4428AC3F424D}" srcOrd="0" destOrd="0" presId="urn:microsoft.com/office/officeart/2005/8/layout/vProcess5"/>
    <dgm:cxn modelId="{887D521F-D342-48C4-AE04-1AB0CF85224B}" type="presParOf" srcId="{1DB66A8A-7DEB-4350-B66E-6025A45624BA}" destId="{17E5F0D5-C6D6-42AB-805B-748CEB585AA1}" srcOrd="0" destOrd="0" presId="urn:microsoft.com/office/officeart/2005/8/layout/vProcess5"/>
    <dgm:cxn modelId="{E2E7E92C-5F14-4BB4-8EC2-DB39719E9E52}" type="presParOf" srcId="{1DB66A8A-7DEB-4350-B66E-6025A45624BA}" destId="{E01C5FFF-DFEB-48CE-A120-E4FDB4907314}" srcOrd="1" destOrd="0" presId="urn:microsoft.com/office/officeart/2005/8/layout/vProcess5"/>
    <dgm:cxn modelId="{542386AE-ED46-47A9-B3C5-D6577F1407CB}" type="presParOf" srcId="{1DB66A8A-7DEB-4350-B66E-6025A45624BA}" destId="{5EED4D1E-14A2-4F6C-A747-FCCD0AC12ED8}" srcOrd="2" destOrd="0" presId="urn:microsoft.com/office/officeart/2005/8/layout/vProcess5"/>
    <dgm:cxn modelId="{F6F6B809-1CFB-4249-BC6C-337D3F1C550E}" type="presParOf" srcId="{1DB66A8A-7DEB-4350-B66E-6025A45624BA}" destId="{FBFF8885-BBD4-4610-B680-4428AC3F424D}" srcOrd="3" destOrd="0" presId="urn:microsoft.com/office/officeart/2005/8/layout/vProcess5"/>
    <dgm:cxn modelId="{12529F3F-27C0-4FC7-9F70-3EDBB37BFF6F}" type="presParOf" srcId="{1DB66A8A-7DEB-4350-B66E-6025A45624BA}" destId="{CAD256C9-0690-4009-BEAF-5F5C807C789B}" srcOrd="4" destOrd="0" presId="urn:microsoft.com/office/officeart/2005/8/layout/vProcess5"/>
    <dgm:cxn modelId="{B951ACD2-E5BE-4B94-8E1D-65518C799BDD}" type="presParOf" srcId="{1DB66A8A-7DEB-4350-B66E-6025A45624BA}" destId="{6CCE2878-0AE6-4560-89A0-8F895F5244A6}" srcOrd="5" destOrd="0" presId="urn:microsoft.com/office/officeart/2005/8/layout/vProcess5"/>
    <dgm:cxn modelId="{79D9F711-6E3D-4A68-B046-B5256319BEE3}" type="presParOf" srcId="{1DB66A8A-7DEB-4350-B66E-6025A45624BA}" destId="{9D928910-F648-442B-930E-ED940E17E84F}" srcOrd="6" destOrd="0" presId="urn:microsoft.com/office/officeart/2005/8/layout/vProcess5"/>
    <dgm:cxn modelId="{40A6B40F-862C-45A5-B1C1-00DBDDDE988B}" type="presParOf" srcId="{1DB66A8A-7DEB-4350-B66E-6025A45624BA}" destId="{8D65D7FA-E6D1-43E3-8269-A5BAF5300CFC}" srcOrd="7" destOrd="0" presId="urn:microsoft.com/office/officeart/2005/8/layout/vProcess5"/>
    <dgm:cxn modelId="{B7C26427-8127-4852-B6DF-A72C89155665}" type="presParOf" srcId="{1DB66A8A-7DEB-4350-B66E-6025A45624BA}" destId="{46DEAE79-FF83-47C1-90BA-D34BA72F2CBC}" srcOrd="8" destOrd="0" presId="urn:microsoft.com/office/officeart/2005/8/layout/vProcess5"/>
    <dgm:cxn modelId="{F7C9E549-2853-47DA-8D3E-CB1320794D72}" type="presParOf" srcId="{1DB66A8A-7DEB-4350-B66E-6025A45624BA}" destId="{C75D7983-83CA-446F-9C85-C656512D88F9}" srcOrd="9" destOrd="0" presId="urn:microsoft.com/office/officeart/2005/8/layout/vProcess5"/>
    <dgm:cxn modelId="{70AC178B-D89E-4B41-AC8D-EFD5E0527A0B}" type="presParOf" srcId="{1DB66A8A-7DEB-4350-B66E-6025A45624BA}" destId="{AFAE9265-D12A-45A8-B64F-1F81DC9AC9D5}" srcOrd="10" destOrd="0" presId="urn:microsoft.com/office/officeart/2005/8/layout/vProcess5"/>
    <dgm:cxn modelId="{7345A4A7-A616-466B-997F-4FA9D57C661D}" type="presParOf" srcId="{1DB66A8A-7DEB-4350-B66E-6025A45624BA}" destId="{926A2718-1FD5-475C-925B-A78F0F1087D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3A541-EDBB-4518-8F1B-137F8576F8D6}">
      <dsp:nvSpPr>
        <dsp:cNvPr id="0" name=""/>
        <dsp:cNvSpPr/>
      </dsp:nvSpPr>
      <dsp:spPr>
        <a:xfrm>
          <a:off x="0" y="0"/>
          <a:ext cx="7744967" cy="6512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0" i="0" kern="1200"/>
            <a:t>Robot na báze Arduina so senzorom ako vzdelávací projekt - </a:t>
          </a:r>
          <a:r>
            <a:rPr lang="sk-SK" sz="1200" b="0" i="0" kern="1200">
              <a:hlinkClick xmlns:r="http://schemas.openxmlformats.org/officeDocument/2006/relationships" r:id="rId1"/>
            </a:rPr>
            <a:t>https://www.researchgate.net/publication/353631233_An_Arduino-Based_Robot_with_a_Sensor_as_an_Educational_Project</a:t>
          </a:r>
          <a:endParaRPr lang="en-US" sz="1200" kern="1200"/>
        </a:p>
      </dsp:txBody>
      <dsp:txXfrm>
        <a:off x="19073" y="19073"/>
        <a:ext cx="6966068" cy="613066"/>
      </dsp:txXfrm>
    </dsp:sp>
    <dsp:sp modelId="{FA1B004C-49B7-48E7-AECF-A64263104B1A}">
      <dsp:nvSpPr>
        <dsp:cNvPr id="0" name=""/>
        <dsp:cNvSpPr/>
      </dsp:nvSpPr>
      <dsp:spPr>
        <a:xfrm>
          <a:off x="578358" y="741658"/>
          <a:ext cx="7744967" cy="651212"/>
        </a:xfrm>
        <a:prstGeom prst="roundRect">
          <a:avLst>
            <a:gd name="adj" fmla="val 10000"/>
          </a:avLst>
        </a:prstGeom>
        <a:solidFill>
          <a:schemeClr val="accent2">
            <a:hueOff val="476947"/>
            <a:satOff val="-10882"/>
            <a:lumOff val="4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Estimation of fatigue life using low cost pneumatic setup and Arduino based data acquisition (DAQ)</a:t>
          </a:r>
          <a:r>
            <a:rPr lang="sk-SK" sz="1200" b="0" i="0" kern="1200"/>
            <a:t> - </a:t>
          </a:r>
          <a:r>
            <a:rPr lang="sk-SK" sz="1200" b="0" i="0" kern="1200">
              <a:hlinkClick xmlns:r="http://schemas.openxmlformats.org/officeDocument/2006/relationships" r:id="rId2"/>
            </a:rPr>
            <a:t>https://www.sciencedirect.com/science/article/pii/S2214785321045442</a:t>
          </a:r>
          <a:endParaRPr lang="en-US" sz="1200" kern="1200"/>
        </a:p>
      </dsp:txBody>
      <dsp:txXfrm>
        <a:off x="597431" y="760731"/>
        <a:ext cx="6705176" cy="613066"/>
      </dsp:txXfrm>
    </dsp:sp>
    <dsp:sp modelId="{2577D55F-849F-4E1F-9C0E-2362325FFDC0}">
      <dsp:nvSpPr>
        <dsp:cNvPr id="0" name=""/>
        <dsp:cNvSpPr/>
      </dsp:nvSpPr>
      <dsp:spPr>
        <a:xfrm>
          <a:off x="1156716" y="1483316"/>
          <a:ext cx="7744967" cy="651212"/>
        </a:xfrm>
        <a:prstGeom prst="roundRect">
          <a:avLst>
            <a:gd name="adj" fmla="val 10000"/>
          </a:avLst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An environmental education project that measures particulate matter via an Arduino interface</a:t>
          </a:r>
          <a:r>
            <a:rPr lang="sk-SK" sz="1200" b="0" i="0" kern="1200"/>
            <a:t> - </a:t>
          </a:r>
          <a:r>
            <a:rPr lang="sk-SK" sz="1200" b="0" i="0" kern="1200">
              <a:hlinkClick xmlns:r="http://schemas.openxmlformats.org/officeDocument/2006/relationships" r:id="rId3"/>
            </a:rPr>
            <a:t>https://www.sciencedirect.com/science/article/pii/S2666188820300204</a:t>
          </a:r>
          <a:endParaRPr lang="en-US" sz="1200" kern="1200"/>
        </a:p>
      </dsp:txBody>
      <dsp:txXfrm>
        <a:off x="1175789" y="1502389"/>
        <a:ext cx="6705176" cy="613066"/>
      </dsp:txXfrm>
    </dsp:sp>
    <dsp:sp modelId="{F18EB12B-0141-49B7-BDE0-543335C9962B}">
      <dsp:nvSpPr>
        <dsp:cNvPr id="0" name=""/>
        <dsp:cNvSpPr/>
      </dsp:nvSpPr>
      <dsp:spPr>
        <a:xfrm>
          <a:off x="1735073" y="2224974"/>
          <a:ext cx="7744967" cy="651212"/>
        </a:xfrm>
        <a:prstGeom prst="roundRect">
          <a:avLst>
            <a:gd name="adj" fmla="val 10000"/>
          </a:avLst>
        </a:prstGeom>
        <a:solidFill>
          <a:schemeClr val="accent2">
            <a:hueOff val="1430842"/>
            <a:satOff val="-32646"/>
            <a:lumOff val="1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Rapid Prototyping for Control Education using Arduino and Open-Source Technologies</a:t>
          </a:r>
          <a:r>
            <a:rPr lang="sk-SK" sz="1200" b="0" i="0" kern="1200"/>
            <a:t> - </a:t>
          </a:r>
          <a:r>
            <a:rPr lang="sk-SK" sz="1200" b="0" i="0" kern="1200">
              <a:hlinkClick xmlns:r="http://schemas.openxmlformats.org/officeDocument/2006/relationships" r:id="rId4"/>
            </a:rPr>
            <a:t>https://www.sciencedirect.com/science/article/pii/S1474667015316396</a:t>
          </a:r>
          <a:endParaRPr lang="en-US" sz="1200" kern="1200"/>
        </a:p>
      </dsp:txBody>
      <dsp:txXfrm>
        <a:off x="1754146" y="2244047"/>
        <a:ext cx="6705176" cy="613066"/>
      </dsp:txXfrm>
    </dsp:sp>
    <dsp:sp modelId="{2A07BFAA-AA77-40D8-BF59-7669D47DBFF6}">
      <dsp:nvSpPr>
        <dsp:cNvPr id="0" name=""/>
        <dsp:cNvSpPr/>
      </dsp:nvSpPr>
      <dsp:spPr>
        <a:xfrm>
          <a:off x="2313432" y="2966632"/>
          <a:ext cx="7744967" cy="651212"/>
        </a:xfrm>
        <a:prstGeom prst="roundRect">
          <a:avLst>
            <a:gd name="adj" fmla="val 1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e-Health: Biomedical instrumentation with Arduino</a:t>
          </a:r>
          <a:r>
            <a:rPr lang="sk-SK" sz="1200" b="0" i="0" kern="1200"/>
            <a:t> - https://www.sciencedirect.com/science/article/pii/S2405896317323339</a:t>
          </a:r>
          <a:endParaRPr lang="en-US" sz="1200" kern="1200"/>
        </a:p>
      </dsp:txBody>
      <dsp:txXfrm>
        <a:off x="2332505" y="2985705"/>
        <a:ext cx="6705176" cy="613066"/>
      </dsp:txXfrm>
    </dsp:sp>
    <dsp:sp modelId="{4F79763D-8394-4AD3-8746-0073F0A14348}">
      <dsp:nvSpPr>
        <dsp:cNvPr id="0" name=""/>
        <dsp:cNvSpPr/>
      </dsp:nvSpPr>
      <dsp:spPr>
        <a:xfrm>
          <a:off x="7321680" y="475746"/>
          <a:ext cx="423287" cy="4232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416920" y="475746"/>
        <a:ext cx="232807" cy="318523"/>
      </dsp:txXfrm>
    </dsp:sp>
    <dsp:sp modelId="{8B56E5DB-B9A4-47DE-BF23-261330A26EF9}">
      <dsp:nvSpPr>
        <dsp:cNvPr id="0" name=""/>
        <dsp:cNvSpPr/>
      </dsp:nvSpPr>
      <dsp:spPr>
        <a:xfrm>
          <a:off x="7900038" y="1217404"/>
          <a:ext cx="423287" cy="4232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58188"/>
            <a:satOff val="-1724"/>
            <a:lumOff val="61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58188"/>
              <a:satOff val="-1724"/>
              <a:lumOff val="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995278" y="1217404"/>
        <a:ext cx="232807" cy="318523"/>
      </dsp:txXfrm>
    </dsp:sp>
    <dsp:sp modelId="{5C5EEDA4-3C32-44C2-AF1C-A7814941E102}">
      <dsp:nvSpPr>
        <dsp:cNvPr id="0" name=""/>
        <dsp:cNvSpPr/>
      </dsp:nvSpPr>
      <dsp:spPr>
        <a:xfrm>
          <a:off x="8478396" y="1948209"/>
          <a:ext cx="423287" cy="4232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316376"/>
            <a:satOff val="-3449"/>
            <a:lumOff val="12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316376"/>
              <a:satOff val="-3449"/>
              <a:lumOff val="1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573636" y="1948209"/>
        <a:ext cx="232807" cy="318523"/>
      </dsp:txXfrm>
    </dsp:sp>
    <dsp:sp modelId="{B15ECF79-01A5-4B23-A45B-67F69567E1A2}">
      <dsp:nvSpPr>
        <dsp:cNvPr id="0" name=""/>
        <dsp:cNvSpPr/>
      </dsp:nvSpPr>
      <dsp:spPr>
        <a:xfrm>
          <a:off x="9056754" y="2697103"/>
          <a:ext cx="423287" cy="4232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151994" y="2697103"/>
        <a:ext cx="232807" cy="318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C5FFF-DFEB-48CE-A120-E4FDB4907314}">
      <dsp:nvSpPr>
        <dsp:cNvPr id="0" name=""/>
        <dsp:cNvSpPr/>
      </dsp:nvSpPr>
      <dsp:spPr>
        <a:xfrm>
          <a:off x="0" y="0"/>
          <a:ext cx="8046720" cy="7959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>
              <a:hlinkClick xmlns:r="http://schemas.openxmlformats.org/officeDocument/2006/relationships" r:id="rId1"/>
            </a:rPr>
            <a:t>https://arduinoposlovensky.sk/nastroje/farebne-znacenie-rezistorov/</a:t>
          </a:r>
          <a:endParaRPr lang="en-US" sz="2100" kern="1200"/>
        </a:p>
      </dsp:txBody>
      <dsp:txXfrm>
        <a:off x="23312" y="23312"/>
        <a:ext cx="7120597" cy="749301"/>
      </dsp:txXfrm>
    </dsp:sp>
    <dsp:sp modelId="{5EED4D1E-14A2-4F6C-A747-FCCD0AC12ED8}">
      <dsp:nvSpPr>
        <dsp:cNvPr id="0" name=""/>
        <dsp:cNvSpPr/>
      </dsp:nvSpPr>
      <dsp:spPr>
        <a:xfrm>
          <a:off x="673912" y="940639"/>
          <a:ext cx="8046720" cy="795925"/>
        </a:xfrm>
        <a:prstGeom prst="roundRect">
          <a:avLst>
            <a:gd name="adj" fmla="val 10000"/>
          </a:avLst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0" i="0" kern="1200">
              <a:hlinkClick xmlns:r="http://schemas.openxmlformats.org/officeDocument/2006/relationships" r:id="rId2"/>
            </a:rPr>
            <a:t>Průvodce-světem-Arduina-CZ.pdf (robotikabrno.cz)</a:t>
          </a:r>
          <a:endParaRPr lang="en-US" sz="2100" kern="1200"/>
        </a:p>
      </dsp:txBody>
      <dsp:txXfrm>
        <a:off x="697224" y="963951"/>
        <a:ext cx="6808831" cy="749301"/>
      </dsp:txXfrm>
    </dsp:sp>
    <dsp:sp modelId="{FBFF8885-BBD4-4610-B680-4428AC3F424D}">
      <dsp:nvSpPr>
        <dsp:cNvPr id="0" name=""/>
        <dsp:cNvSpPr/>
      </dsp:nvSpPr>
      <dsp:spPr>
        <a:xfrm>
          <a:off x="1337767" y="1881279"/>
          <a:ext cx="8046720" cy="795925"/>
        </a:xfrm>
        <a:prstGeom prst="roundRect">
          <a:avLst>
            <a:gd name="adj" fmla="val 10000"/>
          </a:avLst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>
              <a:hlinkClick xmlns:r="http://schemas.openxmlformats.org/officeDocument/2006/relationships" r:id="rId3"/>
            </a:rPr>
            <a:t>https://www.arduinoslovakia.eu/page/rezistor</a:t>
          </a:r>
          <a:endParaRPr lang="en-US" sz="2100" kern="1200"/>
        </a:p>
      </dsp:txBody>
      <dsp:txXfrm>
        <a:off x="1361079" y="1904591"/>
        <a:ext cx="6818889" cy="749301"/>
      </dsp:txXfrm>
    </dsp:sp>
    <dsp:sp modelId="{CAD256C9-0690-4009-BEAF-5F5C807C789B}">
      <dsp:nvSpPr>
        <dsp:cNvPr id="0" name=""/>
        <dsp:cNvSpPr/>
      </dsp:nvSpPr>
      <dsp:spPr>
        <a:xfrm>
          <a:off x="2011680" y="2821919"/>
          <a:ext cx="8046720" cy="795925"/>
        </a:xfrm>
        <a:prstGeom prst="roundRect">
          <a:avLst>
            <a:gd name="adj" fmla="val 1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>
              <a:hlinkClick xmlns:r="http://schemas.openxmlformats.org/officeDocument/2006/relationships" r:id="rId4"/>
            </a:rPr>
            <a:t>https://www.calculator.net/resistor-calculator.html</a:t>
          </a:r>
          <a:endParaRPr lang="en-US" sz="2100" kern="1200"/>
        </a:p>
      </dsp:txBody>
      <dsp:txXfrm>
        <a:off x="2034992" y="2845231"/>
        <a:ext cx="6808831" cy="749301"/>
      </dsp:txXfrm>
    </dsp:sp>
    <dsp:sp modelId="{6CCE2878-0AE6-4560-89A0-8F895F5244A6}">
      <dsp:nvSpPr>
        <dsp:cNvPr id="0" name=""/>
        <dsp:cNvSpPr/>
      </dsp:nvSpPr>
      <dsp:spPr>
        <a:xfrm>
          <a:off x="7529368" y="609606"/>
          <a:ext cx="517351" cy="517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645772" y="609606"/>
        <a:ext cx="284543" cy="389307"/>
      </dsp:txXfrm>
    </dsp:sp>
    <dsp:sp modelId="{9D928910-F648-442B-930E-ED940E17E84F}">
      <dsp:nvSpPr>
        <dsp:cNvPr id="0" name=""/>
        <dsp:cNvSpPr/>
      </dsp:nvSpPr>
      <dsp:spPr>
        <a:xfrm>
          <a:off x="8203280" y="1550246"/>
          <a:ext cx="517351" cy="517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87282"/>
            <a:satOff val="-2587"/>
            <a:lumOff val="92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87282"/>
              <a:satOff val="-2587"/>
              <a:lumOff val="9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319684" y="1550246"/>
        <a:ext cx="284543" cy="389307"/>
      </dsp:txXfrm>
    </dsp:sp>
    <dsp:sp modelId="{8D65D7FA-E6D1-43E3-8269-A5BAF5300CFC}">
      <dsp:nvSpPr>
        <dsp:cNvPr id="0" name=""/>
        <dsp:cNvSpPr/>
      </dsp:nvSpPr>
      <dsp:spPr>
        <a:xfrm>
          <a:off x="8867135" y="2490886"/>
          <a:ext cx="517351" cy="517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983539" y="2490886"/>
        <a:ext cx="284543" cy="389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6/14/2022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rduinoposlovensky.sk/kniznice/eepr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C89EF2-582B-47D7-90AC-9AE630755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4A3D59-DBEE-4E5B-A001-010BF0907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DE2981-2FBF-45CD-A9B8-67B8AF591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6B8CD0-A624-196F-AE4E-97A99BD9B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1376" y="1432223"/>
            <a:ext cx="6057144" cy="3357976"/>
          </a:xfrm>
        </p:spPr>
        <p:txBody>
          <a:bodyPr>
            <a:normAutofit/>
          </a:bodyPr>
          <a:lstStyle/>
          <a:p>
            <a:r>
              <a:rPr lang="sk-SK" sz="8000" dirty="0" err="1"/>
              <a:t>Arduino</a:t>
            </a:r>
            <a:endParaRPr lang="sk-SK" sz="8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093744-993B-4EA4-A92B-E16F2E790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53546A-9DFB-4F22-986A-E4813304D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AF7A2AB-D149-4AB5-9B07-709914D15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35437C-ADA1-410F-914F-CEDE4F1169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Podnadpis 2">
            <a:extLst>
              <a:ext uri="{FF2B5EF4-FFF2-40B4-BE49-F238E27FC236}">
                <a16:creationId xmlns:a16="http://schemas.microsoft.com/office/drawing/2014/main" id="{F6A6E8BB-4B52-F593-2643-A42F5BC99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8490" y="4790198"/>
            <a:ext cx="6080030" cy="687058"/>
          </a:xfrm>
        </p:spPr>
        <p:txBody>
          <a:bodyPr>
            <a:normAutofit/>
          </a:bodyPr>
          <a:lstStyle/>
          <a:p>
            <a:r>
              <a:rPr lang="sk-SK" sz="1600">
                <a:solidFill>
                  <a:srgbClr val="000000"/>
                </a:solidFill>
              </a:rPr>
              <a:t>Jozef Gibala</a:t>
            </a:r>
          </a:p>
          <a:p>
            <a:r>
              <a:rPr lang="sk-SK" sz="1600">
                <a:solidFill>
                  <a:srgbClr val="000000"/>
                </a:solidFill>
              </a:rPr>
              <a:t>Slavomír Ivanič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10BBC62-A8A9-07B6-B798-39216E952A2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915" y="1774950"/>
            <a:ext cx="3416725" cy="3270889"/>
          </a:xfrm>
          <a:prstGeom prst="rect">
            <a:avLst/>
          </a:prstGeom>
          <a:noFill/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22FE3EFE-513B-D6B7-7271-3F1A7B45EF7B}"/>
              </a:ext>
            </a:extLst>
          </p:cNvPr>
          <p:cNvSpPr txBox="1"/>
          <p:nvPr/>
        </p:nvSpPr>
        <p:spPr>
          <a:xfrm>
            <a:off x="2502059" y="22536"/>
            <a:ext cx="6134470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spcBef>
                <a:spcPts val="600"/>
              </a:spcBef>
              <a:spcAft>
                <a:spcPts val="800"/>
              </a:spcAft>
            </a:pPr>
            <a:r>
              <a:rPr lang="sk-SK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Univerzita Mateja Bela v Banskej Bystrici</a:t>
            </a:r>
            <a:endParaRPr lang="sk-SK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spcBef>
                <a:spcPts val="600"/>
              </a:spcBef>
              <a:spcAft>
                <a:spcPts val="800"/>
              </a:spcAft>
            </a:pPr>
            <a:r>
              <a:rPr lang="sk-SK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Fakulta prírodných vied</a:t>
            </a:r>
            <a:endParaRPr lang="sk-SK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0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B4EE6-B898-AB4A-9412-40ECDEBA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Klasický LCD </a:t>
            </a:r>
            <a:r>
              <a:rPr lang="sk-SK" dirty="0" err="1"/>
              <a:t>dysplay</a:t>
            </a:r>
            <a:r>
              <a:rPr lang="sk-SK" dirty="0"/>
              <a:t> zapojenie 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6FB825C-3A9C-BB0B-542D-D92F218ED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781" y="1730281"/>
            <a:ext cx="7597671" cy="4927171"/>
          </a:xfrm>
        </p:spPr>
      </p:pic>
    </p:spTree>
    <p:extLst>
      <p:ext uri="{BB962C8B-B14F-4D97-AF65-F5344CB8AC3E}">
        <p14:creationId xmlns:p14="http://schemas.microsoft.com/office/powerpoint/2010/main" val="332328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3E3F4-A5FD-C4A4-1287-C51CA59D8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LCD </a:t>
            </a:r>
            <a:r>
              <a:rPr lang="sk-SK" dirty="0" err="1"/>
              <a:t>dysplay</a:t>
            </a:r>
            <a:r>
              <a:rPr lang="sk-SK" dirty="0"/>
              <a:t> i2C - zapojenie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9E25ECC-2404-D6B7-63A6-38490CCBC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887" y="2120900"/>
            <a:ext cx="9386575" cy="4051300"/>
          </a:xfrm>
        </p:spPr>
      </p:pic>
    </p:spTree>
    <p:extLst>
      <p:ext uri="{BB962C8B-B14F-4D97-AF65-F5344CB8AC3E}">
        <p14:creationId xmlns:p14="http://schemas.microsoft.com/office/powerpoint/2010/main" val="814516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3539BA-644F-C432-367C-98C89D7C4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sk-SK" sz="3200"/>
              <a:t>Joystick PS2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073E428-390C-BDBD-5741-AE2009796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664" y="640080"/>
            <a:ext cx="5820938" cy="5588101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AF30BC7-F9DA-7A9B-17A4-71CF18354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sk-SK" sz="1600" b="0" i="0">
                <a:effectLst/>
                <a:latin typeface="-apple-system"/>
              </a:rPr>
              <a:t>Jedná sa o herný modul. Sníma pohyb páčky v dvoch smeroch.</a:t>
            </a:r>
          </a:p>
          <a:p>
            <a:r>
              <a:rPr lang="sk-SK" sz="1600" b="0" i="0">
                <a:effectLst/>
                <a:latin typeface="-apple-system"/>
              </a:rPr>
              <a:t>Konštrukcia obsahuje 2 potenciometre s hodnotou 10 kiloohmov a tlačidlo pre detekciu stisku joysticku.</a:t>
            </a:r>
            <a:endParaRPr lang="sk-SK" sz="1600">
              <a:latin typeface="-apple-system"/>
            </a:endParaRPr>
          </a:p>
          <a:p>
            <a:r>
              <a:rPr lang="sk-SK" sz="1600" b="0" i="0">
                <a:effectLst/>
                <a:latin typeface="-apple-system"/>
              </a:rPr>
              <a:t>V normálnom stave je potenciometer nastavený približne do polovice svojho rozsahu a pri pohybe páčky sa mení jeho odpor od 0 po 10 ohmov.</a:t>
            </a:r>
          </a:p>
          <a:p>
            <a:r>
              <a:rPr lang="sk-SK" sz="1600" b="0" i="0">
                <a:effectLst/>
                <a:latin typeface="-apple-system"/>
              </a:rPr>
              <a:t>Pre zapojenie joysticku ku Arduinu stačí zapojiť 5 prepojovacích pinov.  </a:t>
            </a:r>
            <a:endParaRPr lang="sk-SK" sz="16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666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4F01A-34A7-3DA6-E633-17B13A2B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Arduino senzory 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A0D9500-1637-EDFF-995B-DF466150D1D1}"/>
              </a:ext>
            </a:extLst>
          </p:cNvPr>
          <p:cNvSpPr txBox="1"/>
          <p:nvPr/>
        </p:nvSpPr>
        <p:spPr>
          <a:xfrm>
            <a:off x="1069848" y="2578608"/>
            <a:ext cx="4730451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b="0" i="0" dirty="0" err="1">
                <a:effectLst/>
              </a:rPr>
              <a:t>Medzi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veľmi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obľúbené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doplnky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pri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práci</a:t>
            </a:r>
            <a:r>
              <a:rPr lang="en-US" b="0" i="0" dirty="0">
                <a:effectLst/>
              </a:rPr>
              <a:t> s Arduino patria </a:t>
            </a:r>
            <a:r>
              <a:rPr lang="en-US" b="0" i="0" dirty="0" err="1">
                <a:effectLst/>
              </a:rPr>
              <a:t>senzory</a:t>
            </a:r>
            <a:r>
              <a:rPr lang="en-US" b="0" i="0" dirty="0">
                <a:effectLst/>
              </a:rPr>
              <a:t>. Na </a:t>
            </a:r>
            <a:r>
              <a:rPr lang="en-US" b="0" i="0" dirty="0" err="1">
                <a:effectLst/>
              </a:rPr>
              <a:t>trhu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momentálne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nachádza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množstvo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senzorov</a:t>
            </a:r>
            <a:r>
              <a:rPr lang="en-US" b="0" i="0" dirty="0">
                <a:effectLst/>
              </a:rPr>
              <a:t> od </a:t>
            </a:r>
            <a:r>
              <a:rPr lang="en-US" b="0" i="0" dirty="0" err="1">
                <a:effectLst/>
              </a:rPr>
              <a:t>rôznych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výrobcov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Umožňujú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nám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rozšíriť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funkčnosť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dosky</a:t>
            </a:r>
            <a:r>
              <a:rPr lang="en-US" b="0" i="0" dirty="0">
                <a:effectLst/>
              </a:rPr>
              <a:t> a </a:t>
            </a:r>
            <a:r>
              <a:rPr lang="en-US" b="0" i="0" dirty="0" err="1">
                <a:effectLst/>
              </a:rPr>
              <a:t>získavať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informácie</a:t>
            </a:r>
            <a:r>
              <a:rPr lang="en-US" b="0" i="0" dirty="0">
                <a:effectLst/>
              </a:rPr>
              <a:t> z </a:t>
            </a:r>
            <a:r>
              <a:rPr lang="en-US" b="0" i="0" dirty="0" err="1">
                <a:effectLst/>
              </a:rPr>
              <a:t>okolia</a:t>
            </a:r>
            <a:r>
              <a:rPr lang="en-US" b="0" i="0" dirty="0">
                <a:effectLst/>
              </a:rPr>
              <a:t>. Pre </a:t>
            </a:r>
            <a:r>
              <a:rPr lang="en-US" b="0" i="0" dirty="0" err="1">
                <a:effectLst/>
              </a:rPr>
              <a:t>každý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podnet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ktorý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chceme</a:t>
            </a:r>
            <a:r>
              <a:rPr lang="en-US" b="0" i="0" dirty="0">
                <a:effectLst/>
              </a:rPr>
              <a:t> z </a:t>
            </a:r>
            <a:r>
              <a:rPr lang="en-US" b="0" i="0" dirty="0" err="1">
                <a:effectLst/>
              </a:rPr>
              <a:t>okolia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získať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musíme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použiť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iný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senzor</a:t>
            </a:r>
            <a:r>
              <a:rPr lang="en-US" b="0" i="0" dirty="0">
                <a:effectLst/>
              </a:rPr>
              <a:t> (</a:t>
            </a:r>
            <a:r>
              <a:rPr lang="en-US" b="0" i="0" dirty="0" err="1">
                <a:effectLst/>
              </a:rPr>
              <a:t>meranie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vzdialenosti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teploty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pohybu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náklonu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vlhkosti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farby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zvuku</a:t>
            </a:r>
            <a:r>
              <a:rPr lang="en-US" b="0" i="0" dirty="0">
                <a:effectLst/>
              </a:rPr>
              <a:t>....  ). 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2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075C6161-092C-F562-C204-45CA35DE3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7520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7981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8E5859A-922F-02FE-AA7A-B8BFEF549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733" y="505224"/>
            <a:ext cx="3098896" cy="30601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593933-B524-5B72-B4F1-4F86A8C67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sk-SK" dirty="0" err="1"/>
              <a:t>Arduino</a:t>
            </a:r>
            <a:r>
              <a:rPr lang="sk-SK" dirty="0"/>
              <a:t> sety </a:t>
            </a:r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A415CE3C-78BC-7F74-3152-BD3041490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692" y="505223"/>
            <a:ext cx="4800251" cy="3060160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47FFBB-29C6-D846-46A2-41BEF1DC9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r>
              <a:rPr lang="sk-SK" sz="1800" b="0" i="0">
                <a:effectLst/>
                <a:latin typeface="-apple-system"/>
              </a:rPr>
              <a:t>Na trhu je množstvo setov ktoré si môžeme zaobstarať, záleží len od charakteru projektu ktorý chceme vytvárať. Uvedieme si pár z nich.</a:t>
            </a:r>
            <a:endParaRPr lang="sk-SK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042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0959D1-839E-2384-6E91-88C2782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sk-SK"/>
              <a:t>Funkcie void setup() a void loop()</a:t>
            </a:r>
            <a:endParaRPr lang="sk-SK" dirty="0"/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2BC65E3B-560E-DA86-41EA-468BDC26A6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041" b="1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E5E155C-4440-39A6-6E05-46956EC7B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sk-SK" b="0" i="0">
                <a:effectLst/>
                <a:latin typeface="-apple-system"/>
              </a:rPr>
              <a:t>V hornej časti sa nachádza blok </a:t>
            </a:r>
            <a:r>
              <a:rPr lang="sk-SK" b="0" i="0" err="1">
                <a:effectLst/>
                <a:latin typeface="-apple-system"/>
              </a:rPr>
              <a:t>setup</a:t>
            </a:r>
            <a:r>
              <a:rPr lang="sk-SK" b="0" i="0">
                <a:effectLst/>
                <a:latin typeface="-apple-system"/>
              </a:rPr>
              <a:t>, do zátvoriek píšeme kód ktorý sa prevedie len raz a to na začiatku behu programu. Druhý blokom je funkcia </a:t>
            </a:r>
            <a:r>
              <a:rPr lang="sk-SK" b="0" i="0" err="1">
                <a:effectLst/>
                <a:latin typeface="-apple-system"/>
              </a:rPr>
              <a:t>loop</a:t>
            </a:r>
            <a:r>
              <a:rPr lang="sk-SK" b="0" i="0">
                <a:effectLst/>
                <a:latin typeface="-apple-system"/>
              </a:rPr>
              <a:t>, v jeho zátvorkách píšeme kód ktorý sa bude neustále opakovať počas behu programu. Tieto dve funkcie sa v kóde budú nachádzať vždy a to aj pokiaľ nebudú obsahovať žiadne príkazy, pokiaľ by tam jeden z nich nebol, program by nám vypísal chybové hlásenie. </a:t>
            </a:r>
            <a:endParaRPr lang="sk-SK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97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FB3768C-1D21-400E-B059-EFF86063F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-1"/>
            <a:ext cx="121886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87BCA1-45E6-44B3-B3DA-1F4144DE6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6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6D8A17-5430-AE8E-FD12-940A719AC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82969" cy="5580353"/>
          </a:xfrm>
        </p:spPr>
        <p:txBody>
          <a:bodyPr>
            <a:normAutofit/>
          </a:bodyPr>
          <a:lstStyle/>
          <a:p>
            <a:pPr algn="r"/>
            <a:r>
              <a:rPr lang="sk-SK" dirty="0">
                <a:solidFill>
                  <a:srgbClr val="FFFFFF"/>
                </a:solidFill>
              </a:rPr>
              <a:t>Knižnice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50DC88-93C2-6801-653A-C32332622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557" y="47625"/>
            <a:ext cx="7256099" cy="6639255"/>
          </a:xfrm>
        </p:spPr>
        <p:txBody>
          <a:bodyPr anchor="ctr">
            <a:normAutofit/>
          </a:bodyPr>
          <a:lstStyle/>
          <a:p>
            <a:r>
              <a:rPr lang="sk-SK" sz="1400" b="0" i="0" dirty="0">
                <a:effectLst/>
              </a:rPr>
              <a:t>Knižnice sú v podstate </a:t>
            </a:r>
            <a:r>
              <a:rPr lang="sk-SK" sz="1400" b="0" i="1" dirty="0">
                <a:effectLst/>
              </a:rPr>
              <a:t>adresáre ktoré združujú viac súborov so zdrojovými kódmi, </a:t>
            </a:r>
            <a:r>
              <a:rPr lang="sk-SK" sz="1400" b="0" i="0" dirty="0">
                <a:effectLst/>
              </a:rPr>
              <a:t>to nám uľahčuje a zároveň sprehľadňuje náš vlastný program. V online priestore máme možnosť stiahnuť stovky knižníc ktoré nám uľahčujú prácu. </a:t>
            </a:r>
            <a:r>
              <a:rPr lang="sk-SK" sz="1400" b="0" i="0" dirty="0" err="1">
                <a:effectLst/>
              </a:rPr>
              <a:t>Arduino</a:t>
            </a:r>
            <a:r>
              <a:rPr lang="sk-SK" sz="1400" b="0" i="0" dirty="0">
                <a:effectLst/>
              </a:rPr>
              <a:t> komunita je naozaj rozšírená (fóra, stránky venujúce sa </a:t>
            </a:r>
            <a:r>
              <a:rPr lang="sk-SK" sz="1400" b="0" i="0" dirty="0" err="1">
                <a:effectLst/>
              </a:rPr>
              <a:t>Arduino</a:t>
            </a:r>
            <a:r>
              <a:rPr lang="sk-SK" sz="1400" b="0" i="0" dirty="0">
                <a:effectLst/>
              </a:rPr>
              <a:t>, publikácie) preto je veľká šanca že práve pre potreby nášho programu nájdeme tú správnu knižnicu.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400" b="1" i="0" u="none" strike="noStrike" dirty="0">
                <a:effectLst/>
                <a:hlinkClick r:id="rId2"/>
              </a:rPr>
              <a:t>EEPROM</a:t>
            </a:r>
            <a:r>
              <a:rPr lang="sk-SK" sz="1400" b="0" i="0" dirty="0">
                <a:effectLst/>
              </a:rPr>
              <a:t> – čítanie a zápis do EEPROM pamäte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400" b="1" i="0" dirty="0">
                <a:effectLst/>
              </a:rPr>
              <a:t>Ethernet</a:t>
            </a:r>
            <a:r>
              <a:rPr lang="sk-SK" sz="1400" b="0" i="0" dirty="0">
                <a:effectLst/>
              </a:rPr>
              <a:t> – pre pripojenie k internetu pomocou </a:t>
            </a:r>
            <a:r>
              <a:rPr lang="sk-SK" sz="1400" b="0" i="0" dirty="0" err="1">
                <a:effectLst/>
              </a:rPr>
              <a:t>Arduino</a:t>
            </a:r>
            <a:r>
              <a:rPr lang="sk-SK" sz="1400" b="0" i="0" dirty="0">
                <a:effectLst/>
              </a:rPr>
              <a:t> Ethernet </a:t>
            </a:r>
            <a:r>
              <a:rPr lang="sk-SK" sz="1400" b="0" i="0" dirty="0" err="1">
                <a:effectLst/>
              </a:rPr>
              <a:t>Shieldu</a:t>
            </a:r>
            <a:endParaRPr lang="sk-SK" sz="1400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1400" b="1" i="0" dirty="0" err="1">
                <a:effectLst/>
              </a:rPr>
              <a:t>Firmata</a:t>
            </a:r>
            <a:r>
              <a:rPr lang="sk-SK" sz="1400" b="0" i="0" dirty="0">
                <a:effectLst/>
              </a:rPr>
              <a:t> – pre komunikáciu s aplikáciami v počítači pomocou štandardného sériového protokolu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400" b="1" i="0" dirty="0">
                <a:effectLst/>
              </a:rPr>
              <a:t>GSM</a:t>
            </a:r>
            <a:r>
              <a:rPr lang="sk-SK" sz="1400" b="0" i="0" dirty="0">
                <a:effectLst/>
              </a:rPr>
              <a:t> – pre pripojenie ku GSM / GRPS sieti pomocou GSM </a:t>
            </a:r>
            <a:r>
              <a:rPr lang="sk-SK" sz="1400" b="0" i="0" dirty="0" err="1">
                <a:effectLst/>
              </a:rPr>
              <a:t>Shieldu</a:t>
            </a:r>
            <a:endParaRPr lang="sk-SK" sz="1400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1400" b="1" i="0" dirty="0" err="1">
                <a:effectLst/>
              </a:rPr>
              <a:t>LiquidCrystal</a:t>
            </a:r>
            <a:r>
              <a:rPr lang="sk-SK" sz="1400" b="0" i="0" dirty="0">
                <a:effectLst/>
              </a:rPr>
              <a:t> – pre ovládanie displeja z tekutých kryštálov (LCD)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400" b="1" i="0" dirty="0">
                <a:effectLst/>
              </a:rPr>
              <a:t>SD</a:t>
            </a:r>
            <a:r>
              <a:rPr lang="sk-SK" sz="1400" b="0" i="0" dirty="0">
                <a:effectLst/>
              </a:rPr>
              <a:t> – pre čítanie a zápis na SD kartu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400" b="1" i="0" dirty="0" err="1">
                <a:effectLst/>
              </a:rPr>
              <a:t>Servo</a:t>
            </a:r>
            <a:r>
              <a:rPr lang="sk-SK" sz="1400" b="0" i="0" dirty="0">
                <a:effectLst/>
              </a:rPr>
              <a:t> – pre ovládanie servomotorov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400" b="1" i="0" dirty="0">
                <a:effectLst/>
              </a:rPr>
              <a:t>SPI</a:t>
            </a:r>
            <a:r>
              <a:rPr lang="sk-SK" sz="1400" b="0" i="0" dirty="0">
                <a:effectLst/>
              </a:rPr>
              <a:t> – pre komunikáciu so zariadeniami pomocou zbernice SPI (</a:t>
            </a:r>
            <a:r>
              <a:rPr lang="sk-SK" sz="1400" b="0" i="0" dirty="0" err="1">
                <a:effectLst/>
              </a:rPr>
              <a:t>Serial</a:t>
            </a:r>
            <a:r>
              <a:rPr lang="sk-SK" sz="1400" b="0" i="0" dirty="0">
                <a:effectLst/>
              </a:rPr>
              <a:t> </a:t>
            </a:r>
            <a:r>
              <a:rPr lang="sk-SK" sz="1400" b="0" i="0" dirty="0" err="1">
                <a:effectLst/>
              </a:rPr>
              <a:t>Peripheral</a:t>
            </a:r>
            <a:r>
              <a:rPr lang="sk-SK" sz="1400" b="0" i="0" dirty="0">
                <a:effectLst/>
              </a:rPr>
              <a:t> Interface)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400" b="1" i="0" dirty="0" err="1">
                <a:effectLst/>
              </a:rPr>
              <a:t>SoftwareSerial</a:t>
            </a:r>
            <a:r>
              <a:rPr lang="sk-SK" sz="1400" b="0" i="0" dirty="0">
                <a:effectLst/>
              </a:rPr>
              <a:t> – pre sériovú komunikáciu na akýchkoľvek digitálnych </a:t>
            </a:r>
            <a:r>
              <a:rPr lang="sk-SK" sz="1400" b="0" i="0" dirty="0" err="1">
                <a:effectLst/>
              </a:rPr>
              <a:t>pinoch</a:t>
            </a:r>
            <a:endParaRPr lang="sk-SK" sz="1400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1400" b="1" i="0" dirty="0" err="1">
                <a:effectLst/>
              </a:rPr>
              <a:t>Stepper</a:t>
            </a:r>
            <a:r>
              <a:rPr lang="sk-SK" sz="1400" b="0" i="0" dirty="0">
                <a:effectLst/>
              </a:rPr>
              <a:t> – pre riadenie krokových motorov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400" b="1" i="0" dirty="0">
                <a:effectLst/>
              </a:rPr>
              <a:t>TFT</a:t>
            </a:r>
            <a:r>
              <a:rPr lang="sk-SK" sz="1400" b="0" i="0" dirty="0">
                <a:effectLst/>
              </a:rPr>
              <a:t> – pre kreslenie textov, obrázkov a tvarov na TFT displejoch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400" b="1" i="0" dirty="0">
                <a:effectLst/>
              </a:rPr>
              <a:t>WiFi</a:t>
            </a:r>
            <a:r>
              <a:rPr lang="sk-SK" sz="1400" b="0" i="0" dirty="0">
                <a:effectLst/>
              </a:rPr>
              <a:t> – pre pripojenie k internetu pomocou WiFi </a:t>
            </a:r>
            <a:r>
              <a:rPr lang="sk-SK" sz="1400" b="0" i="0" dirty="0" err="1">
                <a:effectLst/>
              </a:rPr>
              <a:t>Arduino</a:t>
            </a:r>
            <a:r>
              <a:rPr lang="sk-SK" sz="1400" b="0" i="0" dirty="0">
                <a:effectLst/>
              </a:rPr>
              <a:t> </a:t>
            </a:r>
            <a:r>
              <a:rPr lang="sk-SK" sz="1400" b="0" i="0" dirty="0" err="1">
                <a:effectLst/>
              </a:rPr>
              <a:t>Shieldu</a:t>
            </a:r>
            <a:endParaRPr lang="sk-SK" sz="1400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1400" b="1" i="0" dirty="0" err="1">
                <a:effectLst/>
              </a:rPr>
              <a:t>Wire</a:t>
            </a:r>
            <a:r>
              <a:rPr lang="sk-SK" sz="1400" b="0" i="0" dirty="0">
                <a:effectLst/>
              </a:rPr>
              <a:t> – pre odosielanie a prijímanie dát zo snímačov a zariadení pomocou zbernice I2C/TWI (</a:t>
            </a:r>
            <a:r>
              <a:rPr lang="sk-SK" sz="1400" b="0" i="0" dirty="0" err="1">
                <a:effectLst/>
              </a:rPr>
              <a:t>Inter-Integrated</a:t>
            </a:r>
            <a:r>
              <a:rPr lang="sk-SK" sz="1400" b="0" i="0" dirty="0">
                <a:effectLst/>
              </a:rPr>
              <a:t> </a:t>
            </a:r>
            <a:r>
              <a:rPr lang="sk-SK" sz="1400" b="0" i="0" dirty="0" err="1">
                <a:effectLst/>
              </a:rPr>
              <a:t>Circuit</a:t>
            </a:r>
            <a:r>
              <a:rPr lang="sk-SK" sz="1400" b="0" i="0" dirty="0">
                <a:effectLst/>
              </a:rPr>
              <a:t> / </a:t>
            </a:r>
            <a:r>
              <a:rPr lang="sk-SK" sz="1400" b="0" i="0" dirty="0" err="1">
                <a:effectLst/>
              </a:rPr>
              <a:t>Two</a:t>
            </a:r>
            <a:r>
              <a:rPr lang="sk-SK" sz="1400" b="0" i="0" dirty="0">
                <a:effectLst/>
              </a:rPr>
              <a:t> </a:t>
            </a:r>
            <a:r>
              <a:rPr lang="sk-SK" sz="1400" b="0" i="0" dirty="0" err="1">
                <a:effectLst/>
              </a:rPr>
              <a:t>Wire</a:t>
            </a:r>
            <a:r>
              <a:rPr lang="sk-SK" sz="1400" b="0" i="0" dirty="0">
                <a:effectLst/>
              </a:rPr>
              <a:t> Interface)</a:t>
            </a:r>
          </a:p>
          <a:p>
            <a:endParaRPr lang="sk-SK" sz="11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E62FDA-E44C-440D-A3D3-5C188720D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401725" y="6229681"/>
            <a:chExt cx="457200" cy="4572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B45BF8-A8A3-426E-89DE-A44F6E180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1725" y="6229681"/>
              <a:ext cx="457200" cy="45720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7C25B3-5F51-49AB-A886-D555D2F4A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30918" y="6258874"/>
              <a:ext cx="398813" cy="39881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574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E74746-705C-84E3-9829-75B5E071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sk-SK" sz="3200"/>
              <a:t>tinkercad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08679AD4-DFF6-9B9C-535B-9537D6425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1730769"/>
            <a:ext cx="6882269" cy="3406722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5C271CE-F7C6-24C5-2576-E7EDE1D84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sk-SK" sz="1600" b="0" i="0">
                <a:effectLst/>
                <a:latin typeface="-apple-system"/>
              </a:rPr>
              <a:t>Pri vytváraní projektov s Arduino je skvelou pomôckou prostredie Autodesk Tinkercad, kde si každý náš nápad a zapojenie projektu môžeme vyskúšať tak povediac na sucho. Vďaka čomu môžeme predísť rôznym nehodám či poškodeniam komponentov (vypálené žiarovky,....). </a:t>
            </a:r>
          </a:p>
          <a:p>
            <a:endParaRPr lang="sk-SK" sz="16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115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3C323-CA2E-E220-4F5C-5329C3F86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sk-SK" dirty="0" err="1"/>
              <a:t>Výzkumi</a:t>
            </a:r>
            <a:r>
              <a:rPr lang="sk-SK" dirty="0"/>
              <a:t> zaoberajúce sa </a:t>
            </a:r>
            <a:r>
              <a:rPr lang="sk-SK" dirty="0" err="1"/>
              <a:t>arduino</a:t>
            </a:r>
            <a:endParaRPr lang="sk-S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0309D350-5FF3-E3AA-D219-ED22D5A517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580627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8437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EDB2E-E41C-38C6-75A8-28B022F48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sk-SK" dirty="0"/>
              <a:t>Užitočné zdroje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491ED93B-9A67-4C5F-E97B-5758D2B164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688577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34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A9D028C-96F4-E138-638C-E4F1295E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sk-SK" sz="3000">
                <a:solidFill>
                  <a:srgbClr val="FFFFFF"/>
                </a:solidFill>
              </a:rPr>
              <a:t>História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52B554-95AE-6A05-D075-451D99659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sk-SK" dirty="0"/>
              <a:t>Taliansko – </a:t>
            </a:r>
            <a:r>
              <a:rPr lang="sk-SK" dirty="0" err="1"/>
              <a:t>Ivera</a:t>
            </a:r>
            <a:r>
              <a:rPr lang="sk-SK" dirty="0"/>
              <a:t> 2005</a:t>
            </a:r>
          </a:p>
          <a:p>
            <a:r>
              <a:rPr lang="sk-SK" b="0" i="0" dirty="0">
                <a:effectLst/>
              </a:rPr>
              <a:t>Cieľom tohto konceptu bolo jeho smerovanie priamo na študentov. Jednalo sa o jednoduchú prototypovú platformu, ktorá študentom umožní rýchly vývoj a jednoduché používanie. </a:t>
            </a:r>
          </a:p>
          <a:p>
            <a:r>
              <a:rPr lang="sk-SK" b="0" i="0" dirty="0">
                <a:effectLst/>
              </a:rPr>
              <a:t>V roku 2010 sa predalo viac než 120000 kusov</a:t>
            </a:r>
          </a:p>
          <a:p>
            <a:pPr lvl="1"/>
            <a:r>
              <a:rPr lang="sk-SK" b="0" i="0" dirty="0">
                <a:effectLst/>
              </a:rPr>
              <a:t>V tomto roku vznikla aj jedna z najznámejších a najpoužívanejších dosiek UNO. Predchodcom boli dosky </a:t>
            </a:r>
            <a:r>
              <a:rPr lang="sk-SK" b="0" i="0" dirty="0" err="1">
                <a:effectLst/>
              </a:rPr>
              <a:t>Duemilanove</a:t>
            </a:r>
            <a:r>
              <a:rPr lang="sk-SK" b="0" i="0" dirty="0">
                <a:effectLst/>
              </a:rPr>
              <a:t>, </a:t>
            </a:r>
            <a:r>
              <a:rPr lang="sk-SK" b="0" i="0" dirty="0" err="1">
                <a:effectLst/>
              </a:rPr>
              <a:t>Due</a:t>
            </a:r>
            <a:r>
              <a:rPr lang="sk-SK" b="0" i="0" dirty="0">
                <a:effectLst/>
              </a:rPr>
              <a:t> a Leonardo. 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0565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F6357F8-6805-6FC6-EBA4-3885117E0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Ďakujeme za pozornosť</a:t>
            </a:r>
          </a:p>
        </p:txBody>
      </p:sp>
    </p:spTree>
    <p:extLst>
      <p:ext uri="{BB962C8B-B14F-4D97-AF65-F5344CB8AC3E}">
        <p14:creationId xmlns:p14="http://schemas.microsoft.com/office/powerpoint/2010/main" val="242812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55ADB6-0D1D-54C0-DFD4-DA6A94E4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Rozloženie dosky uno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58C157FC-F675-2DA4-74F0-B99BEAD07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732" r="1468" b="-2"/>
          <a:stretch/>
        </p:blipFill>
        <p:spPr>
          <a:xfrm>
            <a:off x="633999" y="792043"/>
            <a:ext cx="6882269" cy="5284174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492F8F48-0B4D-B1A9-40E5-3AE5AABB6F27}"/>
              </a:ext>
            </a:extLst>
          </p:cNvPr>
          <p:cNvSpPr txBox="1"/>
          <p:nvPr/>
        </p:nvSpPr>
        <p:spPr>
          <a:xfrm>
            <a:off x="8156351" y="2121408"/>
            <a:ext cx="3544034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/>
            </a:pPr>
            <a:r>
              <a:rPr lang="en-US" sz="1400" b="0" i="0" dirty="0" err="1">
                <a:effectLst/>
              </a:rPr>
              <a:t>Analógové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piny</a:t>
            </a:r>
            <a:endParaRPr lang="en-US" sz="1400" b="0" i="0" dirty="0">
              <a:effectLst/>
            </a:endParaRPr>
          </a:p>
          <a:p>
            <a:pPr marL="16002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/>
            </a:pPr>
            <a:r>
              <a:rPr lang="en-US" sz="1400" b="0" i="0" dirty="0" err="1">
                <a:effectLst/>
              </a:rPr>
              <a:t>Napájacie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vstupy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Arduina</a:t>
            </a:r>
            <a:endParaRPr lang="en-US" sz="1400" b="0" i="0" dirty="0">
              <a:effectLst/>
            </a:endParaRPr>
          </a:p>
          <a:p>
            <a:pPr marL="16002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/>
            </a:pPr>
            <a:r>
              <a:rPr lang="en-US" sz="1400" b="0" i="0" dirty="0" err="1">
                <a:effectLst/>
              </a:rPr>
              <a:t>Digitálne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piny</a:t>
            </a:r>
            <a:r>
              <a:rPr lang="en-US" sz="1400" b="0" i="0" dirty="0">
                <a:effectLst/>
              </a:rPr>
              <a:t> </a:t>
            </a:r>
          </a:p>
          <a:p>
            <a:pPr marL="16002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/>
            </a:pPr>
            <a:r>
              <a:rPr lang="en-US" sz="1400" b="0" i="0" dirty="0">
                <a:effectLst/>
              </a:rPr>
              <a:t>ICSP </a:t>
            </a:r>
            <a:r>
              <a:rPr lang="en-US" sz="1400" b="0" i="0" dirty="0" err="1">
                <a:effectLst/>
              </a:rPr>
              <a:t>hlavica</a:t>
            </a:r>
            <a:r>
              <a:rPr lang="en-US" sz="1400" b="0" i="0" dirty="0">
                <a:effectLst/>
              </a:rPr>
              <a:t> - </a:t>
            </a:r>
            <a:r>
              <a:rPr lang="en-US" sz="1400" b="0" i="0" dirty="0" err="1">
                <a:effectLst/>
              </a:rPr>
              <a:t>slúži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na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externé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programovanie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čipu</a:t>
            </a:r>
            <a:r>
              <a:rPr lang="en-US" sz="1400" b="0" i="0" dirty="0">
                <a:effectLst/>
              </a:rPr>
              <a:t>. </a:t>
            </a:r>
            <a:r>
              <a:rPr lang="en-US" sz="1400" b="0" i="0" dirty="0" err="1">
                <a:effectLst/>
              </a:rPr>
              <a:t>Využívajú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ju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niektoré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shieldy</a:t>
            </a:r>
            <a:endParaRPr lang="en-US" sz="1400" b="0" i="0" dirty="0">
              <a:effectLst/>
            </a:endParaRPr>
          </a:p>
          <a:p>
            <a:pPr marL="16002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/>
            </a:pPr>
            <a:r>
              <a:rPr lang="en-US" sz="1400" b="0" i="0" dirty="0" err="1">
                <a:effectLst/>
              </a:rPr>
              <a:t>Resetovacie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tlačidlo</a:t>
            </a:r>
            <a:r>
              <a:rPr lang="en-US" sz="1400" b="0" i="0" dirty="0">
                <a:effectLst/>
              </a:rPr>
              <a:t>. </a:t>
            </a:r>
            <a:r>
              <a:rPr lang="en-US" sz="1400" b="0" i="0" dirty="0" err="1">
                <a:effectLst/>
              </a:rPr>
              <a:t>Používa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sa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pokiaľ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chceme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náš</a:t>
            </a:r>
            <a:r>
              <a:rPr lang="en-US" sz="1400" b="0" i="0" dirty="0">
                <a:effectLst/>
              </a:rPr>
              <a:t> program </a:t>
            </a:r>
            <a:r>
              <a:rPr lang="en-US" sz="1400" b="0" i="0" dirty="0" err="1">
                <a:effectLst/>
              </a:rPr>
              <a:t>spustiť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znova</a:t>
            </a:r>
            <a:r>
              <a:rPr lang="en-US" sz="1400" b="0" i="0" dirty="0">
                <a:effectLst/>
              </a:rPr>
              <a:t> od </a:t>
            </a:r>
            <a:r>
              <a:rPr lang="en-US" sz="1400" b="0" i="0" dirty="0" err="1">
                <a:effectLst/>
              </a:rPr>
              <a:t>začiatku</a:t>
            </a:r>
            <a:r>
              <a:rPr lang="en-US" sz="1400" b="0" i="0" dirty="0">
                <a:effectLst/>
              </a:rPr>
              <a:t>.</a:t>
            </a:r>
          </a:p>
          <a:p>
            <a:pPr marL="16002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/>
            </a:pPr>
            <a:r>
              <a:rPr lang="en-US" sz="1400" b="0" i="0" dirty="0">
                <a:effectLst/>
              </a:rPr>
              <a:t>USB </a:t>
            </a:r>
            <a:r>
              <a:rPr lang="en-US" sz="1400" b="0" i="0" dirty="0" err="1">
                <a:effectLst/>
              </a:rPr>
              <a:t>konektor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typu</a:t>
            </a:r>
            <a:r>
              <a:rPr lang="en-US" sz="1400" b="0" i="0" dirty="0">
                <a:effectLst/>
              </a:rPr>
              <a:t> B.</a:t>
            </a:r>
          </a:p>
          <a:p>
            <a:pPr marL="16002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/>
            </a:pPr>
            <a:r>
              <a:rPr lang="en-US" sz="1400" b="0" i="0" dirty="0" err="1">
                <a:effectLst/>
              </a:rPr>
              <a:t>Napájací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konektor</a:t>
            </a:r>
            <a:r>
              <a:rPr lang="en-US" sz="1400" b="0" i="0" dirty="0">
                <a:effectLst/>
              </a:rPr>
              <a:t>. </a:t>
            </a:r>
            <a:r>
              <a:rPr lang="en-US" sz="1400" b="0" i="0" dirty="0" err="1">
                <a:effectLst/>
              </a:rPr>
              <a:t>Používame</a:t>
            </a:r>
            <a:r>
              <a:rPr lang="en-US" sz="1400" b="0" i="0" dirty="0">
                <a:effectLst/>
              </a:rPr>
              <a:t> ho </a:t>
            </a:r>
            <a:r>
              <a:rPr lang="en-US" sz="1400" b="0" i="0" dirty="0" err="1">
                <a:effectLst/>
              </a:rPr>
              <a:t>pokiaľ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dosku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nenapájame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pomocou</a:t>
            </a:r>
            <a:r>
              <a:rPr lang="en-US" sz="1400" b="0" i="0" dirty="0">
                <a:effectLst/>
              </a:rPr>
              <a:t> USB </a:t>
            </a:r>
            <a:r>
              <a:rPr lang="en-US" sz="1400" b="0" i="0" dirty="0" err="1">
                <a:effectLst/>
              </a:rPr>
              <a:t>portu</a:t>
            </a:r>
            <a:r>
              <a:rPr lang="en-US" sz="1400" b="0" i="0" dirty="0">
                <a:effectLst/>
              </a:rPr>
              <a:t>. </a:t>
            </a:r>
          </a:p>
          <a:p>
            <a:pPr marL="16002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/>
            </a:pPr>
            <a:r>
              <a:rPr lang="en-US" sz="1400" b="0" i="0" dirty="0">
                <a:effectLst/>
              </a:rPr>
              <a:t>Atmel AVR </a:t>
            </a:r>
            <a:r>
              <a:rPr lang="en-US" sz="1400" b="0" i="0" dirty="0" err="1">
                <a:effectLst/>
              </a:rPr>
              <a:t>uCPU</a:t>
            </a:r>
            <a:endParaRPr lang="en-US" sz="1400" b="0" i="0" dirty="0">
              <a:effectLst/>
            </a:endParaRPr>
          </a:p>
          <a:p>
            <a:pPr marL="16002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/>
            </a:pPr>
            <a:r>
              <a:rPr lang="en-US" sz="1400" b="0" i="0" dirty="0">
                <a:effectLst/>
              </a:rPr>
              <a:t>Krystal 12MHz</a:t>
            </a:r>
          </a:p>
          <a:p>
            <a:pPr marL="16002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/>
            </a:pPr>
            <a:r>
              <a:rPr lang="en-US" sz="1400" b="0" i="0" dirty="0" err="1">
                <a:effectLst/>
              </a:rPr>
              <a:t>Sériová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linka</a:t>
            </a:r>
            <a:r>
              <a:rPr lang="en-US" sz="1400" b="0" i="0" dirty="0">
                <a:effectLst/>
              </a:rPr>
              <a:t> TXD (1) a RDX (0)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23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07323B-2E83-7FF3-294A-CC1E4824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sk-SK" sz="3200"/>
              <a:t>Arduino dosky</a:t>
            </a:r>
          </a:p>
        </p:txBody>
      </p:sp>
      <p:pic>
        <p:nvPicPr>
          <p:cNvPr id="5" name="Obrázok 4" descr="Obrázok, na ktorom je stôl&#10;&#10;Automaticky generovaný popis">
            <a:extLst>
              <a:ext uri="{FF2B5EF4-FFF2-40B4-BE49-F238E27FC236}">
                <a16:creationId xmlns:a16="http://schemas.microsoft.com/office/drawing/2014/main" id="{A326F38A-1811-2825-8B5B-A10CCF72C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922103"/>
            <a:ext cx="6882269" cy="5024055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F95F14-19AB-FB34-1504-D75978AFF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sk-SK" sz="1600" b="0" i="0">
                <a:effectLst/>
                <a:latin typeface="-apple-system"/>
              </a:rPr>
              <a:t>K takým menším doskám patria Arduino mini, nano a micro.</a:t>
            </a:r>
          </a:p>
          <a:p>
            <a:r>
              <a:rPr lang="sk-SK" sz="1600" b="0" i="0">
                <a:effectLst/>
                <a:latin typeface="-apple-system"/>
              </a:rPr>
              <a:t>Samostatnou kategóriou je Arduino LilyPad.</a:t>
            </a:r>
            <a:endParaRPr lang="sk-SK" sz="1600">
              <a:latin typeface="-apple-system"/>
            </a:endParaRPr>
          </a:p>
          <a:p>
            <a:r>
              <a:rPr lang="sk-SK" sz="1600" b="0" i="0">
                <a:effectLst/>
                <a:latin typeface="-apple-system"/>
              </a:rPr>
              <a:t>Asi jednou z najznámejších a najpoužívanejších dosiek je Arduino UNO</a:t>
            </a:r>
          </a:p>
          <a:p>
            <a:r>
              <a:rPr lang="sk-SK" sz="1600" b="0" i="0">
                <a:effectLst/>
                <a:latin typeface="-apple-system"/>
              </a:rPr>
              <a:t>Arduino YUN</a:t>
            </a:r>
            <a:endParaRPr lang="sk-SK" sz="1600">
              <a:latin typeface="-apple-system"/>
            </a:endParaRPr>
          </a:p>
          <a:p>
            <a:r>
              <a:rPr lang="sk-SK" sz="1600" b="0" i="0">
                <a:effectLst/>
                <a:latin typeface="-apple-system"/>
              </a:rPr>
              <a:t>Arduino Mega2560</a:t>
            </a:r>
          </a:p>
          <a:p>
            <a:r>
              <a:rPr lang="sk-SK" sz="1600" b="0" i="0">
                <a:effectLst/>
                <a:latin typeface="-apple-system"/>
              </a:rPr>
              <a:t>Arduino DUE</a:t>
            </a:r>
            <a:r>
              <a:rPr lang="sk-SK" sz="1600">
                <a:latin typeface="-apple-system"/>
              </a:rPr>
              <a:t> </a:t>
            </a:r>
            <a:endParaRPr lang="sk-SK" sz="1600"/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13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63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42D313-BCB4-BC18-A34C-CE6FB4AC6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sk-SK" sz="3200"/>
              <a:t>Rezistor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511E1F0-6565-EA77-1FDA-DCEC3A2AF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467" y="640080"/>
            <a:ext cx="5913333" cy="5588101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E2C66B-E7D7-B1AC-7CC3-912132190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sk-SK" sz="1600" b="0" i="0">
                <a:effectLst/>
                <a:latin typeface="-apple-system"/>
              </a:rPr>
              <a:t>Rezistor je pasívnou súčiastkou (nespráva sa v obvode ako zdroj, energiu nevyrábajú len ju sprostredkúvajú). Jej hlavnou vlastnosťou je elektrický odpor.</a:t>
            </a:r>
          </a:p>
          <a:p>
            <a:r>
              <a:rPr lang="sk-SK" sz="1600" b="0" i="0">
                <a:effectLst/>
                <a:latin typeface="-apple-system"/>
              </a:rPr>
              <a:t>Rezistory sa podľa veľkosti a tvaru označujú viacerými spôsobmi. </a:t>
            </a:r>
          </a:p>
          <a:p>
            <a:pPr>
              <a:buFont typeface="+mj-lt"/>
              <a:buAutoNum type="arabicPeriod"/>
            </a:pPr>
            <a:r>
              <a:rPr lang="sk-SK" sz="1600" b="0" i="0">
                <a:effectLst/>
                <a:latin typeface="-apple-system"/>
              </a:rPr>
              <a:t>Označovanie rezistorov písmenovým kódom s príponou </a:t>
            </a:r>
          </a:p>
          <a:p>
            <a:pPr>
              <a:buFont typeface="+mj-lt"/>
              <a:buAutoNum type="arabicPeriod"/>
            </a:pPr>
            <a:r>
              <a:rPr lang="sk-SK" sz="1600" b="0" i="0">
                <a:effectLst/>
                <a:latin typeface="-apple-system"/>
              </a:rPr>
              <a:t>Označovanie rezistorov farebným kódom</a:t>
            </a:r>
          </a:p>
          <a:p>
            <a:pPr>
              <a:buFont typeface="+mj-lt"/>
              <a:buAutoNum type="arabicPeriod"/>
            </a:pPr>
            <a:r>
              <a:rPr lang="sk-SK" sz="1600" b="0" i="0">
                <a:effectLst/>
                <a:latin typeface="-apple-system"/>
              </a:rPr>
              <a:t>Označovanie rezistorov číselným kódom</a:t>
            </a:r>
          </a:p>
          <a:p>
            <a:endParaRPr lang="sk-SK" sz="16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37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72095BC-C06B-45BD-A206-0F75C6A4A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17256-9243-44A1-AE11-87584ECCA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7997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F231BD-E1F1-8FB8-6CAC-FBA4EE42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838" y="2681784"/>
            <a:ext cx="5226137" cy="1407494"/>
          </a:xfrm>
          <a:noFill/>
        </p:spPr>
        <p:txBody>
          <a:bodyPr>
            <a:normAutofit/>
          </a:bodyPr>
          <a:lstStyle/>
          <a:p>
            <a:r>
              <a:rPr lang="sk-SK" sz="4000">
                <a:solidFill>
                  <a:schemeClr val="tx1"/>
                </a:solidFill>
              </a:rPr>
              <a:t>Led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D40AAF3-394B-453B-8AF1-B796F8F9F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0"/>
            <a:ext cx="4480560" cy="251678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4D0672D-43C7-420C-A186-48122D7CD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667"/>
            <a:ext cx="5681204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58B6CA2-0213-C1F5-185D-B57B0E095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183" y="404167"/>
            <a:ext cx="2214722" cy="1123971"/>
          </a:xfrm>
          <a:prstGeom prst="rect">
            <a:avLst/>
          </a:prstGeom>
        </p:spPr>
      </p:pic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D8AD8C2-34C3-9146-9A98-48D9F8118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15" y="2762965"/>
            <a:ext cx="3728619" cy="248885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09FC80-9FB9-934B-E81C-95D641E90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837" y="4189863"/>
            <a:ext cx="5226137" cy="1982336"/>
          </a:xfrm>
        </p:spPr>
        <p:txBody>
          <a:bodyPr>
            <a:normAutofit/>
          </a:bodyPr>
          <a:lstStyle/>
          <a:p>
            <a:r>
              <a:rPr lang="sk-SK" dirty="0"/>
              <a:t>Pri </a:t>
            </a:r>
            <a:r>
              <a:rPr lang="sk-SK" dirty="0" err="1"/>
              <a:t>Arduine</a:t>
            </a:r>
            <a:r>
              <a:rPr lang="sk-SK" dirty="0"/>
              <a:t> sa stretneme s rôznofarebnými </a:t>
            </a:r>
            <a:r>
              <a:rPr lang="sk-SK" dirty="0" err="1"/>
              <a:t>led</a:t>
            </a:r>
            <a:r>
              <a:rPr lang="sk-SK" dirty="0"/>
              <a:t>, kde je dôležité si uvedomiť že majú rôzny odpor</a:t>
            </a:r>
          </a:p>
          <a:p>
            <a:r>
              <a:rPr lang="sk-SK" dirty="0" err="1"/>
              <a:t>Ledka</a:t>
            </a:r>
            <a:r>
              <a:rPr lang="sk-SK" dirty="0"/>
              <a:t> má dlhšiu a kratšiu nožičku (anóda -, katóda +)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6E3E53-A85C-4F1C-8D49-274B28584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18F255-8818-4B29-BE51-E6C53C9AA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9FAC86-F2AD-430F-A01E-366FAC8A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576552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CDDFE2-0335-BC6B-F79E-E81B06865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sk-SK"/>
              <a:t>Potenciometer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5025253-51B5-8DD3-4D3F-9A75E2F098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367" b="1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678F70-DEEC-0913-C756-56B821B0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sk-SK" b="0" i="0">
                <a:effectLst/>
                <a:latin typeface="-apple-system"/>
              </a:rPr>
              <a:t>Jedná sa o pasívnu súčiastku, je to mechanické zariadenie, ktoré pri otáčaní hriadeľa poskytuje rôzne množstvo odporu, jedná sa teda o nastaviteľný delič napätia.</a:t>
            </a:r>
            <a:endParaRPr lang="sk-SK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92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CA7C7-266D-A25F-98A4-98EFF8B1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r>
              <a:rPr lang="sk-SK" sz="4400"/>
              <a:t>Piezoelektrický reproduktor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E92427-DA0E-AC94-35D1-E39A6E5A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>
            <a:normAutofit/>
          </a:bodyPr>
          <a:lstStyle/>
          <a:p>
            <a:r>
              <a:rPr lang="sk-SK" sz="1800"/>
              <a:t>Aktívny - </a:t>
            </a:r>
            <a:r>
              <a:rPr lang="sk-SK" sz="1800" b="0">
                <a:effectLst/>
              </a:rPr>
              <a:t>Dlhšia nožička je kladná (+). Bzučiak môžeme ovládať ako digitálne (digitalWrite()), tak aj PWM (analogWrite()). Zmena frekvencie jeho bzučania môže produkovať iný zvuk</a:t>
            </a:r>
            <a:endParaRPr lang="sk-SK" sz="1800"/>
          </a:p>
          <a:p>
            <a:r>
              <a:rPr lang="sk-SK" sz="1800"/>
              <a:t>Pasívny - </a:t>
            </a:r>
            <a:r>
              <a:rPr lang="sk-SK" sz="1800" b="0">
                <a:effectLst/>
              </a:rPr>
              <a:t>Pasívne bzučiaky nemajú vnútorný okruh ovládačov. Niektoré spoločnosti a továrne ich nazývajú sniffery</a:t>
            </a:r>
            <a:endParaRPr lang="sk-SK" sz="1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16070FD-9EB8-4AC8-A8E2-267228385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4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ADF2DCFF-E594-2369-3CD1-F3A81C93E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788" y="847514"/>
            <a:ext cx="3775725" cy="2482540"/>
          </a:xfrm>
          <a:prstGeom prst="rect">
            <a:avLst/>
          </a:prstGeom>
        </p:spPr>
      </p:pic>
      <p:pic>
        <p:nvPicPr>
          <p:cNvPr id="5" name="Obrázok 4" descr="Obrázok, na ktorom je vnútri&#10;&#10;Automaticky generovaný popis">
            <a:extLst>
              <a:ext uri="{FF2B5EF4-FFF2-40B4-BE49-F238E27FC236}">
                <a16:creationId xmlns:a16="http://schemas.microsoft.com/office/drawing/2014/main" id="{781C7599-B5D8-E1C0-CA88-9DBA85A39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633" y="3640667"/>
            <a:ext cx="1941186" cy="26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7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A2F0A3-48B6-CBE0-F588-85B72BB29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sk-SK" sz="3200"/>
              <a:t>LCd dysplay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5E377C2-838D-126F-D8CC-CCA97A3A2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2014663"/>
            <a:ext cx="6882269" cy="2838935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A4F6D40-C50F-958D-035C-D346424A7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sk-SK" sz="1500" b="0" i="0" dirty="0">
                <a:effectLst/>
                <a:latin typeface="-apple-system"/>
              </a:rPr>
              <a:t>Na trhu sa môžeme stretnúť s viacerými druhmi LCD displejov. Líšia sa zobrazovacou kapacitou a spôsobom prenosu dát. Materiál ktorým sú tieto displeje tvorené sa nazýva tekuté kryštáli. Display je </a:t>
            </a:r>
            <a:r>
              <a:rPr lang="sk-SK" sz="1500" b="0" i="0" dirty="0" err="1">
                <a:effectLst/>
                <a:latin typeface="-apple-system"/>
              </a:rPr>
              <a:t>je</a:t>
            </a:r>
            <a:r>
              <a:rPr lang="sk-SK" sz="1500" b="0" i="0" dirty="0">
                <a:effectLst/>
                <a:latin typeface="-apple-system"/>
              </a:rPr>
              <a:t> konštruovaný tak , že vrstva tekutých kryštálov je umiestnená medzi dvoma elektródami. Keď na obe elektródy privedieme odpovedajúce napätie vznikne medzi nimi elektrické pole, ktoré zmení polohu kryštálov, materiál v miestach pôsobenia sa stane nepriehľadným.</a:t>
            </a:r>
          </a:p>
          <a:p>
            <a:r>
              <a:rPr lang="sk-SK" sz="1500" b="0" i="0" dirty="0" err="1">
                <a:effectLst/>
                <a:latin typeface="-apple-system"/>
              </a:rPr>
              <a:t>Najzákladnejšou</a:t>
            </a:r>
            <a:r>
              <a:rPr lang="sk-SK" sz="1500" b="0" i="0" dirty="0">
                <a:effectLst/>
                <a:latin typeface="-apple-system"/>
              </a:rPr>
              <a:t> skupinou LCD displejov sú znakové displeje. Poznáme displeje s klasickým prenosom dát, no dnes sa používajú aj displeje s prenosom dát po zbernici 12C.</a:t>
            </a:r>
            <a:endParaRPr lang="sk-SK" sz="1500" dirty="0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3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268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 drev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dreva]]</Template>
  <TotalTime>55</TotalTime>
  <Words>1140</Words>
  <Application>Microsoft Office PowerPoint</Application>
  <PresentationFormat>Širokouhlá</PresentationFormat>
  <Paragraphs>87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8" baseType="lpstr">
      <vt:lpstr>-apple-system</vt:lpstr>
      <vt:lpstr>Arial</vt:lpstr>
      <vt:lpstr>Calibri</vt:lpstr>
      <vt:lpstr>Rockwell</vt:lpstr>
      <vt:lpstr>Rockwell Condensed</vt:lpstr>
      <vt:lpstr>Rockwell Extra Bold</vt:lpstr>
      <vt:lpstr>Wingdings</vt:lpstr>
      <vt:lpstr>Typ dreva</vt:lpstr>
      <vt:lpstr>Arduino</vt:lpstr>
      <vt:lpstr>História</vt:lpstr>
      <vt:lpstr>Rozloženie dosky uno</vt:lpstr>
      <vt:lpstr>Arduino dosky</vt:lpstr>
      <vt:lpstr>Rezistor</vt:lpstr>
      <vt:lpstr>Led</vt:lpstr>
      <vt:lpstr>Potenciometer</vt:lpstr>
      <vt:lpstr>Piezoelektrický reproduktor</vt:lpstr>
      <vt:lpstr>LCd dysplay </vt:lpstr>
      <vt:lpstr>Klasický LCD dysplay zapojenie </vt:lpstr>
      <vt:lpstr>LCD dysplay i2C - zapojenie</vt:lpstr>
      <vt:lpstr>Joystick PS2</vt:lpstr>
      <vt:lpstr>Arduino senzory </vt:lpstr>
      <vt:lpstr>Arduino sety </vt:lpstr>
      <vt:lpstr>Funkcie void setup() a void loop()</vt:lpstr>
      <vt:lpstr>Knižnice</vt:lpstr>
      <vt:lpstr>tinkercad</vt:lpstr>
      <vt:lpstr>Výzkumi zaoberajúce sa arduino</vt:lpstr>
      <vt:lpstr>Užitočné zdroje</vt:lpstr>
      <vt:lpstr>Ďakujeme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</dc:title>
  <dc:creator>Gibala Jozef, xTvIn</dc:creator>
  <cp:lastModifiedBy>Gibala Jozef, xTvIn</cp:lastModifiedBy>
  <cp:revision>1</cp:revision>
  <dcterms:created xsi:type="dcterms:W3CDTF">2022-06-14T17:06:08Z</dcterms:created>
  <dcterms:modified xsi:type="dcterms:W3CDTF">2022-06-14T18:01:36Z</dcterms:modified>
</cp:coreProperties>
</file>