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sk-SK"/>
              <a:t>Kliknutím upravte štýl predlohy nadpisu</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4/5/2022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sk-SK"/>
              <a:t>Kliknutím upravte štýl predlohy nadpisu</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4/5/2022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257300" y="2909102"/>
            <a:ext cx="4800600" cy="299639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633864" y="2909102"/>
            <a:ext cx="4800600" cy="299639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sk-SK"/>
              <a:t>Kliknutím upravte štýl predlohy nadpisu</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4/5/2022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sk-SK"/>
              <a:t>Kliknutím upravte štýl predlohy nadpisu</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4/5/2022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4/5/2022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www.scratch.sk/scratch-karty/" TargetMode="External"/><Relationship Id="rId2" Type="http://schemas.openxmlformats.org/officeDocument/2006/relationships/hyperlink" Target="https://www.scratch.sk/zaciname-so-scratchom/" TargetMode="External"/><Relationship Id="rId1" Type="http://schemas.openxmlformats.org/officeDocument/2006/relationships/slideLayout" Target="../slideLayouts/slideLayout2.xml"/><Relationship Id="rId5" Type="http://schemas.openxmlformats.org/officeDocument/2006/relationships/hyperlink" Target="https://www.scratch.sk/scratch-prirucka/" TargetMode="External"/><Relationship Id="rId4" Type="http://schemas.openxmlformats.org/officeDocument/2006/relationships/hyperlink" Target="https://www.scratch.sk/video-navody/"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61F36-35C2-4D5A-8D0D-AF07BAF06D17}"/>
              </a:ext>
            </a:extLst>
          </p:cNvPr>
          <p:cNvSpPr>
            <a:spLocks noGrp="1"/>
          </p:cNvSpPr>
          <p:nvPr>
            <p:ph type="ctrTitle"/>
          </p:nvPr>
        </p:nvSpPr>
        <p:spPr/>
        <p:txBody>
          <a:bodyPr/>
          <a:lstStyle/>
          <a:p>
            <a:r>
              <a:rPr lang="sk-SK" dirty="0" err="1"/>
              <a:t>Scratch</a:t>
            </a:r>
            <a:endParaRPr lang="sk-SK" dirty="0"/>
          </a:p>
        </p:txBody>
      </p:sp>
      <p:sp>
        <p:nvSpPr>
          <p:cNvPr id="3" name="Podnadpis 2">
            <a:extLst>
              <a:ext uri="{FF2B5EF4-FFF2-40B4-BE49-F238E27FC236}">
                <a16:creationId xmlns:a16="http://schemas.microsoft.com/office/drawing/2014/main" id="{30D8AC21-0463-41D3-98FE-37888DD78F5A}"/>
              </a:ext>
            </a:extLst>
          </p:cNvPr>
          <p:cNvSpPr>
            <a:spLocks noGrp="1"/>
          </p:cNvSpPr>
          <p:nvPr>
            <p:ph type="subTitle" idx="1"/>
          </p:nvPr>
        </p:nvSpPr>
        <p:spPr/>
        <p:txBody>
          <a:bodyPr>
            <a:normAutofit/>
          </a:bodyPr>
          <a:lstStyle/>
          <a:p>
            <a:r>
              <a:rPr lang="sk-SK" dirty="0"/>
              <a:t>Slavomír </a:t>
            </a:r>
            <a:r>
              <a:rPr lang="sk-SK" dirty="0" err="1"/>
              <a:t>ivanič</a:t>
            </a:r>
            <a:endParaRPr lang="sk-SK" dirty="0"/>
          </a:p>
          <a:p>
            <a:endParaRPr lang="sk-SK" dirty="0"/>
          </a:p>
        </p:txBody>
      </p:sp>
    </p:spTree>
    <p:extLst>
      <p:ext uri="{BB962C8B-B14F-4D97-AF65-F5344CB8AC3E}">
        <p14:creationId xmlns:p14="http://schemas.microsoft.com/office/powerpoint/2010/main" val="270430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Nadpis 1">
            <a:extLst>
              <a:ext uri="{FF2B5EF4-FFF2-40B4-BE49-F238E27FC236}">
                <a16:creationId xmlns:a16="http://schemas.microsoft.com/office/drawing/2014/main" id="{08F56CAE-0364-45CF-A905-95DCF9CCA848}"/>
              </a:ext>
            </a:extLst>
          </p:cNvPr>
          <p:cNvSpPr>
            <a:spLocks noGrp="1"/>
          </p:cNvSpPr>
          <p:nvPr>
            <p:ph type="title"/>
          </p:nvPr>
        </p:nvSpPr>
        <p:spPr>
          <a:xfrm>
            <a:off x="754144" y="484631"/>
            <a:ext cx="6340519" cy="1638469"/>
          </a:xfrm>
        </p:spPr>
        <p:txBody>
          <a:bodyPr>
            <a:normAutofit/>
          </a:bodyPr>
          <a:lstStyle/>
          <a:p>
            <a:r>
              <a:rPr lang="sk-SK" dirty="0"/>
              <a:t>zvuk</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15A84AB3-BB6D-4026-96BE-C7FAD172C03A}"/>
              </a:ext>
            </a:extLst>
          </p:cNvPr>
          <p:cNvSpPr>
            <a:spLocks noGrp="1"/>
          </p:cNvSpPr>
          <p:nvPr>
            <p:ph idx="1"/>
          </p:nvPr>
        </p:nvSpPr>
        <p:spPr>
          <a:xfrm>
            <a:off x="765051" y="2443140"/>
            <a:ext cx="6306309" cy="3930227"/>
          </a:xfrm>
        </p:spPr>
        <p:txBody>
          <a:bodyPr>
            <a:normAutofit/>
          </a:bodyPr>
          <a:lstStyle/>
          <a:p>
            <a:r>
              <a:rPr lang="sk-SK" b="0" i="0">
                <a:solidFill>
                  <a:srgbClr val="000000"/>
                </a:solidFill>
                <a:effectLst/>
                <a:latin typeface="-apple-system"/>
              </a:rPr>
              <a:t>V záložke zvuk, nájdeme samozrejme bloky na spúštanie či zastavenie zvukových efektov. Samotné zvuky, nám podobne ako pri postave či scéne, ponúka prostredie. Opäť máme však možnosť si vytvoriť svoju vlastnú zvukovú stopu (nahratie zvuku).</a:t>
            </a:r>
            <a:endParaRPr lang="sk-SK">
              <a:solidFill>
                <a:srgbClr val="000000"/>
              </a:solidFill>
            </a:endParaRPr>
          </a:p>
        </p:txBody>
      </p:sp>
      <p:pic>
        <p:nvPicPr>
          <p:cNvPr id="5" name="Obrázok 4">
            <a:extLst>
              <a:ext uri="{FF2B5EF4-FFF2-40B4-BE49-F238E27FC236}">
                <a16:creationId xmlns:a16="http://schemas.microsoft.com/office/drawing/2014/main" id="{FBE3956D-B001-434F-8598-2710F9D3E3EF}"/>
              </a:ext>
            </a:extLst>
          </p:cNvPr>
          <p:cNvPicPr>
            <a:picLocks noChangeAspect="1"/>
          </p:cNvPicPr>
          <p:nvPr/>
        </p:nvPicPr>
        <p:blipFill>
          <a:blip r:embed="rId2"/>
          <a:stretch>
            <a:fillRect/>
          </a:stretch>
        </p:blipFill>
        <p:spPr>
          <a:xfrm>
            <a:off x="8050787" y="1581464"/>
            <a:ext cx="3656581" cy="3695071"/>
          </a:xfrm>
          <a:prstGeom prst="rect">
            <a:avLst/>
          </a:prstGeom>
        </p:spPr>
      </p:pic>
    </p:spTree>
    <p:extLst>
      <p:ext uri="{BB962C8B-B14F-4D97-AF65-F5344CB8AC3E}">
        <p14:creationId xmlns:p14="http://schemas.microsoft.com/office/powerpoint/2010/main" val="416841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26B9CC-4D4C-42EC-9220-3524260A85DD}"/>
              </a:ext>
            </a:extLst>
          </p:cNvPr>
          <p:cNvSpPr>
            <a:spLocks noGrp="1"/>
          </p:cNvSpPr>
          <p:nvPr>
            <p:ph type="title"/>
          </p:nvPr>
        </p:nvSpPr>
        <p:spPr>
          <a:xfrm>
            <a:off x="1251678" y="382385"/>
            <a:ext cx="5984274" cy="1492132"/>
          </a:xfrm>
        </p:spPr>
        <p:txBody>
          <a:bodyPr>
            <a:normAutofit/>
          </a:bodyPr>
          <a:lstStyle/>
          <a:p>
            <a:r>
              <a:rPr lang="sk-SK" dirty="0"/>
              <a:t>udalosti</a:t>
            </a:r>
          </a:p>
        </p:txBody>
      </p:sp>
      <p:sp>
        <p:nvSpPr>
          <p:cNvPr id="3" name="Zástupný objekt pre obsah 2">
            <a:extLst>
              <a:ext uri="{FF2B5EF4-FFF2-40B4-BE49-F238E27FC236}">
                <a16:creationId xmlns:a16="http://schemas.microsoft.com/office/drawing/2014/main" id="{12336C65-6E61-4E19-B48B-47B89C4B7BF7}"/>
              </a:ext>
            </a:extLst>
          </p:cNvPr>
          <p:cNvSpPr>
            <a:spLocks noGrp="1"/>
          </p:cNvSpPr>
          <p:nvPr>
            <p:ph idx="1"/>
          </p:nvPr>
        </p:nvSpPr>
        <p:spPr>
          <a:xfrm>
            <a:off x="1251678" y="2286001"/>
            <a:ext cx="5984274" cy="4085056"/>
          </a:xfrm>
        </p:spPr>
        <p:txBody>
          <a:bodyPr>
            <a:normAutofit/>
          </a:bodyPr>
          <a:lstStyle/>
          <a:p>
            <a:r>
              <a:rPr lang="sk-SK" b="0" i="0">
                <a:solidFill>
                  <a:srgbClr val="000000"/>
                </a:solidFill>
                <a:effectLst/>
                <a:latin typeface="-apple-system"/>
              </a:rPr>
              <a:t>V skupine blokov udalosti, sa nachádzajú bloky, pomocou ktorých vieme odštartovať samozrejme nejakú udalosť. Udalosťou v tomto prípade môže byť začiatok vykonania časti kódu programu. Základným spúšťačom udalostí je samozrejme zelená vlajka nad scénou programu, no udalosť sa môže odštartovať aj stlačením klávesi (či už konkrétnej alebo ľubovolnej), dokonca pri zistení hlasitosti zvuku. Dôležitou časťou tejto skupiny blokov sú správy. Správy vieme odosielať a prijímať (napríklad medzi postavami) a sú tiež spúštačom udalostí. </a:t>
            </a:r>
            <a:endParaRPr lang="sk-SK">
              <a:solidFill>
                <a:srgbClr val="000000"/>
              </a:solidFill>
            </a:endParaRPr>
          </a:p>
        </p:txBody>
      </p:sp>
      <p:pic>
        <p:nvPicPr>
          <p:cNvPr id="5" name="Obrázok 4">
            <a:extLst>
              <a:ext uri="{FF2B5EF4-FFF2-40B4-BE49-F238E27FC236}">
                <a16:creationId xmlns:a16="http://schemas.microsoft.com/office/drawing/2014/main" id="{917F7E00-D4C8-4923-8421-8A7C85BBEDFB}"/>
              </a:ext>
            </a:extLst>
          </p:cNvPr>
          <p:cNvPicPr>
            <a:picLocks noChangeAspect="1"/>
          </p:cNvPicPr>
          <p:nvPr/>
        </p:nvPicPr>
        <p:blipFill>
          <a:blip r:embed="rId2"/>
          <a:stretch>
            <a:fillRect/>
          </a:stretch>
        </p:blipFill>
        <p:spPr>
          <a:xfrm>
            <a:off x="7555992" y="572946"/>
            <a:ext cx="3902582" cy="5699242"/>
          </a:xfrm>
          <a:prstGeom prst="rect">
            <a:avLst/>
          </a:prstGeom>
        </p:spPr>
      </p:pic>
    </p:spTree>
    <p:extLst>
      <p:ext uri="{BB962C8B-B14F-4D97-AF65-F5344CB8AC3E}">
        <p14:creationId xmlns:p14="http://schemas.microsoft.com/office/powerpoint/2010/main" val="297505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Nadpis 1">
            <a:extLst>
              <a:ext uri="{FF2B5EF4-FFF2-40B4-BE49-F238E27FC236}">
                <a16:creationId xmlns:a16="http://schemas.microsoft.com/office/drawing/2014/main" id="{E4793C94-199F-48EC-B1BD-5B7F3677AF4D}"/>
              </a:ext>
            </a:extLst>
          </p:cNvPr>
          <p:cNvSpPr>
            <a:spLocks noGrp="1"/>
          </p:cNvSpPr>
          <p:nvPr>
            <p:ph type="title"/>
          </p:nvPr>
        </p:nvSpPr>
        <p:spPr>
          <a:xfrm>
            <a:off x="754144" y="484631"/>
            <a:ext cx="6340519" cy="1638469"/>
          </a:xfrm>
        </p:spPr>
        <p:txBody>
          <a:bodyPr>
            <a:normAutofit/>
          </a:bodyPr>
          <a:lstStyle/>
          <a:p>
            <a:r>
              <a:rPr lang="sk-SK" dirty="0"/>
              <a:t>riadenie</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7C93D9C1-EED8-44DF-B756-CF115F457DF3}"/>
              </a:ext>
            </a:extLst>
          </p:cNvPr>
          <p:cNvSpPr>
            <a:spLocks noGrp="1"/>
          </p:cNvSpPr>
          <p:nvPr>
            <p:ph idx="1"/>
          </p:nvPr>
        </p:nvSpPr>
        <p:spPr>
          <a:xfrm>
            <a:off x="765051" y="2443140"/>
            <a:ext cx="6306309" cy="3930227"/>
          </a:xfrm>
        </p:spPr>
        <p:txBody>
          <a:bodyPr>
            <a:normAutofit/>
          </a:bodyPr>
          <a:lstStyle/>
          <a:p>
            <a:r>
              <a:rPr lang="sk-SK" b="0" i="0">
                <a:solidFill>
                  <a:srgbClr val="000000"/>
                </a:solidFill>
                <a:effectLst/>
                <a:latin typeface="-apple-system"/>
              </a:rPr>
              <a:t>V tejto skupine sa nachádzajú bloky ako </a:t>
            </a:r>
            <a:r>
              <a:rPr lang="sk-SK" b="1" i="0">
                <a:solidFill>
                  <a:srgbClr val="000000"/>
                </a:solidFill>
                <a:effectLst/>
                <a:latin typeface="-apple-system"/>
              </a:rPr>
              <a:t>cyklus </a:t>
            </a:r>
            <a:r>
              <a:rPr lang="sk-SK" b="0" i="0">
                <a:solidFill>
                  <a:srgbClr val="000000"/>
                </a:solidFill>
                <a:effectLst/>
                <a:latin typeface="-apple-system"/>
              </a:rPr>
              <a:t>či </a:t>
            </a:r>
            <a:r>
              <a:rPr lang="sk-SK" b="1" i="0">
                <a:solidFill>
                  <a:srgbClr val="000000"/>
                </a:solidFill>
                <a:effectLst/>
                <a:latin typeface="-apple-system"/>
              </a:rPr>
              <a:t>podmienka</a:t>
            </a:r>
            <a:r>
              <a:rPr lang="sk-SK" b="0" i="0">
                <a:solidFill>
                  <a:srgbClr val="000000"/>
                </a:solidFill>
                <a:effectLst/>
                <a:latin typeface="-apple-system"/>
              </a:rPr>
              <a:t>. Cykly sa využívajú na opakovanie príkazov (je to prehladnejšie a jednoduchšie ako písať rad rovnakých príkazov po sebe). Podmienky sa využívajú na splnenie určitej požiadavky. Prostredie nám ponúka jednoduché podmienky ale aj zložitejšie podmienky. Do tejto skupiny blokov tiež patrí tzv. </a:t>
            </a:r>
            <a:r>
              <a:rPr lang="sk-SK" b="1" i="0">
                <a:solidFill>
                  <a:srgbClr val="000000"/>
                </a:solidFill>
                <a:effectLst/>
                <a:latin typeface="-apple-system"/>
              </a:rPr>
              <a:t>klonovanie</a:t>
            </a:r>
            <a:r>
              <a:rPr lang="sk-SK" b="0" i="0">
                <a:solidFill>
                  <a:srgbClr val="000000"/>
                </a:solidFill>
                <a:effectLst/>
                <a:latin typeface="-apple-system"/>
              </a:rPr>
              <a:t>, to sa využíva na vytvorenie klonov postavy alebo objektov na scéne.</a:t>
            </a:r>
            <a:endParaRPr lang="sk-SK">
              <a:solidFill>
                <a:srgbClr val="000000"/>
              </a:solidFill>
            </a:endParaRPr>
          </a:p>
        </p:txBody>
      </p:sp>
      <p:pic>
        <p:nvPicPr>
          <p:cNvPr id="5" name="Obrázok 4">
            <a:extLst>
              <a:ext uri="{FF2B5EF4-FFF2-40B4-BE49-F238E27FC236}">
                <a16:creationId xmlns:a16="http://schemas.microsoft.com/office/drawing/2014/main" id="{ABE94BFE-3162-4FAE-AA7A-02AD606845C3}"/>
              </a:ext>
            </a:extLst>
          </p:cNvPr>
          <p:cNvPicPr>
            <a:picLocks noChangeAspect="1"/>
          </p:cNvPicPr>
          <p:nvPr/>
        </p:nvPicPr>
        <p:blipFill>
          <a:blip r:embed="rId2"/>
          <a:stretch>
            <a:fillRect/>
          </a:stretch>
        </p:blipFill>
        <p:spPr>
          <a:xfrm>
            <a:off x="8119818" y="484632"/>
            <a:ext cx="3518519" cy="5888736"/>
          </a:xfrm>
          <a:prstGeom prst="rect">
            <a:avLst/>
          </a:prstGeom>
        </p:spPr>
      </p:pic>
    </p:spTree>
    <p:extLst>
      <p:ext uri="{BB962C8B-B14F-4D97-AF65-F5344CB8AC3E}">
        <p14:creationId xmlns:p14="http://schemas.microsoft.com/office/powerpoint/2010/main" val="35380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42843A-FC09-43D8-997B-5C45E20A0649}"/>
              </a:ext>
            </a:extLst>
          </p:cNvPr>
          <p:cNvSpPr>
            <a:spLocks noGrp="1"/>
          </p:cNvSpPr>
          <p:nvPr>
            <p:ph type="title"/>
          </p:nvPr>
        </p:nvSpPr>
        <p:spPr>
          <a:xfrm>
            <a:off x="1251678" y="382385"/>
            <a:ext cx="5984274" cy="1492132"/>
          </a:xfrm>
        </p:spPr>
        <p:txBody>
          <a:bodyPr>
            <a:normAutofit/>
          </a:bodyPr>
          <a:lstStyle/>
          <a:p>
            <a:r>
              <a:rPr lang="sk-SK" dirty="0"/>
              <a:t>zisťovanie</a:t>
            </a:r>
          </a:p>
        </p:txBody>
      </p:sp>
      <p:sp>
        <p:nvSpPr>
          <p:cNvPr id="3" name="Zástupný objekt pre obsah 2">
            <a:extLst>
              <a:ext uri="{FF2B5EF4-FFF2-40B4-BE49-F238E27FC236}">
                <a16:creationId xmlns:a16="http://schemas.microsoft.com/office/drawing/2014/main" id="{8780F96E-92CB-4D56-88DC-6E61B1B81C89}"/>
              </a:ext>
            </a:extLst>
          </p:cNvPr>
          <p:cNvSpPr>
            <a:spLocks noGrp="1"/>
          </p:cNvSpPr>
          <p:nvPr>
            <p:ph idx="1"/>
          </p:nvPr>
        </p:nvSpPr>
        <p:spPr>
          <a:xfrm>
            <a:off x="1251678" y="2286001"/>
            <a:ext cx="5984274" cy="4085056"/>
          </a:xfrm>
        </p:spPr>
        <p:txBody>
          <a:bodyPr>
            <a:normAutofit/>
          </a:bodyPr>
          <a:lstStyle/>
          <a:p>
            <a:r>
              <a:rPr lang="sk-SK">
                <a:solidFill>
                  <a:srgbClr val="000000"/>
                </a:solidFill>
                <a:latin typeface="-apple-system"/>
              </a:rPr>
              <a:t>T</a:t>
            </a:r>
            <a:r>
              <a:rPr lang="sk-SK" b="0" i="0">
                <a:solidFill>
                  <a:srgbClr val="000000"/>
                </a:solidFill>
                <a:effectLst/>
                <a:latin typeface="-apple-system"/>
              </a:rPr>
              <a:t>áto skupina blokov nadväzuje najmä na predchádzajúcu (podmienky). Väčšinou v podmienke zisťujeme, či </a:t>
            </a:r>
            <a:r>
              <a:rPr lang="sk-SK" b="1" i="0">
                <a:solidFill>
                  <a:srgbClr val="000000"/>
                </a:solidFill>
                <a:effectLst/>
                <a:latin typeface="-apple-system"/>
              </a:rPr>
              <a:t>nastal</a:t>
            </a:r>
            <a:r>
              <a:rPr lang="sk-SK" b="0" i="0">
                <a:solidFill>
                  <a:srgbClr val="000000"/>
                </a:solidFill>
                <a:effectLst/>
                <a:latin typeface="-apple-system"/>
              </a:rPr>
              <a:t> alebo </a:t>
            </a:r>
            <a:r>
              <a:rPr lang="sk-SK" b="1" i="0">
                <a:solidFill>
                  <a:srgbClr val="000000"/>
                </a:solidFill>
                <a:effectLst/>
                <a:latin typeface="-apple-system"/>
              </a:rPr>
              <a:t>nenastal nejaký jav</a:t>
            </a:r>
            <a:r>
              <a:rPr lang="sk-SK" b="0" i="0">
                <a:solidFill>
                  <a:srgbClr val="000000"/>
                </a:solidFill>
                <a:effectLst/>
                <a:latin typeface="-apple-system"/>
              </a:rPr>
              <a:t>. Napríklad či sa objekt dotkol nejakej farby, alebo či bolo stlačené konkrétne tlačidlo. Tiež sa tu nachádza možnosť interakcie, v podobe položenia otázky používateľovi, pričom sa zaznamená jeho písaná odpoveď, s ktorou neskôr vieme pracovať. Rovnako sa tu nachádza počítadlo dní či dokonca časovač.</a:t>
            </a:r>
            <a:endParaRPr lang="sk-SK">
              <a:solidFill>
                <a:srgbClr val="000000"/>
              </a:solidFill>
            </a:endParaRPr>
          </a:p>
        </p:txBody>
      </p:sp>
      <p:pic>
        <p:nvPicPr>
          <p:cNvPr id="5" name="Obrázok 4">
            <a:extLst>
              <a:ext uri="{FF2B5EF4-FFF2-40B4-BE49-F238E27FC236}">
                <a16:creationId xmlns:a16="http://schemas.microsoft.com/office/drawing/2014/main" id="{4A32351F-1630-4032-B7AB-471122C8D272}"/>
              </a:ext>
            </a:extLst>
          </p:cNvPr>
          <p:cNvPicPr>
            <a:picLocks noChangeAspect="1"/>
          </p:cNvPicPr>
          <p:nvPr/>
        </p:nvPicPr>
        <p:blipFill>
          <a:blip r:embed="rId2"/>
          <a:stretch>
            <a:fillRect/>
          </a:stretch>
        </p:blipFill>
        <p:spPr>
          <a:xfrm>
            <a:off x="7685937" y="474077"/>
            <a:ext cx="3642691" cy="5896980"/>
          </a:xfrm>
          <a:prstGeom prst="rect">
            <a:avLst/>
          </a:prstGeom>
        </p:spPr>
      </p:pic>
    </p:spTree>
    <p:extLst>
      <p:ext uri="{BB962C8B-B14F-4D97-AF65-F5344CB8AC3E}">
        <p14:creationId xmlns:p14="http://schemas.microsoft.com/office/powerpoint/2010/main" val="3683910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Nadpis 1">
            <a:extLst>
              <a:ext uri="{FF2B5EF4-FFF2-40B4-BE49-F238E27FC236}">
                <a16:creationId xmlns:a16="http://schemas.microsoft.com/office/drawing/2014/main" id="{C52019C2-6AB2-442C-A793-CE74FF1988C0}"/>
              </a:ext>
            </a:extLst>
          </p:cNvPr>
          <p:cNvSpPr>
            <a:spLocks noGrp="1"/>
          </p:cNvSpPr>
          <p:nvPr>
            <p:ph type="title"/>
          </p:nvPr>
        </p:nvSpPr>
        <p:spPr>
          <a:xfrm>
            <a:off x="754144" y="484631"/>
            <a:ext cx="6340519" cy="1638469"/>
          </a:xfrm>
        </p:spPr>
        <p:txBody>
          <a:bodyPr>
            <a:normAutofit/>
          </a:bodyPr>
          <a:lstStyle/>
          <a:p>
            <a:r>
              <a:rPr lang="sk-SK" dirty="0"/>
              <a:t>operácie</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CF275E6F-95A0-4B3F-8656-115D756BE192}"/>
              </a:ext>
            </a:extLst>
          </p:cNvPr>
          <p:cNvSpPr>
            <a:spLocks noGrp="1"/>
          </p:cNvSpPr>
          <p:nvPr>
            <p:ph idx="1"/>
          </p:nvPr>
        </p:nvSpPr>
        <p:spPr>
          <a:xfrm>
            <a:off x="765051" y="2443140"/>
            <a:ext cx="6306309" cy="3930227"/>
          </a:xfrm>
        </p:spPr>
        <p:txBody>
          <a:bodyPr>
            <a:normAutofit/>
          </a:bodyPr>
          <a:lstStyle/>
          <a:p>
            <a:r>
              <a:rPr lang="sk-SK" b="0" i="0">
                <a:solidFill>
                  <a:srgbClr val="000000"/>
                </a:solidFill>
                <a:effectLst/>
                <a:latin typeface="-apple-system"/>
              </a:rPr>
              <a:t>Nájdeme tu niekoľko blokov, ktoré sa týkajú nie len matematických (</a:t>
            </a:r>
            <a:r>
              <a:rPr lang="sk-SK" b="1" i="0">
                <a:solidFill>
                  <a:srgbClr val="000000"/>
                </a:solidFill>
                <a:effectLst/>
                <a:latin typeface="-apple-system"/>
              </a:rPr>
              <a:t>+,-,*,/</a:t>
            </a:r>
            <a:r>
              <a:rPr lang="sk-SK" b="0" i="0">
                <a:solidFill>
                  <a:srgbClr val="000000"/>
                </a:solidFill>
                <a:effectLst/>
                <a:latin typeface="-apple-system"/>
              </a:rPr>
              <a:t>) ale aj logických operácií (</a:t>
            </a:r>
            <a:r>
              <a:rPr lang="sk-SK" b="1" i="0">
                <a:solidFill>
                  <a:srgbClr val="000000"/>
                </a:solidFill>
                <a:effectLst/>
                <a:latin typeface="-apple-system"/>
              </a:rPr>
              <a:t>a, alebo</a:t>
            </a:r>
            <a:r>
              <a:rPr lang="sk-SK" b="0" i="0">
                <a:solidFill>
                  <a:srgbClr val="000000"/>
                </a:solidFill>
                <a:effectLst/>
                <a:latin typeface="-apple-system"/>
              </a:rPr>
              <a:t>). Pomocou týchto oerácií vieme vytvárať napríklad matematické príklady. Bloky však vieme využiť napríklad aj na vytvorenie zložitejšej podmienky. Jedným s najčastejšie využívaných blokov v tejto skupine je aj vytvorenie </a:t>
            </a:r>
            <a:r>
              <a:rPr lang="sk-SK" b="1" i="0">
                <a:solidFill>
                  <a:srgbClr val="000000"/>
                </a:solidFill>
                <a:effectLst/>
                <a:latin typeface="-apple-system"/>
              </a:rPr>
              <a:t>náhodného čísla</a:t>
            </a:r>
            <a:r>
              <a:rPr lang="sk-SK" b="0" i="0">
                <a:solidFill>
                  <a:srgbClr val="000000"/>
                </a:solidFill>
                <a:effectLst/>
                <a:latin typeface="-apple-system"/>
              </a:rPr>
              <a:t> (v rozmedzí určenom používateľom).</a:t>
            </a:r>
            <a:endParaRPr lang="sk-SK">
              <a:solidFill>
                <a:srgbClr val="000000"/>
              </a:solidFill>
            </a:endParaRPr>
          </a:p>
        </p:txBody>
      </p:sp>
      <p:pic>
        <p:nvPicPr>
          <p:cNvPr id="5" name="Obrázok 4">
            <a:extLst>
              <a:ext uri="{FF2B5EF4-FFF2-40B4-BE49-F238E27FC236}">
                <a16:creationId xmlns:a16="http://schemas.microsoft.com/office/drawing/2014/main" id="{25F9BDFC-118D-4AE3-9C57-E502DB6CE14F}"/>
              </a:ext>
            </a:extLst>
          </p:cNvPr>
          <p:cNvPicPr>
            <a:picLocks noChangeAspect="1"/>
          </p:cNvPicPr>
          <p:nvPr/>
        </p:nvPicPr>
        <p:blipFill>
          <a:blip r:embed="rId2"/>
          <a:stretch>
            <a:fillRect/>
          </a:stretch>
        </p:blipFill>
        <p:spPr>
          <a:xfrm>
            <a:off x="8215510" y="484632"/>
            <a:ext cx="3327134" cy="5888736"/>
          </a:xfrm>
          <a:prstGeom prst="rect">
            <a:avLst/>
          </a:prstGeom>
        </p:spPr>
      </p:pic>
    </p:spTree>
    <p:extLst>
      <p:ext uri="{BB962C8B-B14F-4D97-AF65-F5344CB8AC3E}">
        <p14:creationId xmlns:p14="http://schemas.microsoft.com/office/powerpoint/2010/main" val="243347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232EEC-8D93-4572-9C95-343337C5C793}"/>
              </a:ext>
            </a:extLst>
          </p:cNvPr>
          <p:cNvSpPr>
            <a:spLocks noGrp="1"/>
          </p:cNvSpPr>
          <p:nvPr>
            <p:ph type="title"/>
          </p:nvPr>
        </p:nvSpPr>
        <p:spPr>
          <a:xfrm>
            <a:off x="1251678" y="382385"/>
            <a:ext cx="5984274" cy="1492132"/>
          </a:xfrm>
        </p:spPr>
        <p:txBody>
          <a:bodyPr>
            <a:normAutofit/>
          </a:bodyPr>
          <a:lstStyle/>
          <a:p>
            <a:r>
              <a:rPr lang="sk-SK" dirty="0"/>
              <a:t>premenné</a:t>
            </a:r>
          </a:p>
        </p:txBody>
      </p:sp>
      <p:sp>
        <p:nvSpPr>
          <p:cNvPr id="3" name="Zástupný objekt pre obsah 2">
            <a:extLst>
              <a:ext uri="{FF2B5EF4-FFF2-40B4-BE49-F238E27FC236}">
                <a16:creationId xmlns:a16="http://schemas.microsoft.com/office/drawing/2014/main" id="{009E70D3-D0E9-4A07-BD0C-329332B9FEEE}"/>
              </a:ext>
            </a:extLst>
          </p:cNvPr>
          <p:cNvSpPr>
            <a:spLocks noGrp="1"/>
          </p:cNvSpPr>
          <p:nvPr>
            <p:ph idx="1"/>
          </p:nvPr>
        </p:nvSpPr>
        <p:spPr>
          <a:xfrm>
            <a:off x="1251678" y="2286001"/>
            <a:ext cx="5984274" cy="4085056"/>
          </a:xfrm>
        </p:spPr>
        <p:txBody>
          <a:bodyPr>
            <a:normAutofit/>
          </a:bodyPr>
          <a:lstStyle/>
          <a:p>
            <a:pPr rtl="0">
              <a:lnSpc>
                <a:spcPct val="100000"/>
              </a:lnSpc>
            </a:pPr>
            <a:r>
              <a:rPr lang="sk-SK" b="0" i="0">
                <a:solidFill>
                  <a:srgbClr val="000000"/>
                </a:solidFill>
                <a:effectLst/>
                <a:latin typeface="-apple-system"/>
              </a:rPr>
              <a:t>Táto skupina blokov je pre pokročilejších "programátorov". Po zvládnutí všetkých predošlích skupín blokov, vieme vytvoriť aj zložitejšie programy, v ktorých použijeme premenné. Skupina neobsahuje veľa blokov. Nájdeme tu bloky ako: ukázanie a skrytie premennej, či nastavenie na konkrétnu hodnotu alebo jej zmenenie o konkrétnu hodnotu. Môžeme si však vytvoriť ľubovolné množstvo vlastných premenných, ktoré si pomenujeme podľa potreby. </a:t>
            </a:r>
          </a:p>
          <a:p>
            <a:pPr rtl="0">
              <a:lnSpc>
                <a:spcPct val="100000"/>
              </a:lnSpc>
            </a:pPr>
            <a:r>
              <a:rPr lang="sk-SK" b="0" i="1">
                <a:solidFill>
                  <a:srgbClr val="000000"/>
                </a:solidFill>
                <a:effectLst/>
                <a:latin typeface="-apple-system"/>
              </a:rPr>
              <a:t>Napríklad si vieme vytvoriť premennú na počítanie skóre, v prípade že by sme si chceli naprogramovať jednoduchú hru.</a:t>
            </a:r>
            <a:endParaRPr lang="sk-SK" b="0" i="0">
              <a:solidFill>
                <a:srgbClr val="000000"/>
              </a:solidFill>
              <a:effectLst/>
              <a:latin typeface="-apple-system"/>
            </a:endParaRPr>
          </a:p>
          <a:p>
            <a:pPr marL="0" indent="0">
              <a:lnSpc>
                <a:spcPct val="100000"/>
              </a:lnSpc>
              <a:buNone/>
            </a:pPr>
            <a:endParaRPr lang="sk-SK">
              <a:solidFill>
                <a:srgbClr val="000000"/>
              </a:solidFill>
            </a:endParaRPr>
          </a:p>
        </p:txBody>
      </p:sp>
      <p:pic>
        <p:nvPicPr>
          <p:cNvPr id="5" name="Obrázok 4">
            <a:extLst>
              <a:ext uri="{FF2B5EF4-FFF2-40B4-BE49-F238E27FC236}">
                <a16:creationId xmlns:a16="http://schemas.microsoft.com/office/drawing/2014/main" id="{275E0D7E-CE1E-4117-8183-428CF7EA8AC0}"/>
              </a:ext>
            </a:extLst>
          </p:cNvPr>
          <p:cNvPicPr>
            <a:picLocks noChangeAspect="1"/>
          </p:cNvPicPr>
          <p:nvPr/>
        </p:nvPicPr>
        <p:blipFill>
          <a:blip r:embed="rId2"/>
          <a:stretch>
            <a:fillRect/>
          </a:stretch>
        </p:blipFill>
        <p:spPr>
          <a:xfrm>
            <a:off x="7567487" y="474077"/>
            <a:ext cx="3879592" cy="5896980"/>
          </a:xfrm>
          <a:prstGeom prst="rect">
            <a:avLst/>
          </a:prstGeom>
        </p:spPr>
      </p:pic>
    </p:spTree>
    <p:extLst>
      <p:ext uri="{BB962C8B-B14F-4D97-AF65-F5344CB8AC3E}">
        <p14:creationId xmlns:p14="http://schemas.microsoft.com/office/powerpoint/2010/main" val="196661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Nadpis 1">
            <a:extLst>
              <a:ext uri="{FF2B5EF4-FFF2-40B4-BE49-F238E27FC236}">
                <a16:creationId xmlns:a16="http://schemas.microsoft.com/office/drawing/2014/main" id="{2877D5C0-0A26-4820-99D8-6447AA6F1559}"/>
              </a:ext>
            </a:extLst>
          </p:cNvPr>
          <p:cNvSpPr>
            <a:spLocks noGrp="1"/>
          </p:cNvSpPr>
          <p:nvPr>
            <p:ph type="title"/>
          </p:nvPr>
        </p:nvSpPr>
        <p:spPr>
          <a:xfrm>
            <a:off x="754144" y="484631"/>
            <a:ext cx="6340519" cy="1638469"/>
          </a:xfrm>
        </p:spPr>
        <p:txBody>
          <a:bodyPr>
            <a:normAutofit/>
          </a:bodyPr>
          <a:lstStyle/>
          <a:p>
            <a:r>
              <a:rPr lang="sk-SK" dirty="0"/>
              <a:t>Nové (vlastné) bloky</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69A2CE9E-2537-427F-ACC7-E92649E01DBE}"/>
              </a:ext>
            </a:extLst>
          </p:cNvPr>
          <p:cNvSpPr>
            <a:spLocks noGrp="1"/>
          </p:cNvSpPr>
          <p:nvPr>
            <p:ph idx="1"/>
          </p:nvPr>
        </p:nvSpPr>
        <p:spPr>
          <a:xfrm>
            <a:off x="765051" y="2443140"/>
            <a:ext cx="6306309" cy="3930227"/>
          </a:xfrm>
        </p:spPr>
        <p:txBody>
          <a:bodyPr>
            <a:normAutofit/>
          </a:bodyPr>
          <a:lstStyle/>
          <a:p>
            <a:r>
              <a:rPr lang="sk-SK" b="0" i="0">
                <a:solidFill>
                  <a:srgbClr val="000000"/>
                </a:solidFill>
                <a:effectLst/>
                <a:latin typeface="-apple-system"/>
              </a:rPr>
              <a:t>V poslednej skupine nájdeme možnosť vytvorenia vlastných blokov. V tomto prípade nám prostredie neponúka žiadne prednastavené bloky. Jedinou možnosťou je vytvorenie bloku podľa potreby používateľa. Pri vytváraní nového bloku, máme na výber z </a:t>
            </a:r>
            <a:r>
              <a:rPr lang="sk-SK" b="1" i="0">
                <a:solidFill>
                  <a:srgbClr val="000000"/>
                </a:solidFill>
                <a:effectLst/>
                <a:latin typeface="-apple-system"/>
              </a:rPr>
              <a:t>3 možností</a:t>
            </a:r>
            <a:r>
              <a:rPr lang="sk-SK" b="0" i="0">
                <a:solidFill>
                  <a:srgbClr val="000000"/>
                </a:solidFill>
                <a:effectLst/>
                <a:latin typeface="-apple-system"/>
              </a:rPr>
              <a:t>. Po pomenovaní nášho bloku, si vyberieme akú hodnotu bude blok zastupovať. Blok môže mať hodnoty: </a:t>
            </a:r>
            <a:r>
              <a:rPr lang="sk-SK" b="1" i="0">
                <a:solidFill>
                  <a:srgbClr val="000000"/>
                </a:solidFill>
                <a:effectLst/>
                <a:latin typeface="-apple-system"/>
              </a:rPr>
              <a:t>vstup </a:t>
            </a:r>
            <a:r>
              <a:rPr lang="sk-SK" b="0" i="0">
                <a:solidFill>
                  <a:srgbClr val="000000"/>
                </a:solidFill>
                <a:effectLst/>
                <a:latin typeface="-apple-system"/>
              </a:rPr>
              <a:t>(zadanie čísla alebo textu), </a:t>
            </a:r>
            <a:r>
              <a:rPr lang="sk-SK" b="1" i="0">
                <a:solidFill>
                  <a:srgbClr val="000000"/>
                </a:solidFill>
                <a:effectLst/>
                <a:latin typeface="-apple-system"/>
              </a:rPr>
              <a:t>pridať vstup</a:t>
            </a:r>
            <a:r>
              <a:rPr lang="sk-SK" b="0" i="0">
                <a:solidFill>
                  <a:srgbClr val="000000"/>
                </a:solidFill>
                <a:effectLst/>
                <a:latin typeface="-apple-system"/>
              </a:rPr>
              <a:t> (logický vstup ako v podmienke), alebo </a:t>
            </a:r>
            <a:r>
              <a:rPr lang="sk-SK" b="1" i="0">
                <a:solidFill>
                  <a:srgbClr val="000000"/>
                </a:solidFill>
                <a:effectLst/>
                <a:latin typeface="-apple-system"/>
              </a:rPr>
              <a:t>nápis</a:t>
            </a:r>
            <a:r>
              <a:rPr lang="sk-SK" b="0" i="0">
                <a:solidFill>
                  <a:srgbClr val="000000"/>
                </a:solidFill>
                <a:effectLst/>
                <a:latin typeface="-apple-system"/>
              </a:rPr>
              <a:t> (text).</a:t>
            </a:r>
            <a:endParaRPr lang="sk-SK">
              <a:solidFill>
                <a:srgbClr val="000000"/>
              </a:solidFill>
            </a:endParaRPr>
          </a:p>
        </p:txBody>
      </p:sp>
      <p:pic>
        <p:nvPicPr>
          <p:cNvPr id="5" name="Obrázok 4">
            <a:extLst>
              <a:ext uri="{FF2B5EF4-FFF2-40B4-BE49-F238E27FC236}">
                <a16:creationId xmlns:a16="http://schemas.microsoft.com/office/drawing/2014/main" id="{F93B0C78-82C6-4B22-9BD9-F4133526D9DB}"/>
              </a:ext>
            </a:extLst>
          </p:cNvPr>
          <p:cNvPicPr>
            <a:picLocks noChangeAspect="1"/>
          </p:cNvPicPr>
          <p:nvPr/>
        </p:nvPicPr>
        <p:blipFill>
          <a:blip r:embed="rId2"/>
          <a:stretch>
            <a:fillRect/>
          </a:stretch>
        </p:blipFill>
        <p:spPr>
          <a:xfrm>
            <a:off x="8275172" y="484632"/>
            <a:ext cx="3207811" cy="5888736"/>
          </a:xfrm>
          <a:prstGeom prst="rect">
            <a:avLst/>
          </a:prstGeom>
        </p:spPr>
      </p:pic>
    </p:spTree>
    <p:extLst>
      <p:ext uri="{BB962C8B-B14F-4D97-AF65-F5344CB8AC3E}">
        <p14:creationId xmlns:p14="http://schemas.microsoft.com/office/powerpoint/2010/main" val="235026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5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ok 4">
            <a:extLst>
              <a:ext uri="{FF2B5EF4-FFF2-40B4-BE49-F238E27FC236}">
                <a16:creationId xmlns:a16="http://schemas.microsoft.com/office/drawing/2014/main" id="{BEE64B44-4976-4660-81FD-177C7B5A6FC4}"/>
              </a:ext>
            </a:extLst>
          </p:cNvPr>
          <p:cNvPicPr>
            <a:picLocks noChangeAspect="1"/>
          </p:cNvPicPr>
          <p:nvPr/>
        </p:nvPicPr>
        <p:blipFill>
          <a:blip r:embed="rId2"/>
          <a:stretch>
            <a:fillRect/>
          </a:stretch>
        </p:blipFill>
        <p:spPr>
          <a:xfrm>
            <a:off x="2609036" y="796343"/>
            <a:ext cx="6973928" cy="5265315"/>
          </a:xfrm>
          <a:prstGeom prst="rect">
            <a:avLst/>
          </a:prstGeom>
        </p:spPr>
      </p:pic>
    </p:spTree>
    <p:extLst>
      <p:ext uri="{BB962C8B-B14F-4D97-AF65-F5344CB8AC3E}">
        <p14:creationId xmlns:p14="http://schemas.microsoft.com/office/powerpoint/2010/main" val="683223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atch">
            <a:hlinkClick r:id="" action="ppaction://media"/>
            <a:extLst>
              <a:ext uri="{FF2B5EF4-FFF2-40B4-BE49-F238E27FC236}">
                <a16:creationId xmlns:a16="http://schemas.microsoft.com/office/drawing/2014/main" id="{D6C6B7EC-B001-4F4C-B41F-FAA4AC46F640}"/>
              </a:ext>
            </a:extLst>
          </p:cNvPr>
          <p:cNvPicPr>
            <a:picLocks noChangeAspect="1"/>
          </p:cNvPicPr>
          <p:nvPr>
            <a:videoFile r:link="rId1"/>
            <p:extLst>
              <p:ext uri="{DAA4B4D4-6D71-4841-9C94-3DE7FCFB9230}">
                <p14:media xmlns:p14="http://schemas.microsoft.com/office/powerpoint/2010/main" r:embed="rId2">
                  <p14:trim st="130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5366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420EEA-5509-4A5F-918F-867D6B93A4AF}"/>
              </a:ext>
            </a:extLst>
          </p:cNvPr>
          <p:cNvSpPr>
            <a:spLocks noGrp="1"/>
          </p:cNvSpPr>
          <p:nvPr>
            <p:ph type="title"/>
          </p:nvPr>
        </p:nvSpPr>
        <p:spPr/>
        <p:txBody>
          <a:bodyPr/>
          <a:lstStyle/>
          <a:p>
            <a:r>
              <a:rPr lang="sk-SK" dirty="0"/>
              <a:t>Užitočné odkazy</a:t>
            </a:r>
          </a:p>
        </p:txBody>
      </p:sp>
      <p:sp>
        <p:nvSpPr>
          <p:cNvPr id="3" name="Zástupný objekt pre obsah 2">
            <a:extLst>
              <a:ext uri="{FF2B5EF4-FFF2-40B4-BE49-F238E27FC236}">
                <a16:creationId xmlns:a16="http://schemas.microsoft.com/office/drawing/2014/main" id="{B193A7DF-73CD-4782-9CAB-6F16D111A425}"/>
              </a:ext>
            </a:extLst>
          </p:cNvPr>
          <p:cNvSpPr>
            <a:spLocks noGrp="1"/>
          </p:cNvSpPr>
          <p:nvPr>
            <p:ph idx="1"/>
          </p:nvPr>
        </p:nvSpPr>
        <p:spPr/>
        <p:txBody>
          <a:bodyPr/>
          <a:lstStyle/>
          <a:p>
            <a:r>
              <a:rPr lang="sk-SK" dirty="0"/>
              <a:t>Začíname so </a:t>
            </a:r>
            <a:r>
              <a:rPr lang="sk-SK" dirty="0" err="1"/>
              <a:t>Scratchom</a:t>
            </a:r>
            <a:r>
              <a:rPr lang="sk-SK" dirty="0"/>
              <a:t> - </a:t>
            </a:r>
            <a:r>
              <a:rPr lang="sk-SK" dirty="0">
                <a:hlinkClick r:id="rId2"/>
              </a:rPr>
              <a:t>https://www.scratch.sk/zaciname-so-scratchom/</a:t>
            </a:r>
            <a:endParaRPr lang="sk-SK" dirty="0"/>
          </a:p>
          <a:p>
            <a:r>
              <a:rPr lang="sk-SK" dirty="0" err="1"/>
              <a:t>Scratch</a:t>
            </a:r>
            <a:r>
              <a:rPr lang="sk-SK" dirty="0"/>
              <a:t> karty - </a:t>
            </a:r>
            <a:r>
              <a:rPr lang="sk-SK" dirty="0">
                <a:hlinkClick r:id="rId3"/>
              </a:rPr>
              <a:t>https://www.scratch.sk/scratch-karty/</a:t>
            </a:r>
            <a:endParaRPr lang="sk-SK" dirty="0"/>
          </a:p>
          <a:p>
            <a:r>
              <a:rPr lang="sk-SK" dirty="0"/>
              <a:t>Video návody - </a:t>
            </a:r>
            <a:r>
              <a:rPr lang="sk-SK" dirty="0">
                <a:hlinkClick r:id="rId4"/>
              </a:rPr>
              <a:t>https://www.scratch.sk/video-navody/</a:t>
            </a:r>
            <a:endParaRPr lang="sk-SK" dirty="0"/>
          </a:p>
          <a:p>
            <a:r>
              <a:rPr lang="sk-SK" dirty="0" err="1"/>
              <a:t>Scratch</a:t>
            </a:r>
            <a:r>
              <a:rPr lang="sk-SK" dirty="0"/>
              <a:t> príručka - </a:t>
            </a:r>
            <a:r>
              <a:rPr lang="sk-SK" dirty="0">
                <a:hlinkClick r:id="rId5"/>
              </a:rPr>
              <a:t>https://www.scratch.sk/scratch-prirucka/</a:t>
            </a:r>
            <a:endParaRPr lang="sk-SK" dirty="0"/>
          </a:p>
          <a:p>
            <a:endParaRPr lang="sk-SK" dirty="0"/>
          </a:p>
          <a:p>
            <a:endParaRPr lang="sk-SK" dirty="0"/>
          </a:p>
          <a:p>
            <a:endParaRPr lang="sk-SK" dirty="0"/>
          </a:p>
        </p:txBody>
      </p:sp>
    </p:spTree>
    <p:extLst>
      <p:ext uri="{BB962C8B-B14F-4D97-AF65-F5344CB8AC3E}">
        <p14:creationId xmlns:p14="http://schemas.microsoft.com/office/powerpoint/2010/main" val="2041397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11869-68E4-4FDB-A454-834ECEB4F8FB}"/>
              </a:ext>
            </a:extLst>
          </p:cNvPr>
          <p:cNvSpPr>
            <a:spLocks noGrp="1"/>
          </p:cNvSpPr>
          <p:nvPr>
            <p:ph type="title"/>
          </p:nvPr>
        </p:nvSpPr>
        <p:spPr/>
        <p:txBody>
          <a:bodyPr/>
          <a:lstStyle/>
          <a:p>
            <a:r>
              <a:rPr lang="sk-SK" dirty="0"/>
              <a:t>Čo je to </a:t>
            </a:r>
            <a:r>
              <a:rPr lang="sk-SK" dirty="0" err="1"/>
              <a:t>scratch</a:t>
            </a:r>
            <a:r>
              <a:rPr lang="sk-SK" dirty="0"/>
              <a:t> ?</a:t>
            </a:r>
          </a:p>
        </p:txBody>
      </p:sp>
      <p:sp>
        <p:nvSpPr>
          <p:cNvPr id="3" name="Zástupný objekt pre obsah 2">
            <a:extLst>
              <a:ext uri="{FF2B5EF4-FFF2-40B4-BE49-F238E27FC236}">
                <a16:creationId xmlns:a16="http://schemas.microsoft.com/office/drawing/2014/main" id="{FF714BDD-B522-4BF7-917B-580F372A1074}"/>
              </a:ext>
            </a:extLst>
          </p:cNvPr>
          <p:cNvSpPr>
            <a:spLocks noGrp="1"/>
          </p:cNvSpPr>
          <p:nvPr>
            <p:ph idx="1"/>
          </p:nvPr>
        </p:nvSpPr>
        <p:spPr/>
        <p:txBody>
          <a:bodyPr/>
          <a:lstStyle/>
          <a:p>
            <a:r>
              <a:rPr lang="sk-SK" b="0" i="0" dirty="0" err="1">
                <a:solidFill>
                  <a:srgbClr val="212529"/>
                </a:solidFill>
                <a:effectLst/>
                <a:latin typeface="-apple-system"/>
              </a:rPr>
              <a:t>Scratch</a:t>
            </a:r>
            <a:r>
              <a:rPr lang="sk-SK" b="0" i="0" dirty="0">
                <a:solidFill>
                  <a:srgbClr val="212529"/>
                </a:solidFill>
                <a:effectLst/>
                <a:latin typeface="-apple-system"/>
              </a:rPr>
              <a:t> je programovací nástroj navrhnutý najmä pre deti vo veku 8 až 16 rokov, ale používajú ho ľudia všetkých vekových kategórií. So </a:t>
            </a:r>
            <a:r>
              <a:rPr lang="sk-SK" b="0" i="0" dirty="0" err="1">
                <a:solidFill>
                  <a:srgbClr val="212529"/>
                </a:solidFill>
                <a:effectLst/>
                <a:latin typeface="-apple-system"/>
              </a:rPr>
              <a:t>Scratchom</a:t>
            </a:r>
            <a:r>
              <a:rPr lang="sk-SK" b="0" i="0" dirty="0">
                <a:solidFill>
                  <a:srgbClr val="212529"/>
                </a:solidFill>
                <a:effectLst/>
                <a:latin typeface="-apple-system"/>
              </a:rPr>
              <a:t> môžeš programovať svoje vlastné interaktívne príbehy, hry a animácie - a zdieľať svoje výtvory s ostatnými v online komunite. </a:t>
            </a:r>
            <a:endParaRPr lang="sk-SK" dirty="0"/>
          </a:p>
        </p:txBody>
      </p:sp>
      <p:pic>
        <p:nvPicPr>
          <p:cNvPr id="1026" name="Picture 2" descr="What Is Scratch And How Does It Work? | Tech &amp; Learning">
            <a:extLst>
              <a:ext uri="{FF2B5EF4-FFF2-40B4-BE49-F238E27FC236}">
                <a16:creationId xmlns:a16="http://schemas.microsoft.com/office/drawing/2014/main" id="{1EB5D0C2-A3FC-4547-9B77-1D5C07EEE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336" y="3486496"/>
            <a:ext cx="4993005" cy="280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10429A-B7BA-45FB-BF4E-DCFBFE5D9779}"/>
              </a:ext>
            </a:extLst>
          </p:cNvPr>
          <p:cNvSpPr>
            <a:spLocks noGrp="1"/>
          </p:cNvSpPr>
          <p:nvPr>
            <p:ph type="title"/>
          </p:nvPr>
        </p:nvSpPr>
        <p:spPr/>
        <p:txBody>
          <a:bodyPr/>
          <a:lstStyle/>
          <a:p>
            <a:r>
              <a:rPr lang="sk-SK" dirty="0"/>
              <a:t>Ako na to ?</a:t>
            </a:r>
          </a:p>
        </p:txBody>
      </p:sp>
      <p:sp>
        <p:nvSpPr>
          <p:cNvPr id="3" name="Zástupný objekt pre obsah 2">
            <a:extLst>
              <a:ext uri="{FF2B5EF4-FFF2-40B4-BE49-F238E27FC236}">
                <a16:creationId xmlns:a16="http://schemas.microsoft.com/office/drawing/2014/main" id="{5E038CA8-B100-4911-9805-46681CC9E498}"/>
              </a:ext>
            </a:extLst>
          </p:cNvPr>
          <p:cNvSpPr>
            <a:spLocks noGrp="1"/>
          </p:cNvSpPr>
          <p:nvPr>
            <p:ph idx="1"/>
          </p:nvPr>
        </p:nvSpPr>
        <p:spPr/>
        <p:txBody>
          <a:bodyPr/>
          <a:lstStyle/>
          <a:p>
            <a:r>
              <a:rPr lang="sk-SK" b="0" i="0" dirty="0">
                <a:solidFill>
                  <a:schemeClr val="tx1"/>
                </a:solidFill>
                <a:effectLst/>
                <a:latin typeface="-apple-system"/>
              </a:rPr>
              <a:t>Začať so </a:t>
            </a:r>
            <a:r>
              <a:rPr lang="sk-SK" b="0" i="0" dirty="0" err="1">
                <a:solidFill>
                  <a:schemeClr val="tx1"/>
                </a:solidFill>
                <a:effectLst/>
                <a:latin typeface="-apple-system"/>
              </a:rPr>
              <a:t>Scratchom</a:t>
            </a:r>
            <a:r>
              <a:rPr lang="sk-SK" b="0" i="0" dirty="0">
                <a:solidFill>
                  <a:schemeClr val="tx1"/>
                </a:solidFill>
                <a:effectLst/>
                <a:latin typeface="-apple-system"/>
              </a:rPr>
              <a:t> je jednoduché. Na úvod odporúčame pozrieť si stránku </a:t>
            </a:r>
            <a:r>
              <a:rPr lang="sk-SK" b="0" i="0" u="none" strike="noStrike" dirty="0">
                <a:solidFill>
                  <a:schemeClr val="tx1"/>
                </a:solidFill>
                <a:effectLst/>
                <a:latin typeface="-apple-system"/>
              </a:rPr>
              <a:t>Začíname so </a:t>
            </a:r>
            <a:r>
              <a:rPr lang="sk-SK" b="0" i="0" u="none" strike="noStrike" dirty="0" err="1">
                <a:solidFill>
                  <a:schemeClr val="tx1"/>
                </a:solidFill>
                <a:effectLst/>
                <a:latin typeface="-apple-system"/>
              </a:rPr>
              <a:t>Scratchom</a:t>
            </a:r>
            <a:r>
              <a:rPr lang="sk-SK" b="0" i="0" dirty="0">
                <a:solidFill>
                  <a:schemeClr val="tx1"/>
                </a:solidFill>
                <a:effectLst/>
                <a:latin typeface="-apple-system"/>
              </a:rPr>
              <a:t>, kde sú prehľadne usporiadané informácie ako najľahšie postupovať. Môžete taktiež využiť praktické </a:t>
            </a:r>
            <a:r>
              <a:rPr lang="sk-SK" b="0" i="0" u="none" strike="noStrike" dirty="0" err="1">
                <a:solidFill>
                  <a:schemeClr val="tx1"/>
                </a:solidFill>
                <a:effectLst/>
                <a:latin typeface="-apple-system"/>
              </a:rPr>
              <a:t>Scratch</a:t>
            </a:r>
            <a:r>
              <a:rPr lang="sk-SK" b="0" i="0" u="none" strike="noStrike" dirty="0">
                <a:solidFill>
                  <a:schemeClr val="tx1"/>
                </a:solidFill>
                <a:effectLst/>
                <a:latin typeface="-apple-system"/>
              </a:rPr>
              <a:t> karty</a:t>
            </a:r>
            <a:r>
              <a:rPr lang="sk-SK" b="0" i="0" dirty="0">
                <a:solidFill>
                  <a:schemeClr val="tx1"/>
                </a:solidFill>
                <a:effectLst/>
                <a:latin typeface="-apple-system"/>
              </a:rPr>
              <a:t> alebo si pozrieť </a:t>
            </a:r>
            <a:r>
              <a:rPr lang="sk-SK" b="0" i="0" u="none" strike="noStrike" dirty="0">
                <a:solidFill>
                  <a:schemeClr val="tx1"/>
                </a:solidFill>
                <a:effectLst/>
                <a:latin typeface="-apple-system"/>
              </a:rPr>
              <a:t>video vzdelávacie lekcie programovania v nástroji </a:t>
            </a:r>
            <a:r>
              <a:rPr lang="sk-SK" b="0" i="0" u="none" strike="noStrike" dirty="0" err="1">
                <a:solidFill>
                  <a:schemeClr val="tx1"/>
                </a:solidFill>
                <a:effectLst/>
                <a:latin typeface="-apple-system"/>
              </a:rPr>
              <a:t>Scratch</a:t>
            </a:r>
            <a:r>
              <a:rPr lang="sk-SK" b="0" i="0" dirty="0">
                <a:solidFill>
                  <a:schemeClr val="tx1"/>
                </a:solidFill>
                <a:effectLst/>
                <a:latin typeface="-apple-system"/>
              </a:rPr>
              <a:t>. Do pozornosti dávame taktiež </a:t>
            </a:r>
            <a:r>
              <a:rPr lang="sk-SK" b="0" i="0" u="none" strike="noStrike" dirty="0">
                <a:solidFill>
                  <a:schemeClr val="tx1"/>
                </a:solidFill>
                <a:effectLst/>
                <a:latin typeface="-apple-system"/>
              </a:rPr>
              <a:t>kompletnú slovenskú výukovú príručku </a:t>
            </a:r>
            <a:r>
              <a:rPr lang="sk-SK" b="0" i="0" u="none" strike="noStrike" dirty="0" err="1">
                <a:solidFill>
                  <a:schemeClr val="tx1"/>
                </a:solidFill>
                <a:effectLst/>
                <a:latin typeface="-apple-system"/>
              </a:rPr>
              <a:t>Scratch</a:t>
            </a:r>
            <a:r>
              <a:rPr lang="sk-SK" b="0" i="0" u="none" strike="noStrike" dirty="0">
                <a:solidFill>
                  <a:schemeClr val="tx1"/>
                </a:solidFill>
                <a:effectLst/>
                <a:latin typeface="-apple-system"/>
              </a:rPr>
              <a:t> vo formáte PDF na stiahnutie, používanie a šírenie zdarma</a:t>
            </a:r>
            <a:r>
              <a:rPr lang="sk-SK" b="0" i="0" dirty="0">
                <a:solidFill>
                  <a:schemeClr val="tx1"/>
                </a:solidFill>
                <a:effectLst/>
                <a:latin typeface="-apple-system"/>
              </a:rPr>
              <a:t>. </a:t>
            </a:r>
            <a:r>
              <a:rPr lang="sk-SK" b="0" i="1" dirty="0">
                <a:solidFill>
                  <a:schemeClr val="tx1"/>
                </a:solidFill>
                <a:effectLst/>
                <a:latin typeface="-apple-system"/>
              </a:rPr>
              <a:t>(všetky dôležité odkazy nájdete na konci prezentácie)</a:t>
            </a:r>
            <a:endParaRPr lang="sk-SK" i="1" dirty="0">
              <a:solidFill>
                <a:schemeClr val="tx1"/>
              </a:solidFill>
            </a:endParaRPr>
          </a:p>
        </p:txBody>
      </p:sp>
      <p:pic>
        <p:nvPicPr>
          <p:cNvPr id="5" name="Obrázok 4">
            <a:extLst>
              <a:ext uri="{FF2B5EF4-FFF2-40B4-BE49-F238E27FC236}">
                <a16:creationId xmlns:a16="http://schemas.microsoft.com/office/drawing/2014/main" id="{B61346BF-B07F-4801-8214-479343BACDE2}"/>
              </a:ext>
            </a:extLst>
          </p:cNvPr>
          <p:cNvPicPr>
            <a:picLocks noChangeAspect="1"/>
          </p:cNvPicPr>
          <p:nvPr/>
        </p:nvPicPr>
        <p:blipFill>
          <a:blip r:embed="rId2"/>
          <a:stretch>
            <a:fillRect/>
          </a:stretch>
        </p:blipFill>
        <p:spPr>
          <a:xfrm>
            <a:off x="180975" y="4837044"/>
            <a:ext cx="11830050" cy="762000"/>
          </a:xfrm>
          <a:prstGeom prst="rect">
            <a:avLst/>
          </a:prstGeom>
        </p:spPr>
      </p:pic>
    </p:spTree>
    <p:extLst>
      <p:ext uri="{BB962C8B-B14F-4D97-AF65-F5344CB8AC3E}">
        <p14:creationId xmlns:p14="http://schemas.microsoft.com/office/powerpoint/2010/main" val="207026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C95FF9-43FA-47DB-A3CE-558BEFCD276D}"/>
              </a:ext>
            </a:extLst>
          </p:cNvPr>
          <p:cNvSpPr>
            <a:spLocks noGrp="1"/>
          </p:cNvSpPr>
          <p:nvPr>
            <p:ph type="title"/>
          </p:nvPr>
        </p:nvSpPr>
        <p:spPr/>
        <p:txBody>
          <a:bodyPr/>
          <a:lstStyle/>
          <a:p>
            <a:r>
              <a:rPr lang="sk-SK" dirty="0"/>
              <a:t>Prostredie </a:t>
            </a:r>
          </a:p>
        </p:txBody>
      </p:sp>
      <p:sp>
        <p:nvSpPr>
          <p:cNvPr id="3" name="Zástupný objekt pre obsah 2">
            <a:extLst>
              <a:ext uri="{FF2B5EF4-FFF2-40B4-BE49-F238E27FC236}">
                <a16:creationId xmlns:a16="http://schemas.microsoft.com/office/drawing/2014/main" id="{F01F30F4-4428-44B7-89C7-91BF0A6DEB7D}"/>
              </a:ext>
            </a:extLst>
          </p:cNvPr>
          <p:cNvSpPr>
            <a:spLocks noGrp="1"/>
          </p:cNvSpPr>
          <p:nvPr>
            <p:ph idx="1"/>
          </p:nvPr>
        </p:nvSpPr>
        <p:spPr/>
        <p:txBody>
          <a:bodyPr/>
          <a:lstStyle/>
          <a:p>
            <a:r>
              <a:rPr lang="sk-SK" b="0" i="0" dirty="0">
                <a:solidFill>
                  <a:srgbClr val="212529"/>
                </a:solidFill>
                <a:effectLst/>
                <a:latin typeface="-apple-system"/>
              </a:rPr>
              <a:t>Horná lišta prostredia je to, s čím sa treba zoznámiť úplne na začiatku. Obsahuje totiž niekoľko dôležitých funkcií ako sú: </a:t>
            </a:r>
            <a:r>
              <a:rPr lang="sk-SK" b="1" i="0" dirty="0">
                <a:solidFill>
                  <a:srgbClr val="212529"/>
                </a:solidFill>
                <a:effectLst/>
                <a:latin typeface="-apple-system"/>
              </a:rPr>
              <a:t>nastavenie jazyka, práca so súborom</a:t>
            </a:r>
            <a:r>
              <a:rPr lang="sk-SK" b="0" i="0" dirty="0">
                <a:solidFill>
                  <a:srgbClr val="212529"/>
                </a:solidFill>
                <a:effectLst/>
                <a:latin typeface="-apple-system"/>
              </a:rPr>
              <a:t> (vytvorenie, uloženie, načítanie), netreba zabudnúť na možnosť </a:t>
            </a:r>
            <a:r>
              <a:rPr lang="sk-SK" b="1" i="0" dirty="0">
                <a:solidFill>
                  <a:srgbClr val="212529"/>
                </a:solidFill>
                <a:effectLst/>
                <a:latin typeface="-apple-system"/>
              </a:rPr>
              <a:t>prihlásenia sa</a:t>
            </a:r>
            <a:r>
              <a:rPr lang="sk-SK" b="0" i="0" dirty="0">
                <a:solidFill>
                  <a:srgbClr val="212529"/>
                </a:solidFill>
                <a:effectLst/>
                <a:latin typeface="-apple-system"/>
              </a:rPr>
              <a:t>.</a:t>
            </a:r>
            <a:endParaRPr lang="sk-SK" dirty="0"/>
          </a:p>
        </p:txBody>
      </p:sp>
      <p:pic>
        <p:nvPicPr>
          <p:cNvPr id="5" name="Obrázok 4">
            <a:extLst>
              <a:ext uri="{FF2B5EF4-FFF2-40B4-BE49-F238E27FC236}">
                <a16:creationId xmlns:a16="http://schemas.microsoft.com/office/drawing/2014/main" id="{7B97DC42-3329-4AF0-A055-E888F462E3E1}"/>
              </a:ext>
            </a:extLst>
          </p:cNvPr>
          <p:cNvPicPr>
            <a:picLocks noChangeAspect="1"/>
          </p:cNvPicPr>
          <p:nvPr/>
        </p:nvPicPr>
        <p:blipFill>
          <a:blip r:embed="rId2"/>
          <a:stretch>
            <a:fillRect/>
          </a:stretch>
        </p:blipFill>
        <p:spPr>
          <a:xfrm>
            <a:off x="3099353" y="3806271"/>
            <a:ext cx="5742980" cy="1680127"/>
          </a:xfrm>
          <a:prstGeom prst="rect">
            <a:avLst/>
          </a:prstGeom>
        </p:spPr>
      </p:pic>
    </p:spTree>
    <p:extLst>
      <p:ext uri="{BB962C8B-B14F-4D97-AF65-F5344CB8AC3E}">
        <p14:creationId xmlns:p14="http://schemas.microsoft.com/office/powerpoint/2010/main" val="30187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3" name="Rectangle 22">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2392E580-46E6-41CE-95F8-1C59780F5DB6}"/>
              </a:ext>
            </a:extLst>
          </p:cNvPr>
          <p:cNvSpPr>
            <a:spLocks noGrp="1"/>
          </p:cNvSpPr>
          <p:nvPr>
            <p:ph idx="1"/>
          </p:nvPr>
        </p:nvSpPr>
        <p:spPr>
          <a:xfrm>
            <a:off x="891660" y="1463885"/>
            <a:ext cx="6306309" cy="3930227"/>
          </a:xfrm>
        </p:spPr>
        <p:txBody>
          <a:bodyPr>
            <a:normAutofit/>
          </a:bodyPr>
          <a:lstStyle/>
          <a:p>
            <a:r>
              <a:rPr lang="sk-SK" b="0" i="0" dirty="0">
                <a:solidFill>
                  <a:srgbClr val="000000"/>
                </a:solidFill>
                <a:effectLst/>
                <a:latin typeface="-apple-system"/>
              </a:rPr>
              <a:t>V pravej časti prostredia, sa nachádza obrazové pole (scéna). Toto pole zobrazuje výsledok nášho programovania (program, hru, animáciu...). </a:t>
            </a:r>
            <a:r>
              <a:rPr lang="sk-SK" b="0" i="0" dirty="0" err="1">
                <a:solidFill>
                  <a:srgbClr val="000000"/>
                </a:solidFill>
                <a:effectLst/>
                <a:latin typeface="-apple-system"/>
              </a:rPr>
              <a:t>Prednastavným</a:t>
            </a:r>
            <a:r>
              <a:rPr lang="sk-SK" b="0" i="0" dirty="0">
                <a:solidFill>
                  <a:srgbClr val="000000"/>
                </a:solidFill>
                <a:effectLst/>
                <a:latin typeface="-apple-system"/>
              </a:rPr>
              <a:t> obrazovým poľom je biele pozadie, na ktorom sa nachádza kocúr </a:t>
            </a:r>
            <a:r>
              <a:rPr lang="sk-SK" b="0" i="0" dirty="0" err="1">
                <a:solidFill>
                  <a:srgbClr val="000000"/>
                </a:solidFill>
                <a:effectLst/>
                <a:latin typeface="-apple-system"/>
              </a:rPr>
              <a:t>Scratch</a:t>
            </a:r>
            <a:r>
              <a:rPr lang="sk-SK" b="0" i="0" dirty="0">
                <a:solidFill>
                  <a:srgbClr val="000000"/>
                </a:solidFill>
                <a:effectLst/>
                <a:latin typeface="-apple-system"/>
              </a:rPr>
              <a:t> (najznámejšia postava tohto editora). Rozmery tohto poľa sú v rozmedzí </a:t>
            </a:r>
            <a:r>
              <a:rPr lang="sk-SK" b="1" i="0" dirty="0">
                <a:solidFill>
                  <a:srgbClr val="000000"/>
                </a:solidFill>
                <a:effectLst/>
                <a:latin typeface="-apple-system"/>
              </a:rPr>
              <a:t>X: -240</a:t>
            </a:r>
            <a:r>
              <a:rPr lang="sk-SK" b="0" i="0" dirty="0">
                <a:solidFill>
                  <a:srgbClr val="000000"/>
                </a:solidFill>
                <a:effectLst/>
                <a:latin typeface="-apple-system"/>
              </a:rPr>
              <a:t> až </a:t>
            </a:r>
            <a:r>
              <a:rPr lang="sk-SK" b="1" i="0" dirty="0">
                <a:solidFill>
                  <a:srgbClr val="000000"/>
                </a:solidFill>
                <a:effectLst/>
                <a:latin typeface="-apple-system"/>
              </a:rPr>
              <a:t>240</a:t>
            </a:r>
            <a:r>
              <a:rPr lang="sk-SK" b="0" i="0" dirty="0">
                <a:solidFill>
                  <a:srgbClr val="000000"/>
                </a:solidFill>
                <a:effectLst/>
                <a:latin typeface="-apple-system"/>
              </a:rPr>
              <a:t> </a:t>
            </a:r>
            <a:r>
              <a:rPr lang="sk-SK" b="1" i="0" dirty="0">
                <a:solidFill>
                  <a:srgbClr val="000000"/>
                </a:solidFill>
                <a:effectLst/>
                <a:latin typeface="-apple-system"/>
              </a:rPr>
              <a:t>Y: -180</a:t>
            </a:r>
            <a:r>
              <a:rPr lang="sk-SK" b="0" i="0" dirty="0">
                <a:solidFill>
                  <a:srgbClr val="000000"/>
                </a:solidFill>
                <a:effectLst/>
                <a:latin typeface="-apple-system"/>
              </a:rPr>
              <a:t> až </a:t>
            </a:r>
            <a:r>
              <a:rPr lang="sk-SK" b="1" i="0" dirty="0">
                <a:solidFill>
                  <a:srgbClr val="000000"/>
                </a:solidFill>
                <a:effectLst/>
                <a:latin typeface="-apple-system"/>
              </a:rPr>
              <a:t>180, </a:t>
            </a:r>
            <a:r>
              <a:rPr lang="sk-SK" b="0" i="0" dirty="0">
                <a:solidFill>
                  <a:srgbClr val="000000"/>
                </a:solidFill>
                <a:effectLst/>
                <a:latin typeface="-apple-system"/>
              </a:rPr>
              <a:t>pričom bod </a:t>
            </a:r>
            <a:r>
              <a:rPr lang="sk-SK" b="1" i="0" dirty="0">
                <a:solidFill>
                  <a:srgbClr val="000000"/>
                </a:solidFill>
                <a:effectLst/>
                <a:latin typeface="-apple-system"/>
              </a:rPr>
              <a:t>[0;0]</a:t>
            </a:r>
            <a:r>
              <a:rPr lang="sk-SK" b="0" i="0" dirty="0">
                <a:solidFill>
                  <a:srgbClr val="000000"/>
                </a:solidFill>
                <a:effectLst/>
                <a:latin typeface="-apple-system"/>
              </a:rPr>
              <a:t> sa nachádza presne v strede poľa. Dôležité sú tiež </a:t>
            </a:r>
            <a:r>
              <a:rPr lang="sk-SK" b="0" i="0" dirty="0" err="1">
                <a:solidFill>
                  <a:srgbClr val="000000"/>
                </a:solidFill>
                <a:effectLst/>
                <a:latin typeface="-apple-system"/>
              </a:rPr>
              <a:t>emotikony</a:t>
            </a:r>
            <a:r>
              <a:rPr lang="sk-SK" b="0" i="0" dirty="0">
                <a:solidFill>
                  <a:srgbClr val="000000"/>
                </a:solidFill>
                <a:effectLst/>
                <a:latin typeface="-apple-system"/>
              </a:rPr>
              <a:t> </a:t>
            </a:r>
            <a:r>
              <a:rPr lang="sk-SK" b="1" i="0" dirty="0">
                <a:solidFill>
                  <a:srgbClr val="000000"/>
                </a:solidFill>
                <a:effectLst/>
                <a:latin typeface="-apple-system"/>
              </a:rPr>
              <a:t>Vlajka </a:t>
            </a:r>
            <a:r>
              <a:rPr lang="sk-SK" b="0" i="0" dirty="0">
                <a:solidFill>
                  <a:srgbClr val="000000"/>
                </a:solidFill>
                <a:effectLst/>
                <a:latin typeface="-apple-system"/>
              </a:rPr>
              <a:t>a </a:t>
            </a:r>
            <a:r>
              <a:rPr lang="sk-SK" b="1" i="0" dirty="0">
                <a:solidFill>
                  <a:srgbClr val="000000"/>
                </a:solidFill>
                <a:effectLst/>
                <a:latin typeface="-apple-system"/>
              </a:rPr>
              <a:t>Stopka</a:t>
            </a:r>
            <a:r>
              <a:rPr lang="sk-SK" b="0" i="0" dirty="0">
                <a:solidFill>
                  <a:srgbClr val="000000"/>
                </a:solidFill>
                <a:effectLst/>
                <a:latin typeface="-apple-system"/>
              </a:rPr>
              <a:t>, </a:t>
            </a:r>
            <a:r>
              <a:rPr lang="sk-SK" b="0" i="0" dirty="0" err="1">
                <a:solidFill>
                  <a:srgbClr val="000000"/>
                </a:solidFill>
                <a:effectLst/>
                <a:latin typeface="-apple-system"/>
              </a:rPr>
              <a:t>ktorímy</a:t>
            </a:r>
            <a:r>
              <a:rPr lang="sk-SK" b="0" i="0" dirty="0">
                <a:solidFill>
                  <a:srgbClr val="000000"/>
                </a:solidFill>
                <a:effectLst/>
                <a:latin typeface="-apple-system"/>
              </a:rPr>
              <a:t> sa program môže spustiť alebo zastaviť.</a:t>
            </a:r>
            <a:endParaRPr lang="sk-SK" dirty="0">
              <a:solidFill>
                <a:srgbClr val="000000"/>
              </a:solidFill>
            </a:endParaRPr>
          </a:p>
        </p:txBody>
      </p:sp>
      <p:pic>
        <p:nvPicPr>
          <p:cNvPr id="5" name="Obrázok 4">
            <a:extLst>
              <a:ext uri="{FF2B5EF4-FFF2-40B4-BE49-F238E27FC236}">
                <a16:creationId xmlns:a16="http://schemas.microsoft.com/office/drawing/2014/main" id="{6219C1ED-00A3-4535-A437-35A263CD26DC}"/>
              </a:ext>
            </a:extLst>
          </p:cNvPr>
          <p:cNvPicPr>
            <a:picLocks noChangeAspect="1"/>
          </p:cNvPicPr>
          <p:nvPr/>
        </p:nvPicPr>
        <p:blipFill>
          <a:blip r:embed="rId2"/>
          <a:stretch>
            <a:fillRect/>
          </a:stretch>
        </p:blipFill>
        <p:spPr>
          <a:xfrm>
            <a:off x="8050787" y="1906948"/>
            <a:ext cx="3656581" cy="3044103"/>
          </a:xfrm>
          <a:prstGeom prst="rect">
            <a:avLst/>
          </a:prstGeom>
        </p:spPr>
      </p:pic>
    </p:spTree>
    <p:extLst>
      <p:ext uri="{BB962C8B-B14F-4D97-AF65-F5344CB8AC3E}">
        <p14:creationId xmlns:p14="http://schemas.microsoft.com/office/powerpoint/2010/main" val="14332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2392E580-46E6-41CE-95F8-1C59780F5DB6}"/>
              </a:ext>
            </a:extLst>
          </p:cNvPr>
          <p:cNvSpPr>
            <a:spLocks noGrp="1"/>
          </p:cNvSpPr>
          <p:nvPr>
            <p:ph idx="1"/>
          </p:nvPr>
        </p:nvSpPr>
        <p:spPr>
          <a:xfrm>
            <a:off x="1380540" y="1665511"/>
            <a:ext cx="5984274" cy="4085056"/>
          </a:xfrm>
        </p:spPr>
        <p:txBody>
          <a:bodyPr>
            <a:normAutofit/>
          </a:bodyPr>
          <a:lstStyle/>
          <a:p>
            <a:r>
              <a:rPr lang="sk-SK" b="0" i="0" dirty="0">
                <a:solidFill>
                  <a:srgbClr val="000000"/>
                </a:solidFill>
                <a:effectLst/>
                <a:latin typeface="-apple-system"/>
              </a:rPr>
              <a:t>Pri výbere postavy alebo scény, môžeme postupovať dvoma spôsobmi. Prvý spôsob je výber postavy či scény, s </a:t>
            </a:r>
            <a:r>
              <a:rPr lang="sk-SK" b="1" i="0" dirty="0">
                <a:solidFill>
                  <a:srgbClr val="000000"/>
                </a:solidFill>
                <a:effectLst/>
                <a:latin typeface="-apple-system"/>
              </a:rPr>
              <a:t>prednastavených možností</a:t>
            </a:r>
            <a:r>
              <a:rPr lang="sk-SK" b="0" i="0" dirty="0">
                <a:solidFill>
                  <a:srgbClr val="000000"/>
                </a:solidFill>
                <a:effectLst/>
                <a:latin typeface="-apple-system"/>
              </a:rPr>
              <a:t>, ktoré nám prostredie </a:t>
            </a:r>
            <a:r>
              <a:rPr lang="sk-SK" b="0" i="0" dirty="0" err="1">
                <a:solidFill>
                  <a:srgbClr val="000000"/>
                </a:solidFill>
                <a:effectLst/>
                <a:latin typeface="-apple-system"/>
              </a:rPr>
              <a:t>Scratch</a:t>
            </a:r>
            <a:r>
              <a:rPr lang="sk-SK" b="0" i="0" dirty="0">
                <a:solidFill>
                  <a:srgbClr val="000000"/>
                </a:solidFill>
                <a:effectLst/>
                <a:latin typeface="-apple-system"/>
              </a:rPr>
              <a:t> ponúka. Druhou možnosťou je vytvorenie vlastnej postavy alebo scény, či už pomocou stiahnutých obrázkov alebo vlastnou tvorbou (</a:t>
            </a:r>
            <a:r>
              <a:rPr lang="sk-SK" b="1" i="0" dirty="0">
                <a:solidFill>
                  <a:srgbClr val="000000"/>
                </a:solidFill>
                <a:effectLst/>
                <a:latin typeface="-apple-system"/>
              </a:rPr>
              <a:t>nakreslenie</a:t>
            </a:r>
            <a:r>
              <a:rPr lang="sk-SK" b="0" i="0" dirty="0">
                <a:solidFill>
                  <a:srgbClr val="000000"/>
                </a:solidFill>
                <a:effectLst/>
                <a:latin typeface="-apple-system"/>
              </a:rPr>
              <a:t>). V oboch prípadoch nájdeme dané možnosti v pravej dolnej časti prostredia.</a:t>
            </a:r>
            <a:endParaRPr lang="sk-SK" dirty="0">
              <a:solidFill>
                <a:srgbClr val="000000"/>
              </a:solidFill>
            </a:endParaRPr>
          </a:p>
        </p:txBody>
      </p:sp>
      <p:pic>
        <p:nvPicPr>
          <p:cNvPr id="4" name="Obrázok 3">
            <a:extLst>
              <a:ext uri="{FF2B5EF4-FFF2-40B4-BE49-F238E27FC236}">
                <a16:creationId xmlns:a16="http://schemas.microsoft.com/office/drawing/2014/main" id="{02A12519-9763-4CE7-BDFC-5507EDC9A767}"/>
              </a:ext>
            </a:extLst>
          </p:cNvPr>
          <p:cNvPicPr>
            <a:picLocks noChangeAspect="1"/>
          </p:cNvPicPr>
          <p:nvPr/>
        </p:nvPicPr>
        <p:blipFill>
          <a:blip r:embed="rId2"/>
          <a:stretch>
            <a:fillRect/>
          </a:stretch>
        </p:blipFill>
        <p:spPr>
          <a:xfrm>
            <a:off x="8144292" y="1665511"/>
            <a:ext cx="2667168" cy="3526978"/>
          </a:xfrm>
          <a:prstGeom prst="rect">
            <a:avLst/>
          </a:prstGeom>
        </p:spPr>
      </p:pic>
    </p:spTree>
    <p:extLst>
      <p:ext uri="{BB962C8B-B14F-4D97-AF65-F5344CB8AC3E}">
        <p14:creationId xmlns:p14="http://schemas.microsoft.com/office/powerpoint/2010/main" val="819962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2392E580-46E6-41CE-95F8-1C59780F5DB6}"/>
              </a:ext>
            </a:extLst>
          </p:cNvPr>
          <p:cNvSpPr>
            <a:spLocks noGrp="1"/>
          </p:cNvSpPr>
          <p:nvPr>
            <p:ph idx="1"/>
          </p:nvPr>
        </p:nvSpPr>
        <p:spPr>
          <a:xfrm>
            <a:off x="1380540" y="1665511"/>
            <a:ext cx="5984274" cy="4085056"/>
          </a:xfrm>
        </p:spPr>
        <p:txBody>
          <a:bodyPr>
            <a:normAutofit/>
          </a:bodyPr>
          <a:lstStyle/>
          <a:p>
            <a:r>
              <a:rPr lang="sk-SK" b="0" i="0" dirty="0">
                <a:solidFill>
                  <a:srgbClr val="212529"/>
                </a:solidFill>
                <a:effectLst/>
                <a:latin typeface="-apple-system"/>
              </a:rPr>
              <a:t>V prostredí </a:t>
            </a:r>
            <a:r>
              <a:rPr lang="sk-SK" b="0" i="0" dirty="0" err="1">
                <a:solidFill>
                  <a:srgbClr val="212529"/>
                </a:solidFill>
                <a:effectLst/>
                <a:latin typeface="-apple-system"/>
              </a:rPr>
              <a:t>Scratch</a:t>
            </a:r>
            <a:r>
              <a:rPr lang="sk-SK" b="0" i="0" dirty="0">
                <a:solidFill>
                  <a:srgbClr val="212529"/>
                </a:solidFill>
                <a:effectLst/>
                <a:latin typeface="-apple-system"/>
              </a:rPr>
              <a:t>, sa programy tvoria pomocou blokov (</a:t>
            </a:r>
            <a:r>
              <a:rPr lang="sk-SK" b="1" i="0" dirty="0">
                <a:solidFill>
                  <a:srgbClr val="212529"/>
                </a:solidFill>
                <a:effectLst/>
                <a:latin typeface="-apple-system"/>
              </a:rPr>
              <a:t>blokové programovanie</a:t>
            </a:r>
            <a:r>
              <a:rPr lang="sk-SK" b="0" i="0" dirty="0">
                <a:solidFill>
                  <a:srgbClr val="212529"/>
                </a:solidFill>
                <a:effectLst/>
                <a:latin typeface="-apple-system"/>
              </a:rPr>
              <a:t>). V ľavej časti pracovného prostredia sa nachádza lišta, s ponukou resp. výberom blokov (</a:t>
            </a:r>
            <a:r>
              <a:rPr lang="sk-SK" b="1" i="0" dirty="0">
                <a:solidFill>
                  <a:srgbClr val="212529"/>
                </a:solidFill>
                <a:effectLst/>
                <a:latin typeface="-apple-system"/>
              </a:rPr>
              <a:t>scenáre</a:t>
            </a:r>
            <a:r>
              <a:rPr lang="sk-SK" b="0" i="0" dirty="0">
                <a:solidFill>
                  <a:srgbClr val="212529"/>
                </a:solidFill>
                <a:effectLst/>
                <a:latin typeface="-apple-system"/>
              </a:rPr>
              <a:t>). Konkrétne nám prostredie ponúka </a:t>
            </a:r>
            <a:r>
              <a:rPr lang="sk-SK" b="1" i="0" dirty="0">
                <a:solidFill>
                  <a:srgbClr val="212529"/>
                </a:solidFill>
                <a:effectLst/>
                <a:latin typeface="-apple-system"/>
              </a:rPr>
              <a:t>9 rôznych skupín blokov</a:t>
            </a:r>
            <a:r>
              <a:rPr lang="sk-SK" b="0" i="0" dirty="0">
                <a:solidFill>
                  <a:srgbClr val="212529"/>
                </a:solidFill>
                <a:effectLst/>
                <a:latin typeface="-apple-system"/>
              </a:rPr>
              <a:t>. Každá skupina obsahuje vlastné bloky, ktoré majú špecifickú úlohu v programe. Tieto bloky následne spájame v strednej časti prostredia.</a:t>
            </a:r>
            <a:endParaRPr lang="sk-SK" dirty="0">
              <a:solidFill>
                <a:srgbClr val="000000"/>
              </a:solidFill>
            </a:endParaRPr>
          </a:p>
        </p:txBody>
      </p:sp>
      <p:pic>
        <p:nvPicPr>
          <p:cNvPr id="5" name="Obrázok 4">
            <a:extLst>
              <a:ext uri="{FF2B5EF4-FFF2-40B4-BE49-F238E27FC236}">
                <a16:creationId xmlns:a16="http://schemas.microsoft.com/office/drawing/2014/main" id="{D0C09906-CC4B-4B36-9EA4-B9F4451DDFFF}"/>
              </a:ext>
            </a:extLst>
          </p:cNvPr>
          <p:cNvPicPr>
            <a:picLocks noChangeAspect="1"/>
          </p:cNvPicPr>
          <p:nvPr/>
        </p:nvPicPr>
        <p:blipFill>
          <a:blip r:embed="rId2"/>
          <a:stretch>
            <a:fillRect/>
          </a:stretch>
        </p:blipFill>
        <p:spPr>
          <a:xfrm>
            <a:off x="8504168" y="139668"/>
            <a:ext cx="971136" cy="6578663"/>
          </a:xfrm>
          <a:prstGeom prst="rect">
            <a:avLst/>
          </a:prstGeom>
        </p:spPr>
      </p:pic>
    </p:spTree>
    <p:extLst>
      <p:ext uri="{BB962C8B-B14F-4D97-AF65-F5344CB8AC3E}">
        <p14:creationId xmlns:p14="http://schemas.microsoft.com/office/powerpoint/2010/main" val="390938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Nadpis 1">
            <a:extLst>
              <a:ext uri="{FF2B5EF4-FFF2-40B4-BE49-F238E27FC236}">
                <a16:creationId xmlns:a16="http://schemas.microsoft.com/office/drawing/2014/main" id="{CB707A20-EA61-4667-89A1-9F0AA10EB24D}"/>
              </a:ext>
            </a:extLst>
          </p:cNvPr>
          <p:cNvSpPr>
            <a:spLocks noGrp="1"/>
          </p:cNvSpPr>
          <p:nvPr>
            <p:ph type="title"/>
          </p:nvPr>
        </p:nvSpPr>
        <p:spPr>
          <a:xfrm>
            <a:off x="754144" y="484631"/>
            <a:ext cx="6340519" cy="1638469"/>
          </a:xfrm>
        </p:spPr>
        <p:txBody>
          <a:bodyPr>
            <a:normAutofit/>
          </a:bodyPr>
          <a:lstStyle/>
          <a:p>
            <a:r>
              <a:rPr lang="sk-SK" dirty="0"/>
              <a:t>pohyb</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Zástupný objekt pre obsah 2">
            <a:extLst>
              <a:ext uri="{FF2B5EF4-FFF2-40B4-BE49-F238E27FC236}">
                <a16:creationId xmlns:a16="http://schemas.microsoft.com/office/drawing/2014/main" id="{62948B4B-8827-43EE-B540-6045E5E27726}"/>
              </a:ext>
            </a:extLst>
          </p:cNvPr>
          <p:cNvSpPr>
            <a:spLocks noGrp="1"/>
          </p:cNvSpPr>
          <p:nvPr>
            <p:ph idx="1"/>
          </p:nvPr>
        </p:nvSpPr>
        <p:spPr>
          <a:xfrm>
            <a:off x="765051" y="2443140"/>
            <a:ext cx="6306309" cy="3930227"/>
          </a:xfrm>
        </p:spPr>
        <p:txBody>
          <a:bodyPr>
            <a:normAutofit/>
          </a:bodyPr>
          <a:lstStyle/>
          <a:p>
            <a:r>
              <a:rPr lang="sk-SK" b="0" i="0" dirty="0">
                <a:solidFill>
                  <a:srgbClr val="000000"/>
                </a:solidFill>
                <a:effectLst/>
                <a:latin typeface="-apple-system"/>
              </a:rPr>
              <a:t>V ponuke blokov, označených modrou farbou, nájdeme všetko čo sa týka pohybu našej postavy resp. objektu. Pohyb v smere nahor, nadol, vpred a vzad. Všetky tieto pohyby sa určujú pomocou súradníc X,Y. Súradnice sa menia v závislosti od polohy postavy resp. objektu na scéne (kladné a záporné). Tiež môžeme objektom otáčať, či už pomocou stupňov (klasicky v kruhu), alebo zrkadliť jeho zobrazenie. Zmeny smeru objektu, rovnako aj jeho veľkosť, vieme meniť priamo pod scénou pomocou zmeny údajov.</a:t>
            </a:r>
            <a:endParaRPr lang="sk-SK" dirty="0">
              <a:solidFill>
                <a:srgbClr val="000000"/>
              </a:solidFill>
            </a:endParaRPr>
          </a:p>
        </p:txBody>
      </p:sp>
      <p:pic>
        <p:nvPicPr>
          <p:cNvPr id="5" name="Obrázok 4">
            <a:extLst>
              <a:ext uri="{FF2B5EF4-FFF2-40B4-BE49-F238E27FC236}">
                <a16:creationId xmlns:a16="http://schemas.microsoft.com/office/drawing/2014/main" id="{1EE59CCB-3D91-459D-ABB2-CB5640FCF2FA}"/>
              </a:ext>
            </a:extLst>
          </p:cNvPr>
          <p:cNvPicPr>
            <a:picLocks noChangeAspect="1"/>
          </p:cNvPicPr>
          <p:nvPr/>
        </p:nvPicPr>
        <p:blipFill>
          <a:blip r:embed="rId2"/>
          <a:stretch>
            <a:fillRect/>
          </a:stretch>
        </p:blipFill>
        <p:spPr>
          <a:xfrm>
            <a:off x="8050787" y="1015415"/>
            <a:ext cx="3656581" cy="4827169"/>
          </a:xfrm>
          <a:prstGeom prst="rect">
            <a:avLst/>
          </a:prstGeom>
        </p:spPr>
      </p:pic>
    </p:spTree>
    <p:extLst>
      <p:ext uri="{BB962C8B-B14F-4D97-AF65-F5344CB8AC3E}">
        <p14:creationId xmlns:p14="http://schemas.microsoft.com/office/powerpoint/2010/main" val="418791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C757B6-4259-4500-83D0-44B5C048E0D4}"/>
              </a:ext>
            </a:extLst>
          </p:cNvPr>
          <p:cNvSpPr>
            <a:spLocks noGrp="1"/>
          </p:cNvSpPr>
          <p:nvPr>
            <p:ph type="title"/>
          </p:nvPr>
        </p:nvSpPr>
        <p:spPr>
          <a:xfrm>
            <a:off x="1251678" y="382385"/>
            <a:ext cx="5984274" cy="1492132"/>
          </a:xfrm>
        </p:spPr>
        <p:txBody>
          <a:bodyPr>
            <a:normAutofit/>
          </a:bodyPr>
          <a:lstStyle/>
          <a:p>
            <a:r>
              <a:rPr lang="sk-SK" dirty="0"/>
              <a:t>vzhľad</a:t>
            </a:r>
          </a:p>
        </p:txBody>
      </p:sp>
      <p:sp>
        <p:nvSpPr>
          <p:cNvPr id="3" name="Zástupný objekt pre obsah 2">
            <a:extLst>
              <a:ext uri="{FF2B5EF4-FFF2-40B4-BE49-F238E27FC236}">
                <a16:creationId xmlns:a16="http://schemas.microsoft.com/office/drawing/2014/main" id="{A6736581-2539-4F2B-B291-847BAC70D44A}"/>
              </a:ext>
            </a:extLst>
          </p:cNvPr>
          <p:cNvSpPr>
            <a:spLocks noGrp="1"/>
          </p:cNvSpPr>
          <p:nvPr>
            <p:ph idx="1"/>
          </p:nvPr>
        </p:nvSpPr>
        <p:spPr>
          <a:xfrm>
            <a:off x="1251678" y="2286001"/>
            <a:ext cx="5984274" cy="4085056"/>
          </a:xfrm>
        </p:spPr>
        <p:txBody>
          <a:bodyPr>
            <a:normAutofit/>
          </a:bodyPr>
          <a:lstStyle/>
          <a:p>
            <a:pPr rtl="0"/>
            <a:r>
              <a:rPr lang="sk-SK" b="0" i="0" dirty="0">
                <a:solidFill>
                  <a:srgbClr val="000000"/>
                </a:solidFill>
                <a:effectLst/>
                <a:latin typeface="-apple-system"/>
              </a:rPr>
              <a:t>V záložke vzhľad, nájdeme všetko, čo sa týka vizuálnej stránky našej postavy či objektu. Napríklad už spomínanú zmenu veľkosti, ale aj myšlienky a bubliny, ktoré sa zobrazia na scéne vedľa danej postavy. Tiež tu máme bloky na zmenu </a:t>
            </a:r>
            <a:r>
              <a:rPr lang="sk-SK" b="0" i="0" dirty="0" err="1">
                <a:solidFill>
                  <a:srgbClr val="000000"/>
                </a:solidFill>
                <a:effectLst/>
                <a:latin typeface="-apple-system"/>
              </a:rPr>
              <a:t>kostímu</a:t>
            </a:r>
            <a:r>
              <a:rPr lang="sk-SK" b="0" i="0" dirty="0">
                <a:solidFill>
                  <a:srgbClr val="000000"/>
                </a:solidFill>
                <a:effectLst/>
                <a:latin typeface="-apple-system"/>
              </a:rPr>
              <a:t> postavy alebo zmenu vzhľadu scény. V neposlednom rade tiež posun medzi vrstvami alebo dokonca </a:t>
            </a:r>
            <a:r>
              <a:rPr lang="sk-SK" b="0" i="0" dirty="0" err="1">
                <a:solidFill>
                  <a:srgbClr val="000000"/>
                </a:solidFill>
                <a:effectLst/>
                <a:latin typeface="-apple-system"/>
              </a:rPr>
              <a:t>samozné</a:t>
            </a:r>
            <a:r>
              <a:rPr lang="sk-SK" b="0" i="0" dirty="0">
                <a:solidFill>
                  <a:srgbClr val="000000"/>
                </a:solidFill>
                <a:effectLst/>
                <a:latin typeface="-apple-system"/>
              </a:rPr>
              <a:t> skrytie či zobrazenie objektov.</a:t>
            </a:r>
          </a:p>
          <a:p>
            <a:pPr marL="0" indent="0">
              <a:buNone/>
            </a:pPr>
            <a:br>
              <a:rPr lang="sk-SK" dirty="0">
                <a:solidFill>
                  <a:srgbClr val="000000"/>
                </a:solidFill>
              </a:rPr>
            </a:br>
            <a:endParaRPr lang="sk-SK" dirty="0">
              <a:solidFill>
                <a:srgbClr val="000000"/>
              </a:solidFill>
            </a:endParaRPr>
          </a:p>
        </p:txBody>
      </p:sp>
      <p:pic>
        <p:nvPicPr>
          <p:cNvPr id="5" name="Obrázok 4">
            <a:extLst>
              <a:ext uri="{FF2B5EF4-FFF2-40B4-BE49-F238E27FC236}">
                <a16:creationId xmlns:a16="http://schemas.microsoft.com/office/drawing/2014/main" id="{7401AE5D-E9F8-4CF6-A337-A6EDB71A29D5}"/>
              </a:ext>
            </a:extLst>
          </p:cNvPr>
          <p:cNvPicPr>
            <a:picLocks noChangeAspect="1"/>
          </p:cNvPicPr>
          <p:nvPr/>
        </p:nvPicPr>
        <p:blipFill>
          <a:blip r:embed="rId2"/>
          <a:stretch>
            <a:fillRect/>
          </a:stretch>
        </p:blipFill>
        <p:spPr>
          <a:xfrm>
            <a:off x="7555992" y="578434"/>
            <a:ext cx="3902582" cy="5688265"/>
          </a:xfrm>
          <a:prstGeom prst="rect">
            <a:avLst/>
          </a:prstGeom>
        </p:spPr>
      </p:pic>
    </p:spTree>
    <p:extLst>
      <p:ext uri="{BB962C8B-B14F-4D97-AF65-F5344CB8AC3E}">
        <p14:creationId xmlns:p14="http://schemas.microsoft.com/office/powerpoint/2010/main" val="1109829046"/>
      </p:ext>
    </p:extLst>
  </p:cSld>
  <p:clrMapOvr>
    <a:masterClrMapping/>
  </p:clrMapOvr>
</p:sld>
</file>

<file path=ppt/theme/theme1.xml><?xml version="1.0" encoding="utf-8"?>
<a:theme xmlns:a="http://schemas.openxmlformats.org/drawingml/2006/main" name="Odznak">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emplate>TM10001106[[fn=Odznak]]</Template>
  <TotalTime>49</TotalTime>
  <Words>1118</Words>
  <Application>Microsoft Office PowerPoint</Application>
  <PresentationFormat>Širokouhlá</PresentationFormat>
  <Paragraphs>37</Paragraphs>
  <Slides>19</Slides>
  <Notes>0</Notes>
  <HiddenSlides>0</HiddenSlides>
  <MMClips>1</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19</vt:i4>
      </vt:variant>
    </vt:vector>
  </HeadingPairs>
  <TitlesOfParts>
    <vt:vector size="24" baseType="lpstr">
      <vt:lpstr>-apple-system</vt:lpstr>
      <vt:lpstr>Arial</vt:lpstr>
      <vt:lpstr>Gill Sans MT</vt:lpstr>
      <vt:lpstr>Impact</vt:lpstr>
      <vt:lpstr>Odznak</vt:lpstr>
      <vt:lpstr>Scratch</vt:lpstr>
      <vt:lpstr>Čo je to scratch ?</vt:lpstr>
      <vt:lpstr>Ako na to ?</vt:lpstr>
      <vt:lpstr>Prostredie </vt:lpstr>
      <vt:lpstr>Prezentácia programu PowerPoint</vt:lpstr>
      <vt:lpstr>Prezentácia programu PowerPoint</vt:lpstr>
      <vt:lpstr>Prezentácia programu PowerPoint</vt:lpstr>
      <vt:lpstr>pohyb</vt:lpstr>
      <vt:lpstr>vzhľad</vt:lpstr>
      <vt:lpstr>zvuk</vt:lpstr>
      <vt:lpstr>udalosti</vt:lpstr>
      <vt:lpstr>riadenie</vt:lpstr>
      <vt:lpstr>zisťovanie</vt:lpstr>
      <vt:lpstr>operácie</vt:lpstr>
      <vt:lpstr>premenné</vt:lpstr>
      <vt:lpstr>Nové (vlastné) bloky</vt:lpstr>
      <vt:lpstr>Prezentácia programu PowerPoint</vt:lpstr>
      <vt:lpstr>Prezentácia programu PowerPoint</vt:lpstr>
      <vt:lpstr>Užitočné odkazy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Scratch</dc:title>
  <dc:creator>Ivanic Slavomir, nInTe_m</dc:creator>
  <cp:lastModifiedBy>Ivanic Slavomir, nInTe_m</cp:lastModifiedBy>
  <cp:revision>1</cp:revision>
  <dcterms:created xsi:type="dcterms:W3CDTF">2022-04-05T16:30:38Z</dcterms:created>
  <dcterms:modified xsi:type="dcterms:W3CDTF">2022-04-05T17:19:56Z</dcterms:modified>
</cp:coreProperties>
</file>