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66" r:id="rId3"/>
    <p:sldId id="264" r:id="rId4"/>
    <p:sldId id="267" r:id="rId5"/>
  </p:sldIdLst>
  <p:sldSz cx="6858000" cy="9144000" type="screen4x3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AF7"/>
    <a:srgbClr val="E6E6E6"/>
    <a:srgbClr val="442B17"/>
    <a:srgbClr val="4B3523"/>
    <a:srgbClr val="613523"/>
    <a:srgbClr val="A59580"/>
    <a:srgbClr val="D5B886"/>
    <a:srgbClr val="FEFCEF"/>
    <a:srgbClr val="FDFDF9"/>
    <a:srgbClr val="EEF3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462" autoAdjust="0"/>
    <p:restoredTop sz="96457" autoAdjust="0"/>
  </p:normalViewPr>
  <p:slideViewPr>
    <p:cSldViewPr snapToGrid="0">
      <p:cViewPr>
        <p:scale>
          <a:sx n="100" d="100"/>
          <a:sy n="100" d="100"/>
        </p:scale>
        <p:origin x="24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26/01/2019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049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26/01/2019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5712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26/01/2019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8624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26/01/2019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767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26/01/2019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55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26/01/2019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3248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26/01/2019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9009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26/01/2019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3778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26/01/2019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2510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26/01/2019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0186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26/01/2019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7901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8D8C9-6F08-44FD-A138-5589C8F75312}" type="datetimeFigureOut">
              <a:rPr lang="en-GB" smtClean="0"/>
              <a:t>26/01/2019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3891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106172" y="288000"/>
            <a:ext cx="5212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75000"/>
                  </a:schemeClr>
                </a:solidFill>
              </a:rPr>
              <a:t>Aktivita		      Skúmame kresby s opakovaním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7C0953-1BD7-4AAB-8BBB-C624785A1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085" y="313011"/>
            <a:ext cx="1285875" cy="30718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EF11BF-CD99-4BE2-B315-1AF0A3A6B46B}"/>
              </a:ext>
            </a:extLst>
          </p:cNvPr>
          <p:cNvCxnSpPr>
            <a:cxnSpLocks/>
          </p:cNvCxnSpPr>
          <p:nvPr/>
        </p:nvCxnSpPr>
        <p:spPr>
          <a:xfrm>
            <a:off x="216239" y="706943"/>
            <a:ext cx="6448721" cy="0"/>
          </a:xfrm>
          <a:prstGeom prst="line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3E27CDB-E11B-4F75-9D65-2408CB95DCFD}"/>
              </a:ext>
            </a:extLst>
          </p:cNvPr>
          <p:cNvSpPr txBox="1"/>
          <p:nvPr/>
        </p:nvSpPr>
        <p:spPr>
          <a:xfrm>
            <a:off x="606651" y="1063131"/>
            <a:ext cx="6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/>
              <a:t>v našom tíme pracujú: </a:t>
            </a:r>
            <a:r>
              <a:rPr lang="sk-SK" sz="1200" u="sng"/>
              <a:t>										</a:t>
            </a:r>
            <a:r>
              <a:rPr lang="sk-SK" sz="1200"/>
              <a:t> </a:t>
            </a:r>
            <a:endParaRPr lang="sk-SK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BBA3A4F-C9AC-434F-94BA-438EFAF39ACC}"/>
              </a:ext>
            </a:extLst>
          </p:cNvPr>
          <p:cNvSpPr txBox="1"/>
          <p:nvPr/>
        </p:nvSpPr>
        <p:spPr>
          <a:xfrm>
            <a:off x="149899" y="2256070"/>
            <a:ext cx="6648751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000" indent="-288000">
              <a:spcAft>
                <a:spcPts val="600"/>
              </a:spcAft>
            </a:pPr>
            <a:r>
              <a:rPr lang="sk-SK" sz="1400" b="1">
                <a:solidFill>
                  <a:srgbClr val="C00000"/>
                </a:solidFill>
              </a:rPr>
              <a:t>❶</a:t>
            </a:r>
            <a:r>
              <a:rPr lang="sk-SK" sz="1400" b="1"/>
              <a:t> </a:t>
            </a:r>
            <a:r>
              <a:rPr lang="sk-SK" sz="1200" b="1"/>
              <a:t>Pracujte v tímoch. </a:t>
            </a:r>
            <a:r>
              <a:rPr lang="sk-SK" sz="1200" b="1">
                <a:solidFill>
                  <a:srgbClr val="C00000"/>
                </a:solidFill>
              </a:rPr>
              <a:t>Aké obrázky nakreslí auto? </a:t>
            </a:r>
            <a:r>
              <a:rPr lang="sk-SK" sz="1200" b="1"/>
              <a:t>Pre každý program:</a:t>
            </a:r>
          </a:p>
          <a:p>
            <a:pPr marL="504000" indent="-144000">
              <a:buFont typeface="Arial" panose="020B0604020202020204" pitchFamily="34" charset="0"/>
              <a:buChar char="•"/>
            </a:pPr>
            <a:r>
              <a:rPr lang="sk-SK" sz="1200" b="1"/>
              <a:t>zadajte program autu,</a:t>
            </a:r>
          </a:p>
          <a:p>
            <a:pPr marL="504000" indent="-144000">
              <a:buFont typeface="Arial" panose="020B0604020202020204" pitchFamily="34" charset="0"/>
              <a:buChar char="•"/>
            </a:pPr>
            <a:r>
              <a:rPr lang="sk-SK" sz="1200" b="1"/>
              <a:t>vykonajte ho pomocou tlačidla </a:t>
            </a:r>
            <a:r>
              <a:rPr lang="sk-SK" sz="1200" b="1">
                <a:solidFill>
                  <a:srgbClr val="C00000"/>
                </a:solidFill>
              </a:rPr>
              <a:t>GO</a:t>
            </a:r>
            <a:r>
              <a:rPr lang="sk-SK" sz="1200" b="1"/>
              <a:t>,</a:t>
            </a:r>
          </a:p>
          <a:p>
            <a:pPr marL="504000" indent="-144000">
              <a:buFont typeface="Arial" panose="020B0604020202020204" pitchFamily="34" charset="0"/>
              <a:buChar char="•"/>
            </a:pPr>
            <a:r>
              <a:rPr lang="sk-SK" sz="1200" b="1"/>
              <a:t>autom nehýbte, iba znovu stlačte </a:t>
            </a:r>
            <a:r>
              <a:rPr lang="sk-SK" sz="1200" b="1">
                <a:solidFill>
                  <a:srgbClr val="C00000"/>
                </a:solidFill>
              </a:rPr>
              <a:t>GO</a:t>
            </a:r>
            <a:r>
              <a:rPr lang="sk-SK" sz="1200" b="1"/>
              <a:t>... a ešte raz, a ešte raz... až kým bude obrázok </a:t>
            </a:r>
            <a:r>
              <a:rPr lang="sk-SK" sz="1200" b="1">
                <a:solidFill>
                  <a:srgbClr val="C00000"/>
                </a:solidFill>
              </a:rPr>
              <a:t>úplný</a:t>
            </a:r>
            <a:r>
              <a:rPr lang="sk-SK" sz="1200" b="1"/>
              <a:t>,</a:t>
            </a:r>
          </a:p>
          <a:p>
            <a:pPr marL="504000" indent="-144000">
              <a:buFont typeface="Arial" panose="020B0604020202020204" pitchFamily="34" charset="0"/>
              <a:buChar char="•"/>
            </a:pPr>
            <a:r>
              <a:rPr lang="sk-SK" sz="1200" b="1"/>
              <a:t>aký obrázok vznikol? Nakreslite si ho k programu.</a:t>
            </a:r>
          </a:p>
          <a:p>
            <a:pPr marL="504000" indent="-144000">
              <a:buFont typeface="Arial" panose="020B0604020202020204" pitchFamily="34" charset="0"/>
              <a:buChar char="•"/>
            </a:pPr>
            <a:endParaRPr lang="sk-SK" sz="1200" b="1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11674FC-FFF1-4B7D-B76F-50AA6FCB3C8C}"/>
              </a:ext>
            </a:extLst>
          </p:cNvPr>
          <p:cNvSpPr txBox="1"/>
          <p:nvPr/>
        </p:nvSpPr>
        <p:spPr>
          <a:xfrm rot="1063382">
            <a:off x="4719761" y="2238531"/>
            <a:ext cx="1972071" cy="44203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sk-SK" sz="1200" b="1" dirty="0">
                <a:solidFill>
                  <a:schemeClr val="bg1"/>
                </a:solidFill>
              </a:rPr>
              <a:t>Nezabudnite najprv zmazať predchádzajúci program.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17E14A6-5304-417B-8E76-9E227F895515}"/>
              </a:ext>
            </a:extLst>
          </p:cNvPr>
          <p:cNvSpPr txBox="1"/>
          <p:nvPr/>
        </p:nvSpPr>
        <p:spPr>
          <a:xfrm>
            <a:off x="606651" y="1461655"/>
            <a:ext cx="6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/>
              <a:t>sem si značíme naše</a:t>
            </a:r>
            <a:br>
              <a:rPr lang="sk-SK" sz="1200"/>
            </a:br>
            <a:r>
              <a:rPr lang="sk-SK" sz="1200" b="1">
                <a:solidFill>
                  <a:srgbClr val="C00000"/>
                </a:solidFill>
              </a:rPr>
              <a:t>fauly</a:t>
            </a:r>
            <a:r>
              <a:rPr lang="sk-SK" sz="1200"/>
              <a:t> v aktivitách        a         : </a:t>
            </a:r>
            <a:r>
              <a:rPr lang="sk-SK" sz="1200" u="sng"/>
              <a:t>										</a:t>
            </a:r>
            <a:r>
              <a:rPr lang="sk-SK" sz="1200"/>
              <a:t> </a:t>
            </a:r>
            <a:endParaRPr lang="sk-SK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BD4D53-1E39-4484-8E41-20D3B6C06C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58" y="309804"/>
            <a:ext cx="327660" cy="3200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147D8EE-3194-4081-97A7-76B74DDBE3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971" y="1679531"/>
            <a:ext cx="204788" cy="20002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66046C4-CB04-43DE-888B-0C9CDA6351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849" y="1679531"/>
            <a:ext cx="204788" cy="2000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F744B77-28B6-4468-84F5-B050065BBD3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623" y="3549905"/>
            <a:ext cx="1011555" cy="55054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7094415-7A88-4406-8719-3F56EF9DBB41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126" y="6332516"/>
            <a:ext cx="1583690" cy="5435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7C61D18-6C86-4A96-91B0-B5371FCF0B9F}"/>
              </a:ext>
            </a:extLst>
          </p:cNvPr>
          <p:cNvSpPr txBox="1"/>
          <p:nvPr/>
        </p:nvSpPr>
        <p:spPr>
          <a:xfrm>
            <a:off x="606651" y="4169394"/>
            <a:ext cx="2225501" cy="1877469"/>
          </a:xfrm>
          <a:prstGeom prst="rect">
            <a:avLst/>
          </a:prstGeom>
          <a:solidFill>
            <a:srgbClr val="F9FAF7"/>
          </a:solidFill>
          <a:ln w="190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sk-SK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94A4EE1-EC65-4E69-BC22-20EDA4684DB0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847" y="3553397"/>
            <a:ext cx="996950" cy="54356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44A4DFF7-E756-46E9-AF1D-DBD3DADB36A0}"/>
              </a:ext>
            </a:extLst>
          </p:cNvPr>
          <p:cNvSpPr txBox="1"/>
          <p:nvPr/>
        </p:nvSpPr>
        <p:spPr>
          <a:xfrm>
            <a:off x="4025848" y="4167049"/>
            <a:ext cx="2224800" cy="1877469"/>
          </a:xfrm>
          <a:prstGeom prst="rect">
            <a:avLst/>
          </a:prstGeom>
          <a:solidFill>
            <a:srgbClr val="F9FAF7"/>
          </a:solidFill>
          <a:ln w="190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sk-SK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AFD3FEA-2FF4-4E65-93A4-F665CD923E79}"/>
              </a:ext>
            </a:extLst>
          </p:cNvPr>
          <p:cNvSpPr txBox="1"/>
          <p:nvPr/>
        </p:nvSpPr>
        <p:spPr>
          <a:xfrm>
            <a:off x="606651" y="6945020"/>
            <a:ext cx="2225501" cy="1877469"/>
          </a:xfrm>
          <a:prstGeom prst="rect">
            <a:avLst/>
          </a:prstGeom>
          <a:solidFill>
            <a:srgbClr val="F9FAF7"/>
          </a:solidFill>
          <a:ln w="190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sk-SK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F2241E0-933A-423D-ACAA-5A5AC168AE03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403" y="6332516"/>
            <a:ext cx="1583690" cy="54356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18069F26-2774-439E-A307-A92E93CE00BA}"/>
              </a:ext>
            </a:extLst>
          </p:cNvPr>
          <p:cNvSpPr txBox="1"/>
          <p:nvPr/>
        </p:nvSpPr>
        <p:spPr>
          <a:xfrm>
            <a:off x="4025849" y="6942158"/>
            <a:ext cx="2224799" cy="1877469"/>
          </a:xfrm>
          <a:prstGeom prst="rect">
            <a:avLst/>
          </a:prstGeom>
          <a:solidFill>
            <a:srgbClr val="F9FAF7"/>
          </a:solidFill>
          <a:ln w="190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sk-SK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E056ABE-65C4-43AD-9833-066262AAF097}"/>
              </a:ext>
            </a:extLst>
          </p:cNvPr>
          <p:cNvSpPr txBox="1"/>
          <p:nvPr/>
        </p:nvSpPr>
        <p:spPr>
          <a:xfrm>
            <a:off x="5055539" y="729670"/>
            <a:ext cx="174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/>
                </a:solidFill>
              </a:rPr>
              <a:t>Pracovný list 5.1</a:t>
            </a:r>
            <a:endParaRPr lang="sk-SK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671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97C0953-1BD7-4AAB-8BBB-C624785A1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085" y="313011"/>
            <a:ext cx="1285875" cy="30718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EF11BF-CD99-4BE2-B315-1AF0A3A6B46B}"/>
              </a:ext>
            </a:extLst>
          </p:cNvPr>
          <p:cNvCxnSpPr>
            <a:cxnSpLocks/>
          </p:cNvCxnSpPr>
          <p:nvPr/>
        </p:nvCxnSpPr>
        <p:spPr>
          <a:xfrm>
            <a:off x="216239" y="706943"/>
            <a:ext cx="6448721" cy="0"/>
          </a:xfrm>
          <a:prstGeom prst="line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0BBA3A4F-C9AC-434F-94BA-438EFAF39ACC}"/>
              </a:ext>
            </a:extLst>
          </p:cNvPr>
          <p:cNvSpPr txBox="1"/>
          <p:nvPr/>
        </p:nvSpPr>
        <p:spPr>
          <a:xfrm>
            <a:off x="149899" y="1102001"/>
            <a:ext cx="6515061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000" indent="-288000">
              <a:spcAft>
                <a:spcPts val="600"/>
              </a:spcAft>
            </a:pPr>
            <a:r>
              <a:rPr lang="sk-SK" sz="1400" b="1">
                <a:solidFill>
                  <a:srgbClr val="C00000"/>
                </a:solidFill>
              </a:rPr>
              <a:t>❷</a:t>
            </a:r>
            <a:r>
              <a:rPr lang="sk-SK" sz="1400" b="1"/>
              <a:t> </a:t>
            </a:r>
            <a:r>
              <a:rPr lang="sk-SK" sz="1200" b="1">
                <a:solidFill>
                  <a:srgbClr val="C00000"/>
                </a:solidFill>
              </a:rPr>
              <a:t>Aké obrázky nakreslí auto teraz? </a:t>
            </a:r>
            <a:r>
              <a:rPr lang="sk-SK" sz="1200" b="1"/>
              <a:t>Pre každý program:</a:t>
            </a:r>
          </a:p>
          <a:p>
            <a:pPr marL="504000" indent="-144000">
              <a:buFont typeface="Arial" panose="020B0604020202020204" pitchFamily="34" charset="0"/>
              <a:buChar char="•"/>
            </a:pPr>
            <a:r>
              <a:rPr lang="sk-SK" sz="1200" b="1"/>
              <a:t>zvoľte si vlastné čísla do programu a zadajte ho autu,</a:t>
            </a:r>
          </a:p>
          <a:p>
            <a:pPr marL="504000" indent="-144000">
              <a:buFont typeface="Arial" panose="020B0604020202020204" pitchFamily="34" charset="0"/>
              <a:buChar char="•"/>
            </a:pPr>
            <a:r>
              <a:rPr lang="sk-SK" sz="1200" b="1"/>
              <a:t>vykonajte program pomocou tlačidla </a:t>
            </a:r>
            <a:r>
              <a:rPr lang="sk-SK" sz="1200" b="1">
                <a:solidFill>
                  <a:srgbClr val="C00000"/>
                </a:solidFill>
              </a:rPr>
              <a:t>GO</a:t>
            </a:r>
            <a:r>
              <a:rPr lang="sk-SK" sz="1200" b="1"/>
              <a:t>,</a:t>
            </a:r>
          </a:p>
          <a:p>
            <a:pPr marL="504000" indent="-144000">
              <a:buFont typeface="Arial" panose="020B0604020202020204" pitchFamily="34" charset="0"/>
              <a:buChar char="•"/>
            </a:pPr>
            <a:r>
              <a:rPr lang="sk-SK" sz="1200" b="1"/>
              <a:t>autom nehýbte, iba znovu stlačte </a:t>
            </a:r>
            <a:r>
              <a:rPr lang="sk-SK" sz="1200" b="1">
                <a:solidFill>
                  <a:srgbClr val="C00000"/>
                </a:solidFill>
              </a:rPr>
              <a:t>GO</a:t>
            </a:r>
            <a:r>
              <a:rPr lang="sk-SK" sz="1200" b="1"/>
              <a:t>... a ešte raz, a ešte raz... až kým bude obrázok </a:t>
            </a:r>
            <a:r>
              <a:rPr lang="sk-SK" sz="1200" b="1">
                <a:solidFill>
                  <a:srgbClr val="C00000"/>
                </a:solidFill>
              </a:rPr>
              <a:t>úplný</a:t>
            </a:r>
            <a:r>
              <a:rPr lang="sk-SK" sz="1200" b="1"/>
              <a:t>,</a:t>
            </a:r>
          </a:p>
          <a:p>
            <a:pPr marL="504000" indent="-144000">
              <a:buFont typeface="Arial" panose="020B0604020202020204" pitchFamily="34" charset="0"/>
              <a:buChar char="•"/>
            </a:pPr>
            <a:r>
              <a:rPr lang="sk-SK" sz="1200" b="1"/>
              <a:t>dopíšte si program a nakreslite k nemu výsledný obrázok.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BD4D53-1E39-4484-8E41-20D3B6C06C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58" y="309804"/>
            <a:ext cx="327660" cy="3200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7C61D18-6C86-4A96-91B0-B5371FCF0B9F}"/>
              </a:ext>
            </a:extLst>
          </p:cNvPr>
          <p:cNvSpPr txBox="1"/>
          <p:nvPr/>
        </p:nvSpPr>
        <p:spPr>
          <a:xfrm>
            <a:off x="606649" y="3056645"/>
            <a:ext cx="2588835" cy="2198992"/>
          </a:xfrm>
          <a:prstGeom prst="rect">
            <a:avLst/>
          </a:prstGeom>
          <a:solidFill>
            <a:srgbClr val="F9FAF7"/>
          </a:solidFill>
          <a:ln w="190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sk-SK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DE2E79C-3DD4-4DA8-ACF4-548BD98A2AC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58" y="2408574"/>
            <a:ext cx="1635125" cy="54356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EA17E8E-3510-4C6A-A4CC-4EC48DC4DBA9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337" y="2403494"/>
            <a:ext cx="2051685" cy="54864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7283A1F-3C41-445D-B737-4919C6B3D0E3}"/>
              </a:ext>
            </a:extLst>
          </p:cNvPr>
          <p:cNvSpPr txBox="1"/>
          <p:nvPr/>
        </p:nvSpPr>
        <p:spPr>
          <a:xfrm>
            <a:off x="3662516" y="3056645"/>
            <a:ext cx="2588835" cy="2198992"/>
          </a:xfrm>
          <a:prstGeom prst="rect">
            <a:avLst/>
          </a:prstGeom>
          <a:solidFill>
            <a:srgbClr val="F9FAF7"/>
          </a:solidFill>
          <a:ln w="190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sk-SK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933D5AF-36E9-487A-93D0-405869FFC0EB}"/>
              </a:ext>
            </a:extLst>
          </p:cNvPr>
          <p:cNvSpPr txBox="1"/>
          <p:nvPr/>
        </p:nvSpPr>
        <p:spPr>
          <a:xfrm>
            <a:off x="606649" y="6436244"/>
            <a:ext cx="2588835" cy="2198992"/>
          </a:xfrm>
          <a:prstGeom prst="rect">
            <a:avLst/>
          </a:prstGeom>
          <a:solidFill>
            <a:srgbClr val="F9FAF7"/>
          </a:solidFill>
          <a:ln w="190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sk-SK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ECD9D8B-9BCF-43BC-B4F4-6A9D1A11044B}"/>
              </a:ext>
            </a:extLst>
          </p:cNvPr>
          <p:cNvSpPr txBox="1"/>
          <p:nvPr/>
        </p:nvSpPr>
        <p:spPr>
          <a:xfrm>
            <a:off x="3662516" y="6436244"/>
            <a:ext cx="2588835" cy="2198992"/>
          </a:xfrm>
          <a:prstGeom prst="rect">
            <a:avLst/>
          </a:prstGeom>
          <a:solidFill>
            <a:srgbClr val="F9FAF7"/>
          </a:solidFill>
          <a:ln w="190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sk-SK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6DF68B53-8846-4182-A3C7-DBEAE3C92216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716" y="5791187"/>
            <a:ext cx="2044700" cy="5467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5802F16-C9B3-4C9A-A2E8-77F155ADC3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416" y="5780404"/>
            <a:ext cx="3057525" cy="547688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2F278C11-7AC8-4A37-BB03-DC70EF8A1CB4}"/>
              </a:ext>
            </a:extLst>
          </p:cNvPr>
          <p:cNvSpPr txBox="1"/>
          <p:nvPr/>
        </p:nvSpPr>
        <p:spPr>
          <a:xfrm>
            <a:off x="4411854" y="1206792"/>
            <a:ext cx="2253106" cy="44203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sk-SK" sz="1200" b="1" dirty="0">
                <a:solidFill>
                  <a:schemeClr val="bg1"/>
                </a:solidFill>
              </a:rPr>
              <a:t>NEZABÚDAJ: auto nesmie vyjsť</a:t>
            </a:r>
            <a:br>
              <a:rPr lang="sk-SK" sz="1200" b="1" dirty="0">
                <a:solidFill>
                  <a:schemeClr val="bg1"/>
                </a:solidFill>
              </a:rPr>
            </a:br>
            <a:r>
              <a:rPr lang="sk-SK" sz="1200" b="1" dirty="0">
                <a:solidFill>
                  <a:schemeClr val="bg1"/>
                </a:solidFill>
              </a:rPr>
              <a:t>z vašej pracovnej plochy!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88D2D2-550A-4599-B41A-EE83C50C7C38}"/>
              </a:ext>
            </a:extLst>
          </p:cNvPr>
          <p:cNvSpPr txBox="1"/>
          <p:nvPr/>
        </p:nvSpPr>
        <p:spPr>
          <a:xfrm>
            <a:off x="5055539" y="729670"/>
            <a:ext cx="174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/>
                </a:solidFill>
              </a:rPr>
              <a:t>Pracovný list 5.1</a:t>
            </a:r>
            <a:endParaRPr lang="sk-SK" dirty="0">
              <a:solidFill>
                <a:schemeClr val="accent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96EF03-F91E-4468-847A-1EB5CB46567F}"/>
              </a:ext>
            </a:extLst>
          </p:cNvPr>
          <p:cNvSpPr txBox="1"/>
          <p:nvPr/>
        </p:nvSpPr>
        <p:spPr>
          <a:xfrm>
            <a:off x="106172" y="288000"/>
            <a:ext cx="5212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75000"/>
                  </a:schemeClr>
                </a:solidFill>
              </a:rPr>
              <a:t>Aktivita		      Skúmame kresby s opakovaním</a:t>
            </a:r>
          </a:p>
        </p:txBody>
      </p:sp>
    </p:spTree>
    <p:extLst>
      <p:ext uri="{BB962C8B-B14F-4D97-AF65-F5344CB8AC3E}">
        <p14:creationId xmlns:p14="http://schemas.microsoft.com/office/powerpoint/2010/main" val="2984534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97C0953-1BD7-4AAB-8BBB-C624785A1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085" y="313011"/>
            <a:ext cx="1285875" cy="30718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EF11BF-CD99-4BE2-B315-1AF0A3A6B46B}"/>
              </a:ext>
            </a:extLst>
          </p:cNvPr>
          <p:cNvCxnSpPr>
            <a:cxnSpLocks/>
          </p:cNvCxnSpPr>
          <p:nvPr/>
        </p:nvCxnSpPr>
        <p:spPr>
          <a:xfrm>
            <a:off x="216239" y="706943"/>
            <a:ext cx="6448721" cy="0"/>
          </a:xfrm>
          <a:prstGeom prst="line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387D8D28-45CE-413B-A80D-317B9760AB24}"/>
              </a:ext>
            </a:extLst>
          </p:cNvPr>
          <p:cNvSpPr txBox="1"/>
          <p:nvPr/>
        </p:nvSpPr>
        <p:spPr>
          <a:xfrm>
            <a:off x="137996" y="1347810"/>
            <a:ext cx="649560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000" indent="-288000">
              <a:spcAft>
                <a:spcPts val="600"/>
              </a:spcAft>
            </a:pPr>
            <a:r>
              <a:rPr lang="sk-SK" sz="1400" b="1" dirty="0">
                <a:solidFill>
                  <a:srgbClr val="C00000"/>
                </a:solidFill>
              </a:rPr>
              <a:t>❶</a:t>
            </a:r>
            <a:r>
              <a:rPr lang="sk-SK" sz="1400" b="1" dirty="0"/>
              <a:t> </a:t>
            </a:r>
            <a:r>
              <a:rPr lang="sk-SK" sz="1200" b="1" dirty="0"/>
              <a:t>Otáčame sa o </a:t>
            </a:r>
            <a:r>
              <a:rPr lang="sk-SK" sz="1200" b="1" dirty="0">
                <a:solidFill>
                  <a:srgbClr val="C00000"/>
                </a:solidFill>
              </a:rPr>
              <a:t>„pol vpravo v bok“</a:t>
            </a:r>
            <a:r>
              <a:rPr lang="sk-SK" sz="1200" b="1" dirty="0"/>
              <a:t> a </a:t>
            </a:r>
            <a:r>
              <a:rPr lang="sk-SK" sz="1200" b="1" dirty="0">
                <a:solidFill>
                  <a:srgbClr val="C00000"/>
                </a:solidFill>
              </a:rPr>
              <a:t>„pol vľavo v bok“</a:t>
            </a:r>
            <a:br>
              <a:rPr lang="sk-SK" sz="1200" b="1" dirty="0">
                <a:solidFill>
                  <a:srgbClr val="C00000"/>
                </a:solidFill>
              </a:rPr>
            </a:br>
            <a:r>
              <a:rPr lang="sk-SK" sz="1200" b="1" dirty="0"/>
              <a:t>a </a:t>
            </a:r>
            <a:r>
              <a:rPr lang="sk-SK" sz="1200" b="1" dirty="0">
                <a:solidFill>
                  <a:srgbClr val="C00000"/>
                </a:solidFill>
              </a:rPr>
              <a:t>vpravo</a:t>
            </a:r>
            <a:r>
              <a:rPr lang="sk-SK" sz="1200" b="1" dirty="0"/>
              <a:t> a </a:t>
            </a:r>
            <a:r>
              <a:rPr lang="sk-SK" sz="1200" b="1" dirty="0">
                <a:solidFill>
                  <a:srgbClr val="C00000"/>
                </a:solidFill>
              </a:rPr>
              <a:t>vľavo.</a:t>
            </a:r>
            <a:endParaRPr lang="sk-SK" sz="1200" b="1" dirty="0"/>
          </a:p>
          <a:p>
            <a:pPr marL="252000"/>
            <a:r>
              <a:rPr lang="sk-SK" sz="1200" b="1" dirty="0"/>
              <a:t>Hrajme sa v dvojiciach na robota a jeho programátora. Ten zadáva povely: </a:t>
            </a:r>
            <a:r>
              <a:rPr lang="sk-SK" sz="1200" b="1" i="1" dirty="0"/>
              <a:t>vpravo v bok, pol vpravo v bok, vľavo v bok, pol vľavo v bok,</a:t>
            </a:r>
            <a:r>
              <a:rPr lang="sk-SK" sz="1200" b="1" dirty="0"/>
              <a:t> ... v rôznom poradí. Druhý žiak – robot ich vykonáva.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ED9C83-3598-4A63-A2CC-7399383208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00" y="309600"/>
            <a:ext cx="327660" cy="3200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99D5BD-06B2-4DC1-AFE0-304A9CEEC8EB}"/>
              </a:ext>
            </a:extLst>
          </p:cNvPr>
          <p:cNvSpPr txBox="1"/>
          <p:nvPr/>
        </p:nvSpPr>
        <p:spPr>
          <a:xfrm>
            <a:off x="137996" y="783209"/>
            <a:ext cx="184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>
                <a:solidFill>
                  <a:schemeClr val="accent1"/>
                </a:solidFill>
              </a:rPr>
              <a:t>ROZŠÍRENIE </a:t>
            </a:r>
            <a:r>
              <a:rPr lang="sk-SK" sz="1600" dirty="0">
                <a:solidFill>
                  <a:schemeClr val="accent1"/>
                </a:solidFill>
                <a:sym typeface="Wingdings 2" panose="05020102010507070707" pitchFamily="18" charset="2"/>
              </a:rPr>
              <a:t></a:t>
            </a:r>
            <a:endParaRPr lang="sk-SK" sz="1600" b="1" dirty="0">
              <a:solidFill>
                <a:schemeClr val="accent1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BC66E41-AD4D-4523-BA3C-51CF205BF909}"/>
              </a:ext>
            </a:extLst>
          </p:cNvPr>
          <p:cNvSpPr txBox="1"/>
          <p:nvPr/>
        </p:nvSpPr>
        <p:spPr>
          <a:xfrm>
            <a:off x="136800" y="2292855"/>
            <a:ext cx="6495604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000" indent="-288000">
              <a:spcAft>
                <a:spcPts val="600"/>
              </a:spcAft>
            </a:pPr>
            <a:r>
              <a:rPr lang="sk-SK" sz="1400" b="1">
                <a:solidFill>
                  <a:srgbClr val="C00000"/>
                </a:solidFill>
              </a:rPr>
              <a:t>❸</a:t>
            </a:r>
            <a:r>
              <a:rPr lang="sk-SK" sz="1400" b="1"/>
              <a:t> </a:t>
            </a:r>
            <a:r>
              <a:rPr lang="sk-SK" sz="1200" b="1">
                <a:solidFill>
                  <a:srgbClr val="C00000"/>
                </a:solidFill>
              </a:rPr>
              <a:t>Aké obrázky nakreslí auto? </a:t>
            </a:r>
            <a:r>
              <a:rPr lang="sk-SK" sz="1200" b="1"/>
              <a:t>Pre každý program:</a:t>
            </a:r>
          </a:p>
          <a:p>
            <a:pPr marL="504000" indent="-144000">
              <a:buFont typeface="Arial" panose="020B0604020202020204" pitchFamily="34" charset="0"/>
              <a:buChar char="•"/>
            </a:pPr>
            <a:r>
              <a:rPr lang="sk-SK" sz="1200" b="1"/>
              <a:t>zadajte program autu,</a:t>
            </a:r>
          </a:p>
          <a:p>
            <a:pPr marL="504000" indent="-144000">
              <a:buFont typeface="Arial" panose="020B0604020202020204" pitchFamily="34" charset="0"/>
              <a:buChar char="•"/>
            </a:pPr>
            <a:r>
              <a:rPr lang="sk-SK" sz="1200" b="1"/>
              <a:t>vykonajte ho pomocou tlačidla </a:t>
            </a:r>
            <a:r>
              <a:rPr lang="sk-SK" sz="1200" b="1">
                <a:solidFill>
                  <a:srgbClr val="C00000"/>
                </a:solidFill>
              </a:rPr>
              <a:t>GO</a:t>
            </a:r>
            <a:r>
              <a:rPr lang="sk-SK" sz="1200" b="1"/>
              <a:t>,</a:t>
            </a:r>
          </a:p>
          <a:p>
            <a:pPr marL="504000" indent="-144000">
              <a:buFont typeface="Arial" panose="020B0604020202020204" pitchFamily="34" charset="0"/>
              <a:buChar char="•"/>
            </a:pPr>
            <a:r>
              <a:rPr lang="sk-SK" sz="1200" b="1"/>
              <a:t>autom nehýbte, iba znovu stlačte </a:t>
            </a:r>
            <a:r>
              <a:rPr lang="sk-SK" sz="1200" b="1">
                <a:solidFill>
                  <a:srgbClr val="C00000"/>
                </a:solidFill>
              </a:rPr>
              <a:t>GO</a:t>
            </a:r>
            <a:r>
              <a:rPr lang="sk-SK" sz="1200" b="1"/>
              <a:t>... a ešte raz, a ešte raz... až kým bude obrázok </a:t>
            </a:r>
            <a:r>
              <a:rPr lang="sk-SK" sz="1200" b="1">
                <a:solidFill>
                  <a:srgbClr val="C00000"/>
                </a:solidFill>
              </a:rPr>
              <a:t>úplný</a:t>
            </a:r>
            <a:r>
              <a:rPr lang="sk-SK" sz="1200" b="1"/>
              <a:t>,</a:t>
            </a:r>
          </a:p>
          <a:p>
            <a:pPr marL="504000" indent="-144000">
              <a:buFont typeface="Arial" panose="020B0604020202020204" pitchFamily="34" charset="0"/>
              <a:buChar char="•"/>
            </a:pPr>
            <a:r>
              <a:rPr lang="sk-SK" sz="1200" b="1"/>
              <a:t>aký obrázok vznikol? Nakreslite si ho k programu.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3CA1EB-EB2B-45CC-BB78-B6004910EFB2}"/>
              </a:ext>
            </a:extLst>
          </p:cNvPr>
          <p:cNvSpPr txBox="1"/>
          <p:nvPr/>
        </p:nvSpPr>
        <p:spPr>
          <a:xfrm>
            <a:off x="606649" y="4228220"/>
            <a:ext cx="2484000" cy="1908000"/>
          </a:xfrm>
          <a:prstGeom prst="rect">
            <a:avLst/>
          </a:prstGeom>
          <a:solidFill>
            <a:srgbClr val="F9FAF7"/>
          </a:solidFill>
          <a:ln w="190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sk-SK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9CA5E27-08CA-4205-9347-185AB55737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550" y="3614614"/>
            <a:ext cx="1204913" cy="547687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981BF0A3-6F74-498A-8B53-DAD8E0D908A2}"/>
              </a:ext>
            </a:extLst>
          </p:cNvPr>
          <p:cNvSpPr txBox="1"/>
          <p:nvPr/>
        </p:nvSpPr>
        <p:spPr>
          <a:xfrm>
            <a:off x="3746560" y="4228220"/>
            <a:ext cx="2484000" cy="1908000"/>
          </a:xfrm>
          <a:prstGeom prst="rect">
            <a:avLst/>
          </a:prstGeom>
          <a:solidFill>
            <a:srgbClr val="F9FAF7"/>
          </a:solidFill>
          <a:ln w="190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sk-SK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2E8710-A9AB-450D-915A-434AEC37DC59}"/>
              </a:ext>
            </a:extLst>
          </p:cNvPr>
          <p:cNvSpPr txBox="1"/>
          <p:nvPr/>
        </p:nvSpPr>
        <p:spPr>
          <a:xfrm>
            <a:off x="606649" y="6947290"/>
            <a:ext cx="2484000" cy="1908000"/>
          </a:xfrm>
          <a:prstGeom prst="rect">
            <a:avLst/>
          </a:prstGeom>
          <a:solidFill>
            <a:srgbClr val="F9FAF7"/>
          </a:solidFill>
          <a:ln w="190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sk-SK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D40B27-2476-4E5A-AAC5-66F36A76E720}"/>
              </a:ext>
            </a:extLst>
          </p:cNvPr>
          <p:cNvSpPr txBox="1"/>
          <p:nvPr/>
        </p:nvSpPr>
        <p:spPr>
          <a:xfrm>
            <a:off x="3746560" y="6947290"/>
            <a:ext cx="2484000" cy="1908000"/>
          </a:xfrm>
          <a:prstGeom prst="rect">
            <a:avLst/>
          </a:prstGeom>
          <a:solidFill>
            <a:srgbClr val="F9FAF7"/>
          </a:solidFill>
          <a:ln w="190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sk-SK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7FBA3A-F195-4B43-847F-B2E15584CA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078" y="3614614"/>
            <a:ext cx="1604963" cy="54768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3D00EF9-7EE6-4468-A71D-F501BEB313C1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41" y="6339871"/>
            <a:ext cx="2202815" cy="5435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2F712F-420C-4283-B197-FB6048A610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66" y="6339871"/>
            <a:ext cx="2185988" cy="54768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34E13CD-7174-4A79-B04F-F39397DCF319}"/>
              </a:ext>
            </a:extLst>
          </p:cNvPr>
          <p:cNvSpPr txBox="1"/>
          <p:nvPr/>
        </p:nvSpPr>
        <p:spPr>
          <a:xfrm>
            <a:off x="5055539" y="729670"/>
            <a:ext cx="174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/>
                </a:solidFill>
              </a:rPr>
              <a:t>Pracovný list 5.2</a:t>
            </a:r>
            <a:endParaRPr lang="sk-SK" dirty="0">
              <a:solidFill>
                <a:schemeClr val="accent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368E8A8-4934-4A8A-8403-D40B443E937D}"/>
              </a:ext>
            </a:extLst>
          </p:cNvPr>
          <p:cNvSpPr txBox="1"/>
          <p:nvPr/>
        </p:nvSpPr>
        <p:spPr>
          <a:xfrm>
            <a:off x="4411854" y="1206792"/>
            <a:ext cx="2253106" cy="44203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sk-SK" sz="1200" b="1" dirty="0">
                <a:solidFill>
                  <a:schemeClr val="bg1"/>
                </a:solidFill>
              </a:rPr>
              <a:t>NEZABÚDAJ: auto nesmie vyjsť</a:t>
            </a:r>
            <a:br>
              <a:rPr lang="sk-SK" sz="1200" b="1" dirty="0">
                <a:solidFill>
                  <a:schemeClr val="bg1"/>
                </a:solidFill>
              </a:rPr>
            </a:br>
            <a:r>
              <a:rPr lang="sk-SK" sz="1200" b="1" dirty="0">
                <a:solidFill>
                  <a:schemeClr val="bg1"/>
                </a:solidFill>
              </a:rPr>
              <a:t>z vašej pracovnej plochy!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37CA472-3AC4-4BDE-8868-F937F148A841}"/>
              </a:ext>
            </a:extLst>
          </p:cNvPr>
          <p:cNvSpPr txBox="1"/>
          <p:nvPr/>
        </p:nvSpPr>
        <p:spPr>
          <a:xfrm>
            <a:off x="106172" y="288000"/>
            <a:ext cx="5212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75000"/>
                  </a:schemeClr>
                </a:solidFill>
              </a:rPr>
              <a:t>Aktivita			O pol vpravo v bok...</a:t>
            </a:r>
          </a:p>
        </p:txBody>
      </p:sp>
    </p:spTree>
    <p:extLst>
      <p:ext uri="{BB962C8B-B14F-4D97-AF65-F5344CB8AC3E}">
        <p14:creationId xmlns:p14="http://schemas.microsoft.com/office/powerpoint/2010/main" val="2175463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97C0953-1BD7-4AAB-8BBB-C624785A1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085" y="313011"/>
            <a:ext cx="1285875" cy="30718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EF11BF-CD99-4BE2-B315-1AF0A3A6B46B}"/>
              </a:ext>
            </a:extLst>
          </p:cNvPr>
          <p:cNvCxnSpPr>
            <a:cxnSpLocks/>
          </p:cNvCxnSpPr>
          <p:nvPr/>
        </p:nvCxnSpPr>
        <p:spPr>
          <a:xfrm>
            <a:off x="216239" y="706943"/>
            <a:ext cx="6448721" cy="0"/>
          </a:xfrm>
          <a:prstGeom prst="line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54ED9C83-3598-4A63-A2CC-7399383208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00" y="309600"/>
            <a:ext cx="327660" cy="3200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99D5BD-06B2-4DC1-AFE0-304A9CEEC8EB}"/>
              </a:ext>
            </a:extLst>
          </p:cNvPr>
          <p:cNvSpPr txBox="1"/>
          <p:nvPr/>
        </p:nvSpPr>
        <p:spPr>
          <a:xfrm>
            <a:off x="137996" y="783209"/>
            <a:ext cx="184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>
                <a:solidFill>
                  <a:schemeClr val="accent1"/>
                </a:solidFill>
              </a:rPr>
              <a:t>ROZŠÍRENIE </a:t>
            </a:r>
            <a:r>
              <a:rPr lang="sk-SK" sz="1600">
                <a:solidFill>
                  <a:schemeClr val="accent1"/>
                </a:solidFill>
                <a:sym typeface="Wingdings 2" panose="05020102010507070707" pitchFamily="18" charset="2"/>
              </a:rPr>
              <a:t></a:t>
            </a:r>
            <a:endParaRPr lang="sk-SK" sz="1600">
              <a:solidFill>
                <a:schemeClr val="accent1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BC66E41-AD4D-4523-BA3C-51CF205BF909}"/>
              </a:ext>
            </a:extLst>
          </p:cNvPr>
          <p:cNvSpPr txBox="1"/>
          <p:nvPr/>
        </p:nvSpPr>
        <p:spPr>
          <a:xfrm>
            <a:off x="136800" y="1090800"/>
            <a:ext cx="644872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000" indent="-288000">
              <a:spcAft>
                <a:spcPts val="600"/>
              </a:spcAft>
            </a:pPr>
            <a:r>
              <a:rPr lang="sk-SK" sz="1400" b="1" dirty="0">
                <a:solidFill>
                  <a:srgbClr val="C00000"/>
                </a:solidFill>
              </a:rPr>
              <a:t>❹</a:t>
            </a:r>
            <a:r>
              <a:rPr lang="sk-SK" sz="1400" b="1" dirty="0"/>
              <a:t> </a:t>
            </a:r>
            <a:r>
              <a:rPr lang="sk-SK" sz="1200" b="1" dirty="0">
                <a:solidFill>
                  <a:srgbClr val="C00000"/>
                </a:solidFill>
              </a:rPr>
              <a:t>Aké obrázky nakreslí auto? </a:t>
            </a:r>
            <a:r>
              <a:rPr lang="sk-SK" sz="1200" b="1" dirty="0"/>
              <a:t>Postupujte rovnako aj pre tieto zložité programy.</a:t>
            </a:r>
            <a:br>
              <a:rPr lang="sk-SK" sz="1200" b="1" dirty="0"/>
            </a:br>
            <a:r>
              <a:rPr lang="sk-SK" sz="1200" b="1" dirty="0"/>
              <a:t>Pomáhajte si v tíme, aby ste správne zadali programy.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3CA1EB-EB2B-45CC-BB78-B6004910EFB2}"/>
              </a:ext>
            </a:extLst>
          </p:cNvPr>
          <p:cNvSpPr txBox="1"/>
          <p:nvPr/>
        </p:nvSpPr>
        <p:spPr>
          <a:xfrm>
            <a:off x="251091" y="2217418"/>
            <a:ext cx="2756060" cy="2484000"/>
          </a:xfrm>
          <a:prstGeom prst="rect">
            <a:avLst/>
          </a:prstGeom>
          <a:solidFill>
            <a:srgbClr val="F9FAF7"/>
          </a:solidFill>
          <a:ln w="190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sk-SK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81BF0A3-6F74-498A-8B53-DAD8E0D908A2}"/>
              </a:ext>
            </a:extLst>
          </p:cNvPr>
          <p:cNvSpPr txBox="1"/>
          <p:nvPr/>
        </p:nvSpPr>
        <p:spPr>
          <a:xfrm>
            <a:off x="3747063" y="2723435"/>
            <a:ext cx="2814200" cy="2484000"/>
          </a:xfrm>
          <a:prstGeom prst="rect">
            <a:avLst/>
          </a:prstGeom>
          <a:solidFill>
            <a:srgbClr val="F9FAF7"/>
          </a:solidFill>
          <a:ln w="190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sk-SK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D40B27-2476-4E5A-AAC5-66F36A76E720}"/>
              </a:ext>
            </a:extLst>
          </p:cNvPr>
          <p:cNvSpPr txBox="1"/>
          <p:nvPr/>
        </p:nvSpPr>
        <p:spPr>
          <a:xfrm>
            <a:off x="3911660" y="6346989"/>
            <a:ext cx="2484000" cy="2484000"/>
          </a:xfrm>
          <a:prstGeom prst="rect">
            <a:avLst/>
          </a:prstGeom>
          <a:solidFill>
            <a:srgbClr val="F9FAF7"/>
          </a:solidFill>
          <a:ln w="190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sk-SK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3238EE-223B-4C19-8909-0DCC7EBDA1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61" y="1667986"/>
            <a:ext cx="3524250" cy="4381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0E0E046-A3B4-4988-8010-A9C43F5188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56" y="5376770"/>
            <a:ext cx="3528060" cy="4381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9BA3960-5AE8-42DC-86BF-D5EAED207A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860" y="2200424"/>
            <a:ext cx="3086100" cy="43815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1575533-1B05-4EB5-A91B-C5BECCF09C16}"/>
              </a:ext>
            </a:extLst>
          </p:cNvPr>
          <p:cNvSpPr txBox="1"/>
          <p:nvPr/>
        </p:nvSpPr>
        <p:spPr>
          <a:xfrm>
            <a:off x="251091" y="5944956"/>
            <a:ext cx="2756060" cy="2484000"/>
          </a:xfrm>
          <a:prstGeom prst="rect">
            <a:avLst/>
          </a:prstGeom>
          <a:solidFill>
            <a:srgbClr val="F9FAF7"/>
          </a:solidFill>
          <a:ln w="19050">
            <a:solidFill>
              <a:schemeClr val="bg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9F03C8-CA9B-40D3-8CAA-B4C14740F2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080" y="5814920"/>
            <a:ext cx="2849880" cy="43815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DAEE60F-9CBE-46D2-BC94-B133364C8858}"/>
              </a:ext>
            </a:extLst>
          </p:cNvPr>
          <p:cNvSpPr txBox="1"/>
          <p:nvPr/>
        </p:nvSpPr>
        <p:spPr>
          <a:xfrm>
            <a:off x="5055539" y="729670"/>
            <a:ext cx="174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/>
                </a:solidFill>
              </a:rPr>
              <a:t>Pracovný list 5.2</a:t>
            </a:r>
            <a:endParaRPr lang="sk-SK" dirty="0">
              <a:solidFill>
                <a:schemeClr val="accent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E5D7CC6-9A0F-4BB6-9114-DE1E9F92E112}"/>
              </a:ext>
            </a:extLst>
          </p:cNvPr>
          <p:cNvSpPr txBox="1"/>
          <p:nvPr/>
        </p:nvSpPr>
        <p:spPr>
          <a:xfrm>
            <a:off x="106172" y="288000"/>
            <a:ext cx="5212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75000"/>
                  </a:schemeClr>
                </a:solidFill>
              </a:rPr>
              <a:t>Aktivita			O pol vpravo v bok...</a:t>
            </a:r>
          </a:p>
        </p:txBody>
      </p:sp>
    </p:spTree>
    <p:extLst>
      <p:ext uri="{BB962C8B-B14F-4D97-AF65-F5344CB8AC3E}">
        <p14:creationId xmlns:p14="http://schemas.microsoft.com/office/powerpoint/2010/main" val="42385796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9371</TotalTime>
  <Words>244</Words>
  <Application>Microsoft Office PowerPoint</Application>
  <PresentationFormat>On-screen Show (4:3)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</dc:creator>
  <cp:lastModifiedBy>Ivan</cp:lastModifiedBy>
  <cp:revision>171</cp:revision>
  <cp:lastPrinted>2018-04-02T14:37:58Z</cp:lastPrinted>
  <dcterms:created xsi:type="dcterms:W3CDTF">2017-11-19T21:35:47Z</dcterms:created>
  <dcterms:modified xsi:type="dcterms:W3CDTF">2019-01-27T13:01:19Z</dcterms:modified>
</cp:coreProperties>
</file>