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1" r:id="rId3"/>
    <p:sldId id="272" r:id="rId4"/>
    <p:sldId id="276" r:id="rId5"/>
    <p:sldId id="277" r:id="rId6"/>
    <p:sldId id="279" r:id="rId7"/>
    <p:sldId id="278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2B17"/>
    <a:srgbClr val="4B3523"/>
    <a:srgbClr val="613523"/>
    <a:srgbClr val="A59580"/>
    <a:srgbClr val="D5B886"/>
    <a:srgbClr val="FEFCEF"/>
    <a:srgbClr val="FDFDF9"/>
    <a:srgbClr val="EEF3E1"/>
    <a:srgbClr val="262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70" autoAdjust="0"/>
    <p:restoredTop sz="96457" autoAdjust="0"/>
  </p:normalViewPr>
  <p:slideViewPr>
    <p:cSldViewPr snapToGrid="0">
      <p:cViewPr varScale="1">
        <p:scale>
          <a:sx n="104" d="100"/>
          <a:sy n="104" d="100"/>
        </p:scale>
        <p:origin x="25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27/01/2019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5431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27/01/2019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5263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27/01/2019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197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27/01/2019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30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27/01/2019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275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27/01/2019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684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27/01/2019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55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27/01/2019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6370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27/01/2019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722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27/01/2019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9916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27/01/2019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898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8D8C9-6F08-44FD-A138-5589C8F75312}" type="datetimeFigureOut">
              <a:rPr lang="en-GB" smtClean="0"/>
              <a:t>27/01/2019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9027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image" Target="../media/image11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21.png"/><Relationship Id="rId5" Type="http://schemas.openxmlformats.org/officeDocument/2006/relationships/image" Target="../media/image17.png"/><Relationship Id="rId15" Type="http://schemas.openxmlformats.org/officeDocument/2006/relationships/image" Target="../media/image9.png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8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28.png"/><Relationship Id="rId5" Type="http://schemas.openxmlformats.org/officeDocument/2006/relationships/image" Target="../media/image8.png"/><Relationship Id="rId10" Type="http://schemas.openxmlformats.org/officeDocument/2006/relationships/image" Target="../media/image27.png"/><Relationship Id="rId4" Type="http://schemas.openxmlformats.org/officeDocument/2006/relationships/image" Target="../media/image7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5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32.png"/><Relationship Id="rId5" Type="http://schemas.openxmlformats.org/officeDocument/2006/relationships/image" Target="../media/image8.png"/><Relationship Id="rId10" Type="http://schemas.openxmlformats.org/officeDocument/2006/relationships/image" Target="../media/image31.png"/><Relationship Id="rId4" Type="http://schemas.openxmlformats.org/officeDocument/2006/relationships/image" Target="../media/image7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36.png"/><Relationship Id="rId5" Type="http://schemas.openxmlformats.org/officeDocument/2006/relationships/image" Target="../media/image7.png"/><Relationship Id="rId10" Type="http://schemas.openxmlformats.org/officeDocument/2006/relationships/image" Target="../media/image35.png"/><Relationship Id="rId4" Type="http://schemas.openxmlformats.org/officeDocument/2006/relationships/image" Target="../media/image15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296935" y="1890921"/>
            <a:ext cx="8596342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Aktivita          Skúmame kresby s opakovaním... GO</a:t>
            </a:r>
          </a:p>
          <a:p>
            <a:pPr marL="252000">
              <a:spcAft>
                <a:spcPts val="600"/>
              </a:spcAft>
            </a:pPr>
            <a:r>
              <a:rPr lang="sk-SK" b="1" dirty="0">
                <a:solidFill>
                  <a:srgbClr val="C00000"/>
                </a:solidFill>
              </a:rPr>
              <a:t>❶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Aký obrázok nakreslí auto?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zadajte program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vykonajte pomocou </a:t>
            </a:r>
            <a:r>
              <a:rPr lang="sk-SK" b="1" dirty="0">
                <a:solidFill>
                  <a:srgbClr val="C00000"/>
                </a:solidFill>
              </a:rPr>
              <a:t>GO</a:t>
            </a:r>
            <a:r>
              <a:rPr lang="sk-SK" b="1" dirty="0">
                <a:solidFill>
                  <a:schemeClr val="accent1"/>
                </a:solidFill>
              </a:rPr>
              <a:t> --- potom NEPOHNITE autom, ale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znovu vykonajte pomocou </a:t>
            </a:r>
            <a:r>
              <a:rPr lang="sk-SK" b="1" dirty="0">
                <a:solidFill>
                  <a:srgbClr val="C00000"/>
                </a:solidFill>
              </a:rPr>
              <a:t>GO</a:t>
            </a:r>
            <a:r>
              <a:rPr lang="sk-SK" b="1" dirty="0">
                <a:solidFill>
                  <a:schemeClr val="accent1"/>
                </a:solidFill>
              </a:rPr>
              <a:t>, a znovu, a znovu...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aký obrázok vznikne?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1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4AF63F-B290-492D-9F57-CC060C3B0CE2}"/>
              </a:ext>
            </a:extLst>
          </p:cNvPr>
          <p:cNvSpPr txBox="1"/>
          <p:nvPr/>
        </p:nvSpPr>
        <p:spPr>
          <a:xfrm>
            <a:off x="361334" y="826082"/>
            <a:ext cx="87448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	POZOR: naďalej strážime, aby autá zostali na papierových podložkách</a:t>
            </a:r>
          </a:p>
          <a:p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sk-SK" sz="2200" b="1" dirty="0">
                <a:solidFill>
                  <a:schemeClr val="accent1"/>
                </a:solidFill>
              </a:rPr>
              <a:t>každé porušenie si tím zapisuje do listu ako </a:t>
            </a:r>
            <a:r>
              <a:rPr lang="sk-SK" sz="2200" b="1" dirty="0">
                <a:solidFill>
                  <a:srgbClr val="C00000"/>
                </a:solidFill>
              </a:rPr>
              <a:t>„faul“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16257BD-25D3-4B3A-AEF4-0FF18EBB5E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231" y="1957484"/>
            <a:ext cx="327660" cy="3200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2059CD5-19E0-40D0-89FD-EB12980C2134}"/>
              </a:ext>
            </a:extLst>
          </p:cNvPr>
          <p:cNvSpPr txBox="1"/>
          <p:nvPr/>
        </p:nvSpPr>
        <p:spPr>
          <a:xfrm rot="655213">
            <a:off x="6621629" y="1730085"/>
            <a:ext cx="2214848" cy="81136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600" b="1" dirty="0">
                <a:solidFill>
                  <a:schemeClr val="bg1"/>
                </a:solidFill>
              </a:rPr>
              <a:t>Nezabúdajme najprv zmazať predchádzajúci program.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9F3EB7-9239-4742-96C5-07506EC8F1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295" y="4333829"/>
            <a:ext cx="1607820" cy="8763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7D0B938-5B73-4DC6-BF79-FC1440D186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041" y="4333829"/>
            <a:ext cx="1607820" cy="8763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175DEEF-914A-41CC-996F-EBE423DEA1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295" y="5680378"/>
            <a:ext cx="2552700" cy="876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F9F0C00-C55F-4058-A5E5-4D99586723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041" y="5680378"/>
            <a:ext cx="2552700" cy="876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23CA3A-A465-463E-AA27-E6DF5027FA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710" y="4443418"/>
            <a:ext cx="221456" cy="2214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C6092B3-3FD3-447B-9DA0-673A145CD87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995" y="4443418"/>
            <a:ext cx="221456" cy="22145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081C050-4529-481A-BAB8-9084B2A70BC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243" y="5847620"/>
            <a:ext cx="221456" cy="22145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65C1A3A-9E9D-4884-8C97-34E83118C07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995" y="5847620"/>
            <a:ext cx="221456" cy="22145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588CDD6-0D47-4EA6-98C7-71C057C0F886}"/>
              </a:ext>
            </a:extLst>
          </p:cNvPr>
          <p:cNvSpPr txBox="1"/>
          <p:nvPr/>
        </p:nvSpPr>
        <p:spPr>
          <a:xfrm>
            <a:off x="6145996" y="208383"/>
            <a:ext cx="29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5.1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3A1D75C-0552-4D81-BF22-26FCC2E27D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96" y="247040"/>
            <a:ext cx="286702" cy="28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920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37270" y="917522"/>
            <a:ext cx="833146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/>
            <a:r>
              <a:rPr lang="sk-SK" b="1" dirty="0">
                <a:solidFill>
                  <a:srgbClr val="C00000"/>
                </a:solidFill>
              </a:rPr>
              <a:t>❷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Doplňte </a:t>
            </a:r>
            <a:r>
              <a:rPr lang="sk-SK" sz="2200" b="1" dirty="0">
                <a:solidFill>
                  <a:srgbClr val="C00000"/>
                </a:solidFill>
              </a:rPr>
              <a:t>chýbajúce čísla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432000">
              <a:spcAft>
                <a:spcPts val="2400"/>
              </a:spcAft>
            </a:pP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Aký obrázok nakreslí auto podľa vášho programu?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zvoľte si vlastné čísla pre príkazy a zapíšte ich do pracovného listu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zadajte program autu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vykonajte ho pomocou </a:t>
            </a:r>
            <a:r>
              <a:rPr lang="sk-SK" b="1" dirty="0">
                <a:solidFill>
                  <a:srgbClr val="C00000"/>
                </a:solidFill>
              </a:rPr>
              <a:t>GO</a:t>
            </a:r>
            <a:r>
              <a:rPr lang="sk-SK" b="1" dirty="0">
                <a:solidFill>
                  <a:schemeClr val="accent1"/>
                </a:solidFill>
              </a:rPr>
              <a:t> --- potom 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NEPOHNITE</a:t>
            </a:r>
            <a:r>
              <a:rPr lang="sk-SK" b="1" dirty="0">
                <a:solidFill>
                  <a:schemeClr val="accent1"/>
                </a:solidFill>
              </a:rPr>
              <a:t> autom, ale</a:t>
            </a:r>
            <a:br>
              <a:rPr lang="sk-SK" b="1" dirty="0">
                <a:solidFill>
                  <a:schemeClr val="accent1"/>
                </a:solidFill>
              </a:rPr>
            </a:br>
            <a:r>
              <a:rPr lang="sk-SK" b="1" dirty="0">
                <a:solidFill>
                  <a:schemeClr val="accent1"/>
                </a:solidFill>
              </a:rPr>
              <a:t>				znovu vykonajte pomocou </a:t>
            </a:r>
            <a:r>
              <a:rPr lang="sk-SK" b="1" dirty="0">
                <a:solidFill>
                  <a:srgbClr val="C00000"/>
                </a:solidFill>
              </a:rPr>
              <a:t>GO</a:t>
            </a:r>
            <a:r>
              <a:rPr lang="sk-SK" b="1" dirty="0">
                <a:solidFill>
                  <a:schemeClr val="accent1"/>
                </a:solidFill>
              </a:rPr>
              <a:t>, a znovu, a znovu...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aký obrázok vznikne?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2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9A00AB-72E7-4863-B909-1D3AA757FDFD}"/>
              </a:ext>
            </a:extLst>
          </p:cNvPr>
          <p:cNvSpPr txBox="1"/>
          <p:nvPr/>
        </p:nvSpPr>
        <p:spPr>
          <a:xfrm>
            <a:off x="6145996" y="208383"/>
            <a:ext cx="29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5.1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D9960A6-A36D-406C-B8DF-17D146DA0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96" y="247040"/>
            <a:ext cx="286702" cy="28003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84D48D6-8FDB-42DC-9B70-8CC5BC4280C9}"/>
              </a:ext>
            </a:extLst>
          </p:cNvPr>
          <p:cNvSpPr txBox="1"/>
          <p:nvPr/>
        </p:nvSpPr>
        <p:spPr>
          <a:xfrm rot="5400000">
            <a:off x="7333957" y="1619263"/>
            <a:ext cx="2214848" cy="81136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600" b="1" dirty="0">
                <a:solidFill>
                  <a:schemeClr val="bg1"/>
                </a:solidFill>
              </a:rPr>
              <a:t>Nezabúdajme najprv zmazať predchádzajúci program.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AF9FDFE-C5C1-473D-A7C9-EF2077B03D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23" y="3968407"/>
            <a:ext cx="2570607" cy="8543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1137294-02D6-4961-845B-002A6FEA57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696" y="3968406"/>
            <a:ext cx="3194685" cy="8543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B92A8F0-60B0-4630-A08F-92BF788B97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71" y="5411472"/>
            <a:ext cx="3194685" cy="8543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BB4D18A-68F3-4431-9446-9FF8DA0DE4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538" y="5411472"/>
            <a:ext cx="4769739" cy="85439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153EAC1-8708-4755-978C-C28BB3B592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99" y="4385051"/>
            <a:ext cx="221456" cy="22145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F54A58E-6BF5-443C-973D-2579D0167D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262" y="4385051"/>
            <a:ext cx="221456" cy="22145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CEE2324-BC9B-456D-823A-AD668FCCD7D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32" y="5108314"/>
            <a:ext cx="221456" cy="22145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073317F-1936-4EE0-8089-6C453C11D6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262" y="5108314"/>
            <a:ext cx="221456" cy="22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086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58834" y="1365766"/>
            <a:ext cx="8921158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Aktivita          Otáčame sa o </a:t>
            </a:r>
            <a:r>
              <a:rPr lang="sk-SK" sz="2200" b="1" dirty="0">
                <a:solidFill>
                  <a:srgbClr val="C00000"/>
                </a:solidFill>
              </a:rPr>
              <a:t>„pol vpravo v bok“</a:t>
            </a: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 a </a:t>
            </a:r>
            <a:r>
              <a:rPr lang="sk-SK" sz="2200" b="1" dirty="0">
                <a:solidFill>
                  <a:srgbClr val="C00000"/>
                </a:solidFill>
              </a:rPr>
              <a:t>„pol vľavo v bok“</a:t>
            </a:r>
          </a:p>
          <a:p>
            <a:pPr marL="72000" lvl="0">
              <a:spcAft>
                <a:spcPts val="1200"/>
              </a:spcAft>
            </a:pPr>
            <a:r>
              <a:rPr lang="sk-SK" b="1" dirty="0">
                <a:solidFill>
                  <a:srgbClr val="C00000"/>
                </a:solidFill>
              </a:rPr>
              <a:t>❶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rgbClr val="4472C4">
                    <a:lumMod val="50000"/>
                  </a:srgbClr>
                </a:solidFill>
              </a:rPr>
              <a:t>Hráme sa na živých robotov</a:t>
            </a:r>
          </a:p>
          <a:p>
            <a:pPr marL="612000" lvl="0"/>
            <a:r>
              <a:rPr lang="sk-SK" b="1" dirty="0">
                <a:solidFill>
                  <a:srgbClr val="4472C4"/>
                </a:solidFill>
              </a:rPr>
              <a:t>začíname všetci rovnako: roboti sa pozerajú zvoleným smerom, napr. k tabuli</a:t>
            </a:r>
          </a:p>
          <a:p>
            <a:pPr marL="612000" lvl="0">
              <a:spcAft>
                <a:spcPts val="1200"/>
              </a:spcAft>
            </a:pPr>
            <a:r>
              <a:rPr lang="sk-SK" b="1" dirty="0">
                <a:solidFill>
                  <a:srgbClr val="4472C4">
                    <a:lumMod val="50000"/>
                  </a:srgbClr>
                </a:solidFill>
              </a:rPr>
              <a:t>jeden žiak zadáva druhému príkazy: ‘</a:t>
            </a:r>
            <a:r>
              <a:rPr lang="sk-SK" b="1" i="1" dirty="0">
                <a:solidFill>
                  <a:srgbClr val="4472C4">
                    <a:lumMod val="50000"/>
                  </a:srgbClr>
                </a:solidFill>
              </a:rPr>
              <a:t>vpravo v bok’, ‘pol vpravo v bok’, vpravo, vľavo...</a:t>
            </a:r>
          </a:p>
          <a:p>
            <a:pPr marL="612000" lvl="0"/>
            <a:r>
              <a:rPr lang="sk-SK" b="1" dirty="0">
                <a:solidFill>
                  <a:srgbClr val="4472C4"/>
                </a:solidFill>
              </a:rPr>
              <a:t>		</a:t>
            </a:r>
            <a:r>
              <a:rPr lang="sk-SK" b="1" i="1" dirty="0">
                <a:solidFill>
                  <a:srgbClr val="4472C4"/>
                </a:solidFill>
              </a:rPr>
              <a:t>Aké príkazy musí robot vykonať, aby sa natočil </a:t>
            </a:r>
            <a:r>
              <a:rPr lang="sk-SK" b="1" i="1" dirty="0">
                <a:solidFill>
                  <a:srgbClr val="C00000"/>
                </a:solidFill>
              </a:rPr>
              <a:t>späť do úvodného smeru</a:t>
            </a:r>
            <a:r>
              <a:rPr lang="sk-SK" b="1" i="1" dirty="0">
                <a:solidFill>
                  <a:srgbClr val="4472C4"/>
                </a:solidFill>
              </a:rPr>
              <a:t>?</a:t>
            </a:r>
          </a:p>
          <a:p>
            <a:pPr marL="612000" lvl="0"/>
            <a:r>
              <a:rPr lang="sk-SK" b="1" i="1" dirty="0">
                <a:solidFill>
                  <a:srgbClr val="4472C4"/>
                </a:solidFill>
              </a:rPr>
              <a:t>		Aké príkazy musí vykonať, aby sa otočil chrbtom k tabuli?</a:t>
            </a:r>
          </a:p>
          <a:p>
            <a:pPr marL="612000" lvl="0"/>
            <a:r>
              <a:rPr lang="sk-SK" b="1" i="1" dirty="0">
                <a:solidFill>
                  <a:srgbClr val="4472C4"/>
                </a:solidFill>
              </a:rPr>
              <a:t>									--- </a:t>
            </a:r>
            <a:r>
              <a:rPr lang="sk-SK" b="1" dirty="0">
                <a:solidFill>
                  <a:srgbClr val="4472C4">
                    <a:lumMod val="50000"/>
                  </a:srgbClr>
                </a:solidFill>
              </a:rPr>
              <a:t>nájdi aspoň päť rôznych riešení</a:t>
            </a:r>
          </a:p>
          <a:p>
            <a:pPr marL="612000" lvl="0">
              <a:spcAft>
                <a:spcPts val="1200"/>
              </a:spcAft>
            </a:pPr>
            <a:r>
              <a:rPr lang="sk-SK" b="1" i="1" dirty="0">
                <a:solidFill>
                  <a:srgbClr val="4472C4"/>
                </a:solidFill>
              </a:rPr>
              <a:t>		Ako otočíme robota </a:t>
            </a:r>
            <a:r>
              <a:rPr lang="sk-SK" b="1" i="1" dirty="0">
                <a:solidFill>
                  <a:srgbClr val="4472C4">
                    <a:lumMod val="50000"/>
                  </a:srgbClr>
                </a:solidFill>
              </a:rPr>
              <a:t>vpravo v bok </a:t>
            </a:r>
            <a:r>
              <a:rPr lang="sk-SK" b="1" i="1" dirty="0">
                <a:solidFill>
                  <a:srgbClr val="4472C4"/>
                </a:solidFill>
              </a:rPr>
              <a:t>len pomocou </a:t>
            </a:r>
            <a:r>
              <a:rPr lang="sk-SK" b="1" i="1" dirty="0">
                <a:solidFill>
                  <a:srgbClr val="4472C4">
                    <a:lumMod val="50000"/>
                  </a:srgbClr>
                </a:solidFill>
              </a:rPr>
              <a:t>‘pol vľavo v bok’</a:t>
            </a:r>
            <a:r>
              <a:rPr lang="sk-SK" b="1" i="1" dirty="0">
                <a:solidFill>
                  <a:srgbClr val="4472C4"/>
                </a:solidFill>
              </a:rPr>
              <a:t>?</a:t>
            </a:r>
            <a:endParaRPr lang="sk-SK" b="1" dirty="0">
              <a:solidFill>
                <a:srgbClr val="4472C4"/>
              </a:solidFill>
            </a:endParaRPr>
          </a:p>
          <a:p>
            <a:pPr marL="612000" lvl="0">
              <a:spcBef>
                <a:spcPts val="1800"/>
              </a:spcBef>
              <a:spcAft>
                <a:spcPts val="1200"/>
              </a:spcAft>
            </a:pPr>
            <a:r>
              <a:rPr lang="sk-SK" b="1" dirty="0">
                <a:solidFill>
                  <a:srgbClr val="4472C4">
                    <a:lumMod val="50000"/>
                  </a:srgbClr>
                </a:solidFill>
              </a:rPr>
              <a:t>... zadávajte si navzájom podobné príkazy a úlohy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3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D3023EF-4FC4-4545-8773-30DB2E9234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951" y="1441580"/>
            <a:ext cx="327660" cy="3200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50DAEAF-EA97-414E-8BBB-E77D0AA3A685}"/>
              </a:ext>
            </a:extLst>
          </p:cNvPr>
          <p:cNvSpPr txBox="1"/>
          <p:nvPr/>
        </p:nvSpPr>
        <p:spPr>
          <a:xfrm>
            <a:off x="6145996" y="208383"/>
            <a:ext cx="29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5.2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29275A2-D010-42D5-A2C5-ADDEA5F62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96" y="247040"/>
            <a:ext cx="286702" cy="28003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AF34BED-2C5C-4AE9-949C-C1C8A4465C99}"/>
              </a:ext>
            </a:extLst>
          </p:cNvPr>
          <p:cNvSpPr txBox="1"/>
          <p:nvPr/>
        </p:nvSpPr>
        <p:spPr>
          <a:xfrm>
            <a:off x="168563" y="748442"/>
            <a:ext cx="3352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>
                <a:solidFill>
                  <a:srgbClr val="C00000"/>
                </a:solidFill>
              </a:rPr>
              <a:t>ROZŠÍRENIE </a:t>
            </a:r>
            <a:r>
              <a:rPr lang="sk-SK" sz="2400" dirty="0">
                <a:solidFill>
                  <a:srgbClr val="C00000"/>
                </a:solidFill>
                <a:sym typeface="Wingdings 2" panose="05020102010507070707" pitchFamily="18" charset="2"/>
              </a:rPr>
              <a:t></a:t>
            </a:r>
            <a:endParaRPr lang="sk-SK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566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1186" y="1937062"/>
            <a:ext cx="91328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/>
            <a:r>
              <a:rPr lang="sk-SK" b="1" dirty="0">
                <a:solidFill>
                  <a:srgbClr val="C00000"/>
                </a:solidFill>
              </a:rPr>
              <a:t>❷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chemeClr val="accent1"/>
                </a:solidFill>
              </a:rPr>
              <a:t>Diskutujme. Je pravda, že... 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4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0DAEAF-EA97-414E-8BBB-E77D0AA3A685}"/>
              </a:ext>
            </a:extLst>
          </p:cNvPr>
          <p:cNvSpPr txBox="1"/>
          <p:nvPr/>
        </p:nvSpPr>
        <p:spPr>
          <a:xfrm>
            <a:off x="6145996" y="208383"/>
            <a:ext cx="29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5.2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29275A2-D010-42D5-A2C5-ADDEA5F62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96" y="247040"/>
            <a:ext cx="286702" cy="28003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4251925-D514-4123-AF6E-604AC8C847B9}"/>
              </a:ext>
            </a:extLst>
          </p:cNvPr>
          <p:cNvSpPr txBox="1"/>
          <p:nvPr/>
        </p:nvSpPr>
        <p:spPr>
          <a:xfrm>
            <a:off x="247951" y="748442"/>
            <a:ext cx="3352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>
                <a:solidFill>
                  <a:srgbClr val="C00000"/>
                </a:solidFill>
              </a:rPr>
              <a:t>ROZŠÍRENIE </a:t>
            </a:r>
            <a:r>
              <a:rPr lang="sk-SK" sz="2400" dirty="0">
                <a:solidFill>
                  <a:srgbClr val="C00000"/>
                </a:solidFill>
                <a:sym typeface="Wingdings 2" panose="05020102010507070707" pitchFamily="18" charset="2"/>
              </a:rPr>
              <a:t></a:t>
            </a:r>
            <a:endParaRPr lang="sk-SK" sz="2400" b="1" dirty="0">
              <a:solidFill>
                <a:srgbClr val="C00000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3E84F2E-01A1-4F4D-BF56-CE86E3A909C3}"/>
              </a:ext>
            </a:extLst>
          </p:cNvPr>
          <p:cNvGrpSpPr/>
          <p:nvPr/>
        </p:nvGrpSpPr>
        <p:grpSpPr>
          <a:xfrm>
            <a:off x="621022" y="2809165"/>
            <a:ext cx="3856917" cy="877491"/>
            <a:chOff x="621022" y="2022082"/>
            <a:chExt cx="3856917" cy="87749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514D3ED-439C-4936-9B02-68B705FC5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681" y="2135505"/>
              <a:ext cx="580073" cy="580073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D92894E-3252-4B7C-B98E-70E9DD96C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1061" y="2132810"/>
              <a:ext cx="1686878" cy="76676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040A84-30EB-429B-B946-C8BC9C34BFC0}"/>
                </a:ext>
              </a:extLst>
            </p:cNvPr>
            <p:cNvSpPr txBox="1"/>
            <p:nvPr/>
          </p:nvSpPr>
          <p:spPr>
            <a:xfrm>
              <a:off x="1349262" y="2160386"/>
              <a:ext cx="1539106" cy="557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sk-SK" sz="1600" b="1" dirty="0">
                  <a:solidFill>
                    <a:schemeClr val="accent1"/>
                  </a:solidFill>
                </a:rPr>
                <a:t>otočí robota rovnako, ako</a:t>
              </a:r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2E809C1-DE43-42EB-B5E8-857967687D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022" y="2022082"/>
              <a:ext cx="221456" cy="221456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FD80F28-3894-4EA4-8FDC-C1BBB1E40E99}"/>
              </a:ext>
            </a:extLst>
          </p:cNvPr>
          <p:cNvGrpSpPr/>
          <p:nvPr/>
        </p:nvGrpSpPr>
        <p:grpSpPr>
          <a:xfrm>
            <a:off x="5030749" y="2886107"/>
            <a:ext cx="3761301" cy="864851"/>
            <a:chOff x="5147481" y="2022082"/>
            <a:chExt cx="3761301" cy="86485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F95D20C-BD7C-4C31-80C8-AE72D369A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8937" y="2120170"/>
              <a:ext cx="1420178" cy="76676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1D91FA7E-C902-411C-8B6C-3F2E41656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2009" y="2120170"/>
              <a:ext cx="846773" cy="766763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B269C25-E4AA-401C-9E16-F20D4F4D98C8}"/>
                </a:ext>
              </a:extLst>
            </p:cNvPr>
            <p:cNvSpPr txBox="1"/>
            <p:nvPr/>
          </p:nvSpPr>
          <p:spPr>
            <a:xfrm>
              <a:off x="6660873" y="2171336"/>
              <a:ext cx="1539106" cy="557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sk-SK" sz="1600" b="1" dirty="0">
                  <a:solidFill>
                    <a:schemeClr val="accent1"/>
                  </a:solidFill>
                </a:rPr>
                <a:t>otočí robota rovnako, ako</a:t>
              </a: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44789F60-DDB5-4BE2-AD85-0A9926B11C1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7481" y="2022082"/>
              <a:ext cx="221456" cy="221456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A4361CD-AAAC-4FBC-B7D7-EB102A30BEB6}"/>
              </a:ext>
            </a:extLst>
          </p:cNvPr>
          <p:cNvGrpSpPr/>
          <p:nvPr/>
        </p:nvGrpSpPr>
        <p:grpSpPr>
          <a:xfrm>
            <a:off x="621022" y="5455386"/>
            <a:ext cx="4502407" cy="877491"/>
            <a:chOff x="399566" y="5592352"/>
            <a:chExt cx="4502407" cy="87749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6A7C66F-2113-4787-818E-24501BC2C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1900" y="5703080"/>
              <a:ext cx="580073" cy="58007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9E0442A-42C4-4079-8C37-F812FADB4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14" y="5703080"/>
              <a:ext cx="2306955" cy="766763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56ABC9D-4A84-49A4-ADAE-4715FAFCD09C}"/>
                </a:ext>
              </a:extLst>
            </p:cNvPr>
            <p:cNvSpPr txBox="1"/>
            <p:nvPr/>
          </p:nvSpPr>
          <p:spPr>
            <a:xfrm>
              <a:off x="2865791" y="5762705"/>
              <a:ext cx="1539106" cy="557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sk-SK" sz="1600" b="1" dirty="0">
                  <a:solidFill>
                    <a:schemeClr val="accent1"/>
                  </a:solidFill>
                </a:rPr>
                <a:t>otočí robota rovnako, ako</a:t>
              </a: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AD064B73-9C9D-406C-B0EE-4DA1E18F88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66" y="5592352"/>
              <a:ext cx="221456" cy="221456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C3F85FE-7A55-4E78-81C3-EC6D58146445}"/>
              </a:ext>
            </a:extLst>
          </p:cNvPr>
          <p:cNvGrpSpPr/>
          <p:nvPr/>
        </p:nvGrpSpPr>
        <p:grpSpPr>
          <a:xfrm>
            <a:off x="621022" y="4203647"/>
            <a:ext cx="5326693" cy="857433"/>
            <a:chOff x="621022" y="3589618"/>
            <a:chExt cx="5326693" cy="857433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0196C23-8582-4806-9073-D1FED662F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681" y="3680288"/>
              <a:ext cx="1400175" cy="766763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CB8AD48-F2C4-4157-9F7C-743D46A655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095" y="3680287"/>
              <a:ext cx="2293620" cy="766763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0A9FA9C3-584D-44EA-A81A-6DBE165FC1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022" y="3589618"/>
              <a:ext cx="221456" cy="221456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04CDB3C-BB16-4971-9501-193D337B490E}"/>
                </a:ext>
              </a:extLst>
            </p:cNvPr>
            <p:cNvSpPr txBox="1"/>
            <p:nvPr/>
          </p:nvSpPr>
          <p:spPr>
            <a:xfrm>
              <a:off x="2189116" y="3718903"/>
              <a:ext cx="1539106" cy="557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sk-SK" sz="1600" b="1" dirty="0">
                  <a:solidFill>
                    <a:schemeClr val="accent1"/>
                  </a:solidFill>
                </a:rPr>
                <a:t>otočí robota rovnako, ako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A5AB87A7-8F4B-4E4A-87CD-40DC0947924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659" y="794159"/>
            <a:ext cx="1228725" cy="109537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ED1BC99-3BE6-48D7-8AED-BF92AECD42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456" y="794159"/>
            <a:ext cx="1209675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725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1186" y="1300452"/>
            <a:ext cx="913281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>
              <a:spcAft>
                <a:spcPts val="600"/>
              </a:spcAft>
            </a:pPr>
            <a:r>
              <a:rPr lang="sk-SK" b="1" dirty="0">
                <a:solidFill>
                  <a:srgbClr val="C00000"/>
                </a:solidFill>
              </a:rPr>
              <a:t>❸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Aký obrázok nakreslí auto?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zadajte program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vykonajte pomocou </a:t>
            </a:r>
            <a:r>
              <a:rPr lang="sk-SK" b="1" dirty="0">
                <a:solidFill>
                  <a:srgbClr val="C00000"/>
                </a:solidFill>
              </a:rPr>
              <a:t>GO</a:t>
            </a:r>
            <a:r>
              <a:rPr lang="sk-SK" b="1" dirty="0">
                <a:solidFill>
                  <a:schemeClr val="accent1"/>
                </a:solidFill>
              </a:rPr>
              <a:t> --- potom NEPOHNITE autom, ale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znovu vykonajte pomocou </a:t>
            </a:r>
            <a:r>
              <a:rPr lang="sk-SK" b="1" dirty="0">
                <a:solidFill>
                  <a:srgbClr val="C00000"/>
                </a:solidFill>
              </a:rPr>
              <a:t>GO</a:t>
            </a:r>
            <a:r>
              <a:rPr lang="sk-SK" b="1" dirty="0">
                <a:solidFill>
                  <a:schemeClr val="accent1"/>
                </a:solidFill>
              </a:rPr>
              <a:t>, a znovu, a znovu...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aký obrázok vznikne?</a:t>
            </a:r>
            <a:endParaRPr lang="sk-SK" sz="2200" b="1" dirty="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5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0DAEAF-EA97-414E-8BBB-E77D0AA3A685}"/>
              </a:ext>
            </a:extLst>
          </p:cNvPr>
          <p:cNvSpPr txBox="1"/>
          <p:nvPr/>
        </p:nvSpPr>
        <p:spPr>
          <a:xfrm>
            <a:off x="6145996" y="208383"/>
            <a:ext cx="29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5.2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29275A2-D010-42D5-A2C5-ADDEA5F62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96" y="247040"/>
            <a:ext cx="286702" cy="28003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4251925-D514-4123-AF6E-604AC8C847B9}"/>
              </a:ext>
            </a:extLst>
          </p:cNvPr>
          <p:cNvSpPr txBox="1"/>
          <p:nvPr/>
        </p:nvSpPr>
        <p:spPr>
          <a:xfrm>
            <a:off x="247951" y="748442"/>
            <a:ext cx="3352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>
                <a:solidFill>
                  <a:srgbClr val="C00000"/>
                </a:solidFill>
              </a:rPr>
              <a:t>ROZŠÍRENIE </a:t>
            </a:r>
            <a:r>
              <a:rPr lang="sk-SK" sz="2400" dirty="0">
                <a:solidFill>
                  <a:srgbClr val="C00000"/>
                </a:solidFill>
                <a:sym typeface="Wingdings 2" panose="05020102010507070707" pitchFamily="18" charset="2"/>
              </a:rPr>
              <a:t></a:t>
            </a:r>
            <a:endParaRPr lang="sk-SK" sz="2400" b="1" dirty="0">
              <a:solidFill>
                <a:srgbClr val="C00000"/>
              </a:solidFill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0BDBD7F-5EE9-4BF5-8443-1137EE4A59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13" y="3334275"/>
            <a:ext cx="221456" cy="22145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CAD6D1A-D326-465F-B74A-1F03298244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237" y="3334275"/>
            <a:ext cx="221456" cy="22145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9AE9229-8919-4669-A5D0-2905E50840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13" y="5187434"/>
            <a:ext cx="221456" cy="22145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F0CC190-22F4-4DA1-9787-624B074CC8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237" y="5187434"/>
            <a:ext cx="221456" cy="22145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5692AD6-4D4E-4FFD-B787-9F01CECA0B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47" y="3429000"/>
            <a:ext cx="1927860" cy="8763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202CD16-D34A-49A1-AE45-800D883CC1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451" y="3334275"/>
            <a:ext cx="2567940" cy="8763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8108284-B893-4B5A-9609-ED92A243032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47" y="5281328"/>
            <a:ext cx="3550920" cy="876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54DEC34F-4E56-4E3A-9935-A418403CDBC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451" y="5298162"/>
            <a:ext cx="3497580" cy="8763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FCF88AB0-7592-45F8-AD3F-C4E704E2C7E7}"/>
              </a:ext>
            </a:extLst>
          </p:cNvPr>
          <p:cNvSpPr txBox="1"/>
          <p:nvPr/>
        </p:nvSpPr>
        <p:spPr>
          <a:xfrm rot="655213">
            <a:off x="6689448" y="992717"/>
            <a:ext cx="2214848" cy="81136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600" b="1" dirty="0">
                <a:solidFill>
                  <a:schemeClr val="bg1"/>
                </a:solidFill>
              </a:rPr>
              <a:t>Nezabúdajme najprv zmazať predchádzajúci program.</a:t>
            </a:r>
          </a:p>
        </p:txBody>
      </p:sp>
    </p:spTree>
    <p:extLst>
      <p:ext uri="{BB962C8B-B14F-4D97-AF65-F5344CB8AC3E}">
        <p14:creationId xmlns:p14="http://schemas.microsoft.com/office/powerpoint/2010/main" val="2619790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1186" y="1178532"/>
            <a:ext cx="9132814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>
              <a:spcAft>
                <a:spcPts val="600"/>
              </a:spcAft>
            </a:pPr>
            <a:r>
              <a:rPr lang="sk-SK" b="1" dirty="0">
                <a:solidFill>
                  <a:srgbClr val="C00000"/>
                </a:solidFill>
              </a:rPr>
              <a:t>❹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Aký obrázok nakreslí auto teraz?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sz="1600" b="1" dirty="0">
                <a:solidFill>
                  <a:schemeClr val="accent1"/>
                </a:solidFill>
              </a:rPr>
              <a:t>zadajte a vykonajte pomocou </a:t>
            </a:r>
            <a:r>
              <a:rPr lang="sk-SK" sz="1600" b="1" dirty="0">
                <a:solidFill>
                  <a:srgbClr val="C00000"/>
                </a:solidFill>
              </a:rPr>
              <a:t>GO</a:t>
            </a:r>
            <a:r>
              <a:rPr lang="sk-SK" sz="1600" b="1" dirty="0">
                <a:solidFill>
                  <a:schemeClr val="accent1"/>
                </a:solidFill>
              </a:rPr>
              <a:t> --- potom NEPOHNITE autom, ale</a:t>
            </a:r>
          </a:p>
          <a:p>
            <a:pPr marL="897750" indent="-285750">
              <a:buFont typeface="Arial" panose="020B0604020202020204" pitchFamily="34" charset="0"/>
              <a:buChar char="•"/>
            </a:pPr>
            <a:r>
              <a:rPr lang="sk-SK" sz="1600" b="1" dirty="0">
                <a:solidFill>
                  <a:schemeClr val="accent1"/>
                </a:solidFill>
              </a:rPr>
              <a:t>znovu vykonajte pomocou </a:t>
            </a:r>
            <a:r>
              <a:rPr lang="sk-SK" sz="1600" b="1" dirty="0">
                <a:solidFill>
                  <a:srgbClr val="C00000"/>
                </a:solidFill>
              </a:rPr>
              <a:t>GO</a:t>
            </a:r>
            <a:r>
              <a:rPr lang="sk-SK" sz="1600" b="1" dirty="0">
                <a:solidFill>
                  <a:schemeClr val="accent1"/>
                </a:solidFill>
              </a:rPr>
              <a:t>, a znovu, a znovu...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6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0DAEAF-EA97-414E-8BBB-E77D0AA3A685}"/>
              </a:ext>
            </a:extLst>
          </p:cNvPr>
          <p:cNvSpPr txBox="1"/>
          <p:nvPr/>
        </p:nvSpPr>
        <p:spPr>
          <a:xfrm>
            <a:off x="6145996" y="208383"/>
            <a:ext cx="29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5.2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29275A2-D010-42D5-A2C5-ADDEA5F62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96" y="247040"/>
            <a:ext cx="286702" cy="28003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4251925-D514-4123-AF6E-604AC8C847B9}"/>
              </a:ext>
            </a:extLst>
          </p:cNvPr>
          <p:cNvSpPr txBox="1"/>
          <p:nvPr/>
        </p:nvSpPr>
        <p:spPr>
          <a:xfrm>
            <a:off x="247951" y="748442"/>
            <a:ext cx="3352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>
                <a:solidFill>
                  <a:srgbClr val="C00000"/>
                </a:solidFill>
              </a:rPr>
              <a:t>ROZŠÍRENIE </a:t>
            </a:r>
            <a:r>
              <a:rPr lang="sk-SK" sz="2400" dirty="0">
                <a:solidFill>
                  <a:srgbClr val="C00000"/>
                </a:solidFill>
                <a:sym typeface="Wingdings 2" panose="05020102010507070707" pitchFamily="18" charset="2"/>
              </a:rPr>
              <a:t></a:t>
            </a:r>
            <a:endParaRPr lang="sk-SK" sz="2400" b="1" dirty="0">
              <a:solidFill>
                <a:srgbClr val="C00000"/>
              </a:solidFill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0BDBD7F-5EE9-4BF5-8443-1137EE4A59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36" y="2315385"/>
            <a:ext cx="221456" cy="22145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CAD6D1A-D326-465F-B74A-1F03298244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36" y="3415692"/>
            <a:ext cx="221456" cy="22145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9AE9229-8919-4669-A5D0-2905E50840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36" y="4505839"/>
            <a:ext cx="221456" cy="22145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F0CC190-22F4-4DA1-9787-624B074CC8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36" y="5606147"/>
            <a:ext cx="221456" cy="22145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4E1BDA2-C45B-4D27-A4C1-C46A32B5E3DD}"/>
              </a:ext>
            </a:extLst>
          </p:cNvPr>
          <p:cNvSpPr txBox="1"/>
          <p:nvPr/>
        </p:nvSpPr>
        <p:spPr>
          <a:xfrm rot="655213">
            <a:off x="6689448" y="992717"/>
            <a:ext cx="2214848" cy="81136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600" b="1" dirty="0">
                <a:solidFill>
                  <a:schemeClr val="bg1"/>
                </a:solidFill>
              </a:rPr>
              <a:t>Nezabúdajme najprv zmazať predchádzajúci program.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357427-D855-4BFF-8467-420288B886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818" y="2320845"/>
            <a:ext cx="6416040" cy="7976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026F0C-79D4-4D82-8A9E-C958A165795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818" y="3442944"/>
            <a:ext cx="5632133" cy="7996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E85570-0837-4348-BE47-DDDC2C2CB6E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818" y="4566998"/>
            <a:ext cx="6438710" cy="7996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98E665B-3E5E-4151-B7C9-EFAE1C1E997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818" y="5691052"/>
            <a:ext cx="5201031" cy="79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120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70D8926D-3220-44CC-96CE-1DBC2CF5C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31" y="4212849"/>
            <a:ext cx="2388394" cy="2388394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1186" y="1178532"/>
            <a:ext cx="91328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>
              <a:spcAft>
                <a:spcPts val="600"/>
              </a:spcAft>
            </a:pPr>
            <a:r>
              <a:rPr lang="sk-SK" b="1" dirty="0">
                <a:solidFill>
                  <a:srgbClr val="C00000"/>
                </a:solidFill>
              </a:rPr>
              <a:t>❹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Aký obrázok nakreslí auto teraz? ---- Riešenia. Porovnajte si.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7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0DAEAF-EA97-414E-8BBB-E77D0AA3A685}"/>
              </a:ext>
            </a:extLst>
          </p:cNvPr>
          <p:cNvSpPr txBox="1"/>
          <p:nvPr/>
        </p:nvSpPr>
        <p:spPr>
          <a:xfrm>
            <a:off x="6145996" y="208383"/>
            <a:ext cx="29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5.2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29275A2-D010-42D5-A2C5-ADDEA5F623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96" y="247040"/>
            <a:ext cx="286702" cy="28003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4251925-D514-4123-AF6E-604AC8C847B9}"/>
              </a:ext>
            </a:extLst>
          </p:cNvPr>
          <p:cNvSpPr txBox="1"/>
          <p:nvPr/>
        </p:nvSpPr>
        <p:spPr>
          <a:xfrm>
            <a:off x="247951" y="748442"/>
            <a:ext cx="3352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>
                <a:solidFill>
                  <a:srgbClr val="C00000"/>
                </a:solidFill>
              </a:rPr>
              <a:t>ROZŠÍRENIE </a:t>
            </a:r>
            <a:r>
              <a:rPr lang="sk-SK" sz="2400" dirty="0">
                <a:solidFill>
                  <a:srgbClr val="C00000"/>
                </a:solidFill>
                <a:sym typeface="Wingdings 2" panose="05020102010507070707" pitchFamily="18" charset="2"/>
              </a:rPr>
              <a:t></a:t>
            </a:r>
            <a:endParaRPr lang="sk-SK" sz="2400" b="1" dirty="0">
              <a:solidFill>
                <a:srgbClr val="C00000"/>
              </a:solidFill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0BDBD7F-5EE9-4BF5-8443-1137EE4A59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705" y="2505390"/>
            <a:ext cx="221456" cy="22145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CAD6D1A-D326-465F-B74A-1F03298244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315" y="2505390"/>
            <a:ext cx="221456" cy="22145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9AE9229-8919-4669-A5D0-2905E50840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705" y="4695844"/>
            <a:ext cx="221456" cy="22145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F0CC190-22F4-4DA1-9787-624B074CC8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315" y="4695844"/>
            <a:ext cx="221456" cy="2214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3AF764-49AC-4B4C-9D30-B28E4EC261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97" y="1970487"/>
            <a:ext cx="1821656" cy="19107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DBD86C-7F30-454D-9C23-F37FB392E5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405" y="2127856"/>
            <a:ext cx="1667828" cy="16678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5A360F4-1911-482C-B326-7129677474E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758" y="4541101"/>
            <a:ext cx="1214438" cy="143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229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EFA06B08-4194-4AE1-909A-780009A2EB31}"/>
              </a:ext>
            </a:extLst>
          </p:cNvPr>
          <p:cNvSpPr txBox="1"/>
          <p:nvPr/>
        </p:nvSpPr>
        <p:spPr>
          <a:xfrm>
            <a:off x="518400" y="889671"/>
            <a:ext cx="6779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sk-SK" sz="2400" b="1" dirty="0">
                <a:solidFill>
                  <a:schemeClr val="accent1">
                    <a:lumMod val="75000"/>
                  </a:schemeClr>
                </a:solidFill>
              </a:rPr>
              <a:t>Po aktivitách       a</a:t>
            </a:r>
            <a:r>
              <a:rPr lang="sk-SK" sz="2400" b="1" dirty="0">
                <a:solidFill>
                  <a:srgbClr val="C00000"/>
                </a:solidFill>
              </a:rPr>
              <a:t>      </a:t>
            </a:r>
            <a:r>
              <a:rPr lang="sk-SK" sz="2400" b="1" dirty="0">
                <a:solidFill>
                  <a:schemeClr val="accent1">
                    <a:lumMod val="75000"/>
                  </a:schemeClr>
                </a:solidFill>
              </a:rPr>
              <a:t> už dokážeme toto: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BB44DAA-BD1C-4718-9409-D983E4F46550}"/>
              </a:ext>
            </a:extLst>
          </p:cNvPr>
          <p:cNvSpPr/>
          <p:nvPr/>
        </p:nvSpPr>
        <p:spPr>
          <a:xfrm>
            <a:off x="732758" y="1787098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5CB3F0-7BB0-4E63-A7C4-688573B2E103}"/>
              </a:ext>
            </a:extLst>
          </p:cNvPr>
          <p:cNvSpPr txBox="1"/>
          <p:nvPr/>
        </p:nvSpPr>
        <p:spPr>
          <a:xfrm>
            <a:off x="1096554" y="1491467"/>
            <a:ext cx="7864542" cy="4609499"/>
          </a:xfrm>
          <a:prstGeom prst="rect">
            <a:avLst/>
          </a:prstGeom>
          <a:noFill/>
        </p:spPr>
        <p:txBody>
          <a:bodyPr wrap="square" tIns="25200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dokážeme zadať autu program a opakovane ho vykonať niekoľkokrát</a:t>
            </a:r>
          </a:p>
          <a:p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rozumieme, ako auto nakreslí </a:t>
            </a:r>
            <a:r>
              <a:rPr lang="sk-SK" sz="2000" b="1" dirty="0">
                <a:solidFill>
                  <a:srgbClr val="C00000"/>
                </a:solidFill>
              </a:rPr>
              <a:t>obrázok s opakovaním</a:t>
            </a:r>
          </a:p>
          <a:p>
            <a:r>
              <a:rPr lang="sk-SK" sz="2000" b="1" dirty="0">
                <a:solidFill>
                  <a:schemeClr val="accent1"/>
                </a:solidFill>
              </a:rPr>
              <a:t>		vieme v ňom určiť začiatok</a:t>
            </a:r>
          </a:p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		</a:t>
            </a: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vieme v ňom rozpoznať, ktorú čiaru auto kreslilo ako prvú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</a:rPr>
              <a:t>ako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 		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</a:rPr>
              <a:t>druh</a:t>
            </a: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ú atď...</a:t>
            </a:r>
          </a:p>
          <a:p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sami medzi sebou si zadávame a vykonávame príkazy</a:t>
            </a:r>
          </a:p>
          <a:p>
            <a:r>
              <a:rPr lang="sk-SK" sz="2000" b="1" dirty="0">
                <a:solidFill>
                  <a:schemeClr val="accent1"/>
                </a:solidFill>
              </a:rPr>
              <a:t>		</a:t>
            </a:r>
            <a:r>
              <a:rPr lang="sk-SK" sz="2000" b="1" dirty="0">
                <a:solidFill>
                  <a:srgbClr val="C00000"/>
                </a:solidFill>
              </a:rPr>
              <a:t>vpravo v bok			pol vpravo v bok</a:t>
            </a:r>
            <a:r>
              <a:rPr lang="sk-SK" sz="2000" b="1" dirty="0">
                <a:solidFill>
                  <a:schemeClr val="accent1"/>
                </a:solidFill>
              </a:rPr>
              <a:t> </a:t>
            </a:r>
            <a:endParaRPr lang="sk-SK" sz="2000" b="1" dirty="0">
              <a:solidFill>
                <a:srgbClr val="C00000"/>
              </a:solidFill>
            </a:endParaRPr>
          </a:p>
          <a:p>
            <a:r>
              <a:rPr lang="sk-SK" sz="2000" b="1" dirty="0">
                <a:solidFill>
                  <a:srgbClr val="C00000"/>
                </a:solidFill>
              </a:rPr>
              <a:t>		vľavo v bok			pol vľavo v bok</a:t>
            </a:r>
          </a:p>
          <a:p>
            <a:endParaRPr lang="sk-SK" sz="2000" b="1" dirty="0">
              <a:solidFill>
                <a:schemeClr val="accent1"/>
              </a:solidFill>
            </a:endParaRPr>
          </a:p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tieto príkazy vieme zadať aj autu Pro-Bot</a:t>
            </a:r>
          </a:p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vieme rozhodnúť, či jeden program otočí robota </a:t>
            </a:r>
            <a:r>
              <a:rPr lang="sk-SK" sz="2000" b="1" dirty="0">
                <a:solidFill>
                  <a:srgbClr val="C00000"/>
                </a:solidFill>
              </a:rPr>
              <a:t>rovnako ako druhý</a:t>
            </a:r>
          </a:p>
          <a:p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dokážeme autu zadávať programy s príkazmi na otočenie </a:t>
            </a:r>
            <a:r>
              <a:rPr lang="sk-SK" sz="2000" b="1" dirty="0">
                <a:solidFill>
                  <a:srgbClr val="C00000"/>
                </a:solidFill>
              </a:rPr>
              <a:t>pol ...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FED16EA-22A0-4C1F-A61E-590B06FFCA54}"/>
              </a:ext>
            </a:extLst>
          </p:cNvPr>
          <p:cNvSpPr/>
          <p:nvPr/>
        </p:nvSpPr>
        <p:spPr>
          <a:xfrm>
            <a:off x="732758" y="4829710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1B4C5E-EEB1-4370-886A-0B283EA6E837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8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A3ECC0-1BEA-4DB7-8ECC-99543B454E5E}"/>
              </a:ext>
            </a:extLst>
          </p:cNvPr>
          <p:cNvSpPr/>
          <p:nvPr/>
        </p:nvSpPr>
        <p:spPr>
          <a:xfrm>
            <a:off x="732758" y="2242755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E65E52-03F8-438D-9022-4C8E1468EEE4}"/>
              </a:ext>
            </a:extLst>
          </p:cNvPr>
          <p:cNvSpPr/>
          <p:nvPr/>
        </p:nvSpPr>
        <p:spPr>
          <a:xfrm>
            <a:off x="732758" y="3620262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924F0F4-94BD-4161-AC30-BE24D61D52E8}"/>
              </a:ext>
            </a:extLst>
          </p:cNvPr>
          <p:cNvSpPr/>
          <p:nvPr/>
        </p:nvSpPr>
        <p:spPr>
          <a:xfrm>
            <a:off x="733135" y="5304511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EF87A03-B010-467E-8637-EA0DDA5ECDD9}"/>
              </a:ext>
            </a:extLst>
          </p:cNvPr>
          <p:cNvSpPr/>
          <p:nvPr/>
        </p:nvSpPr>
        <p:spPr>
          <a:xfrm>
            <a:off x="733135" y="5760467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6B030D5-5230-4DA8-AF18-96F37ABF5D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118" y="959733"/>
            <a:ext cx="327660" cy="32004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C2543D6-53DD-411E-9A27-01FC659EB1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880" y="959733"/>
            <a:ext cx="327660" cy="320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18FE145-EF1C-415F-AE62-58182EB9BC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1781" y="4609123"/>
            <a:ext cx="2532114" cy="63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52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8987</TotalTime>
  <Words>311</Words>
  <Application>Microsoft Office PowerPoint</Application>
  <PresentationFormat>On-screen Show (4:3)</PresentationFormat>
  <Paragraphs>73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Ivan</cp:lastModifiedBy>
  <cp:revision>176</cp:revision>
  <dcterms:created xsi:type="dcterms:W3CDTF">2017-11-19T21:35:47Z</dcterms:created>
  <dcterms:modified xsi:type="dcterms:W3CDTF">2019-01-27T12:22:52Z</dcterms:modified>
</cp:coreProperties>
</file>