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71" r:id="rId3"/>
    <p:sldId id="272" r:id="rId4"/>
    <p:sldId id="273" r:id="rId5"/>
    <p:sldId id="274" r:id="rId6"/>
    <p:sldId id="268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2B17"/>
    <a:srgbClr val="4B3523"/>
    <a:srgbClr val="613523"/>
    <a:srgbClr val="A59580"/>
    <a:srgbClr val="D5B886"/>
    <a:srgbClr val="FEFCEF"/>
    <a:srgbClr val="FDFDF9"/>
    <a:srgbClr val="EEF3E1"/>
    <a:srgbClr val="2629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381" autoAdjust="0"/>
    <p:restoredTop sz="96457" autoAdjust="0"/>
  </p:normalViewPr>
  <p:slideViewPr>
    <p:cSldViewPr snapToGrid="0">
      <p:cViewPr varScale="1">
        <p:scale>
          <a:sx n="104" d="100"/>
          <a:sy n="104" d="100"/>
        </p:scale>
        <p:origin x="274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11/02/2019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254316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11/02/2019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5263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11/02/2019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1973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11/02/2019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307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11/02/2019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275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11/02/2019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8684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11/02/2019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8553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11/02/2019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6370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11/02/2019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722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11/02/2019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99167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11/02/2019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3898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08D8C9-6F08-44FD-A138-5589C8F75312}" type="datetimeFigureOut">
              <a:rPr lang="en-GB" smtClean="0"/>
              <a:t>11/02/2019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A4E1B-E5CF-4D46-A6A6-C0CA9274309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9027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99">
            <a:extLst>
              <a:ext uri="{FF2B5EF4-FFF2-40B4-BE49-F238E27FC236}">
                <a16:creationId xmlns:a16="http://schemas.microsoft.com/office/drawing/2014/main" id="{10D94C24-576D-425B-B0BA-46B96F23C49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49601" y="161381"/>
            <a:ext cx="1426800" cy="34661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74DCB4F-6550-4C5F-A937-DBA79AE2D284}"/>
              </a:ext>
            </a:extLst>
          </p:cNvPr>
          <p:cNvCxnSpPr>
            <a:cxnSpLocks/>
          </p:cNvCxnSpPr>
          <p:nvPr/>
        </p:nvCxnSpPr>
        <p:spPr>
          <a:xfrm>
            <a:off x="216239" y="592135"/>
            <a:ext cx="8744857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7606681B-5726-4712-AAED-4683E0DF0788}"/>
              </a:ext>
            </a:extLst>
          </p:cNvPr>
          <p:cNvSpPr txBox="1"/>
          <p:nvPr/>
        </p:nvSpPr>
        <p:spPr>
          <a:xfrm>
            <a:off x="296935" y="2812689"/>
            <a:ext cx="859634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sk-SK" sz="2200" b="1" dirty="0">
                <a:solidFill>
                  <a:schemeClr val="accent1">
                    <a:lumMod val="75000"/>
                  </a:schemeClr>
                </a:solidFill>
              </a:rPr>
              <a:t>Aktivita          </a:t>
            </a:r>
            <a:r>
              <a:rPr lang="sk-SK" sz="2800" b="1" dirty="0">
                <a:solidFill>
                  <a:schemeClr val="accent1">
                    <a:lumMod val="75000"/>
                  </a:schemeClr>
                </a:solidFill>
              </a:rPr>
              <a:t>Aké </a:t>
            </a:r>
            <a:r>
              <a:rPr lang="sk-SK" sz="2800" b="1" dirty="0">
                <a:solidFill>
                  <a:srgbClr val="C00000"/>
                </a:solidFill>
              </a:rPr>
              <a:t>presné</a:t>
            </a:r>
            <a:r>
              <a:rPr lang="sk-SK" sz="2800" b="1" dirty="0">
                <a:solidFill>
                  <a:schemeClr val="accent1">
                    <a:lumMod val="75000"/>
                  </a:schemeClr>
                </a:solidFill>
              </a:rPr>
              <a:t> je naše auto</a:t>
            </a:r>
            <a:endParaRPr lang="sk-SK" sz="22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252000">
              <a:spcAft>
                <a:spcPts val="600"/>
              </a:spcAft>
            </a:pPr>
            <a:r>
              <a:rPr lang="sk-SK" b="1" dirty="0">
                <a:solidFill>
                  <a:srgbClr val="C00000"/>
                </a:solidFill>
              </a:rPr>
              <a:t>❶</a:t>
            </a: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sk-SK" sz="2200" b="1" dirty="0">
                <a:solidFill>
                  <a:schemeClr val="accent1">
                    <a:lumMod val="50000"/>
                  </a:schemeClr>
                </a:solidFill>
              </a:rPr>
              <a:t>Koľko centimetrov prejde auto, keď vykoná jeden príkaz </a:t>
            </a:r>
            <a:r>
              <a:rPr lang="sk-SK" sz="2200" b="1" dirty="0">
                <a:solidFill>
                  <a:srgbClr val="C00000"/>
                </a:solidFill>
              </a:rPr>
              <a:t>dopredu</a:t>
            </a:r>
            <a:r>
              <a:rPr lang="sk-SK" sz="2200" b="1" dirty="0">
                <a:solidFill>
                  <a:schemeClr val="accent1">
                    <a:lumMod val="50000"/>
                  </a:schemeClr>
                </a:solidFill>
              </a:rPr>
              <a:t>?</a:t>
            </a:r>
          </a:p>
          <a:p>
            <a:pPr marL="612000"/>
            <a:r>
              <a:rPr lang="sk-SK" b="1" dirty="0">
                <a:solidFill>
                  <a:schemeClr val="accent1"/>
                </a:solidFill>
              </a:rPr>
              <a:t>Meranie opakujte niekoľkokrát a výsledky si zapíšte.</a:t>
            </a:r>
          </a:p>
          <a:p>
            <a:pPr marL="612000">
              <a:spcAft>
                <a:spcPts val="1200"/>
              </a:spcAft>
            </a:pPr>
            <a:r>
              <a:rPr lang="sk-SK" b="1" dirty="0">
                <a:solidFill>
                  <a:schemeClr val="accent1"/>
                </a:solidFill>
              </a:rPr>
              <a:t>Aké je vaše zistenie?</a:t>
            </a:r>
          </a:p>
          <a:p>
            <a:pPr marL="612000"/>
            <a:endParaRPr lang="sk-SK" b="1" dirty="0">
              <a:solidFill>
                <a:schemeClr val="accent1"/>
              </a:solidFill>
            </a:endParaRPr>
          </a:p>
          <a:p>
            <a:pPr marL="252000">
              <a:spcAft>
                <a:spcPts val="600"/>
              </a:spcAft>
            </a:pPr>
            <a:r>
              <a:rPr lang="sk-SK" b="1" dirty="0">
                <a:solidFill>
                  <a:srgbClr val="C00000"/>
                </a:solidFill>
              </a:rPr>
              <a:t>❷</a:t>
            </a: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sk-SK" sz="2200" b="1" dirty="0">
                <a:solidFill>
                  <a:schemeClr val="accent1">
                    <a:lumMod val="50000"/>
                  </a:schemeClr>
                </a:solidFill>
              </a:rPr>
              <a:t>Podobne preskúmajte a zmerajte aj príkaz </a:t>
            </a:r>
            <a:r>
              <a:rPr lang="sk-SK" sz="2200" b="1" dirty="0">
                <a:solidFill>
                  <a:srgbClr val="C00000"/>
                </a:solidFill>
              </a:rPr>
              <a:t>cúvni</a:t>
            </a:r>
            <a:r>
              <a:rPr lang="sk-SK" sz="2200" b="1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marL="612000"/>
            <a:r>
              <a:rPr lang="sk-SK" b="1" dirty="0">
                <a:solidFill>
                  <a:schemeClr val="accent1"/>
                </a:solidFill>
              </a:rPr>
              <a:t>Meranie opakujte niekoľkokrát a výsledky si zapíšte.</a:t>
            </a:r>
          </a:p>
          <a:p>
            <a:pPr marL="612000"/>
            <a:r>
              <a:rPr lang="sk-SK" b="1" dirty="0">
                <a:solidFill>
                  <a:schemeClr val="accent1"/>
                </a:solidFill>
              </a:rPr>
              <a:t>Aké sú vaše zistenia?</a:t>
            </a:r>
          </a:p>
          <a:p>
            <a:pPr marL="252000"/>
            <a:endParaRPr lang="sk-SK" sz="2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85AB490-4584-4BDC-B2CD-FCC43986210B}"/>
              </a:ext>
            </a:extLst>
          </p:cNvPr>
          <p:cNvSpPr txBox="1"/>
          <p:nvPr/>
        </p:nvSpPr>
        <p:spPr>
          <a:xfrm>
            <a:off x="137270" y="6478812"/>
            <a:ext cx="1188961" cy="288147"/>
          </a:xfrm>
          <a:prstGeom prst="rect">
            <a:avLst/>
          </a:prstGeom>
          <a:noFill/>
        </p:spPr>
        <p:txBody>
          <a:bodyPr wrap="square" tIns="36000" rIns="216000" bIns="36000" rtlCol="0">
            <a:spAutoFit/>
          </a:bodyPr>
          <a:lstStyle/>
          <a:p>
            <a:fld id="{D3B6D1F8-EEBA-4E5C-A293-BA15B35F2EFE}" type="slidenum">
              <a:rPr lang="sk-SK" sz="1400" b="1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pPr/>
              <a:t>1</a:t>
            </a:fld>
            <a:endParaRPr lang="sk-SK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F09FC6D-407B-469B-85EE-CFFDBB240D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605" y="2950795"/>
            <a:ext cx="327660" cy="32004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F4AF63F-B290-492D-9F57-CC060C3B0CE2}"/>
              </a:ext>
            </a:extLst>
          </p:cNvPr>
          <p:cNvSpPr txBox="1"/>
          <p:nvPr/>
        </p:nvSpPr>
        <p:spPr>
          <a:xfrm>
            <a:off x="630606" y="894606"/>
            <a:ext cx="8330490" cy="1161069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 tIns="72000" bIns="72000" rtlCol="0">
            <a:spAutoFit/>
          </a:bodyPr>
          <a:lstStyle/>
          <a:p>
            <a:r>
              <a:rPr lang="sk-SK" sz="2200" b="1" dirty="0">
                <a:solidFill>
                  <a:srgbClr val="C00000"/>
                </a:solidFill>
              </a:rPr>
              <a:t>Nová pracovná plocha</a:t>
            </a:r>
          </a:p>
          <a:p>
            <a:r>
              <a:rPr lang="sk-SK" sz="2200" b="1" dirty="0">
                <a:solidFill>
                  <a:schemeClr val="accent1">
                    <a:lumMod val="50000"/>
                  </a:schemeClr>
                </a:solidFill>
              </a:rPr>
              <a:t>	   každý tím musí strážiť, aby ich auto nevyšlo z bielej podložky</a:t>
            </a:r>
          </a:p>
          <a:p>
            <a:r>
              <a:rPr lang="sk-SK" sz="2200" b="1" dirty="0">
                <a:solidFill>
                  <a:schemeClr val="accent1">
                    <a:lumMod val="50000"/>
                  </a:schemeClr>
                </a:solidFill>
              </a:rPr>
              <a:t>	   </a:t>
            </a:r>
            <a:r>
              <a:rPr lang="sk-SK" sz="2200" b="1" dirty="0">
                <a:solidFill>
                  <a:schemeClr val="accent1"/>
                </a:solidFill>
              </a:rPr>
              <a:t>každé porušenie tohto pravidla si tím zapíše do listu ako </a:t>
            </a:r>
            <a:r>
              <a:rPr lang="sk-SK" sz="2200" b="1" dirty="0">
                <a:solidFill>
                  <a:srgbClr val="C00000"/>
                </a:solidFill>
              </a:rPr>
              <a:t>„faul“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1AC201-9F2A-4776-9DCE-1232D7DB6A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0548" y="3959133"/>
            <a:ext cx="580073" cy="5800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3C9F7DA-2E08-45BB-A774-524BA113B8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27955" y="5157863"/>
            <a:ext cx="580073" cy="58007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54B6353-88E5-4910-A091-1289A4501306}"/>
              </a:ext>
            </a:extLst>
          </p:cNvPr>
          <p:cNvSpPr txBox="1"/>
          <p:nvPr/>
        </p:nvSpPr>
        <p:spPr>
          <a:xfrm>
            <a:off x="6145996" y="208383"/>
            <a:ext cx="2933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Aktivita	     Pracovný list 4.1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69AB088-8FC0-4563-BA00-C5130BC50A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196" y="247040"/>
            <a:ext cx="286703" cy="280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920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99">
            <a:extLst>
              <a:ext uri="{FF2B5EF4-FFF2-40B4-BE49-F238E27FC236}">
                <a16:creationId xmlns:a16="http://schemas.microsoft.com/office/drawing/2014/main" id="{10D94C24-576D-425B-B0BA-46B96F23C49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49601" y="161381"/>
            <a:ext cx="1426800" cy="34661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74DCB4F-6550-4C5F-A937-DBA79AE2D284}"/>
              </a:ext>
            </a:extLst>
          </p:cNvPr>
          <p:cNvCxnSpPr>
            <a:cxnSpLocks/>
          </p:cNvCxnSpPr>
          <p:nvPr/>
        </p:nvCxnSpPr>
        <p:spPr>
          <a:xfrm>
            <a:off x="216239" y="592135"/>
            <a:ext cx="8744857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7606681B-5726-4712-AAED-4683E0DF0788}"/>
              </a:ext>
            </a:extLst>
          </p:cNvPr>
          <p:cNvSpPr txBox="1"/>
          <p:nvPr/>
        </p:nvSpPr>
        <p:spPr>
          <a:xfrm>
            <a:off x="296935" y="1502738"/>
            <a:ext cx="8596342" cy="4825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>
              <a:spcAft>
                <a:spcPts val="1200"/>
              </a:spcAft>
            </a:pPr>
            <a:r>
              <a:rPr lang="sk-SK" b="1" dirty="0">
                <a:solidFill>
                  <a:srgbClr val="C00000"/>
                </a:solidFill>
              </a:rPr>
              <a:t>❸</a:t>
            </a: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sk-SK" sz="2200" b="1" dirty="0">
                <a:solidFill>
                  <a:schemeClr val="accent1">
                    <a:lumMod val="50000"/>
                  </a:schemeClr>
                </a:solidFill>
              </a:rPr>
              <a:t>Zadajte autu takýto program:</a:t>
            </a:r>
          </a:p>
          <a:p>
            <a:pPr marL="612000"/>
            <a:r>
              <a:rPr lang="sk-SK" b="1" dirty="0">
                <a:solidFill>
                  <a:schemeClr val="accent1"/>
                </a:solidFill>
              </a:rPr>
              <a:t>poznačte si na papieri, kde presne sa auto nachádza</a:t>
            </a:r>
          </a:p>
          <a:p>
            <a:pPr marL="612000"/>
            <a:r>
              <a:rPr lang="sk-SK" b="1" dirty="0">
                <a:solidFill>
                  <a:schemeClr val="accent1"/>
                </a:solidFill>
              </a:rPr>
              <a:t>program </a:t>
            </a:r>
            <a:r>
              <a:rPr lang="sk-SK" b="1" dirty="0">
                <a:solidFill>
                  <a:srgbClr val="C00000"/>
                </a:solidFill>
              </a:rPr>
              <a:t>vykonajte</a:t>
            </a:r>
            <a:r>
              <a:rPr lang="sk-SK" b="1" dirty="0">
                <a:solidFill>
                  <a:schemeClr val="accent1"/>
                </a:solidFill>
              </a:rPr>
              <a:t> pomocou </a:t>
            </a:r>
            <a:r>
              <a:rPr lang="sk-SK" b="1" dirty="0">
                <a:solidFill>
                  <a:srgbClr val="C00000"/>
                </a:solidFill>
              </a:rPr>
              <a:t>GO</a:t>
            </a:r>
          </a:p>
          <a:p>
            <a:pPr marL="612000"/>
            <a:endParaRPr lang="sk-SK" sz="1400" b="1" dirty="0">
              <a:solidFill>
                <a:schemeClr val="accent1"/>
              </a:solidFill>
            </a:endParaRPr>
          </a:p>
          <a:p>
            <a:pPr marL="612000">
              <a:spcAft>
                <a:spcPts val="600"/>
              </a:spcAft>
            </a:pPr>
            <a:r>
              <a:rPr lang="sk-SK" b="1" dirty="0">
                <a:solidFill>
                  <a:schemeClr val="accent1"/>
                </a:solidFill>
              </a:rPr>
              <a:t>		</a:t>
            </a:r>
            <a:r>
              <a:rPr lang="sk-SK" sz="2200" b="1" dirty="0">
                <a:solidFill>
                  <a:schemeClr val="accent1">
                    <a:lumMod val="50000"/>
                  </a:schemeClr>
                </a:solidFill>
              </a:rPr>
              <a:t>Vrátilo sa auto na svoje miesto?</a:t>
            </a:r>
          </a:p>
          <a:p>
            <a:pPr marL="612000"/>
            <a:r>
              <a:rPr lang="sk-SK" b="1" dirty="0">
                <a:solidFill>
                  <a:schemeClr val="accent1"/>
                </a:solidFill>
              </a:rPr>
              <a:t>nepohnite autom, len program </a:t>
            </a:r>
            <a:r>
              <a:rPr lang="sk-SK" b="1" dirty="0">
                <a:solidFill>
                  <a:srgbClr val="C00000"/>
                </a:solidFill>
              </a:rPr>
              <a:t>znova</a:t>
            </a:r>
            <a:r>
              <a:rPr lang="sk-SK" b="1" dirty="0">
                <a:solidFill>
                  <a:schemeClr val="accent1"/>
                </a:solidFill>
              </a:rPr>
              <a:t> vykonajte</a:t>
            </a:r>
          </a:p>
          <a:p>
            <a:pPr marL="612000"/>
            <a:r>
              <a:rPr lang="sk-SK" b="1" dirty="0">
                <a:solidFill>
                  <a:schemeClr val="accent1"/>
                </a:solidFill>
              </a:rPr>
              <a:t>vykonajte ho niekoľkokrát</a:t>
            </a:r>
          </a:p>
          <a:p>
            <a:pPr marL="612000"/>
            <a:endParaRPr lang="sk-SK" sz="1100" b="1" dirty="0">
              <a:solidFill>
                <a:schemeClr val="accent1"/>
              </a:solidFill>
            </a:endParaRPr>
          </a:p>
          <a:p>
            <a:pPr marL="612000">
              <a:spcAft>
                <a:spcPts val="600"/>
              </a:spcAft>
            </a:pPr>
            <a:r>
              <a:rPr lang="sk-SK" b="1" dirty="0">
                <a:solidFill>
                  <a:schemeClr val="accent1"/>
                </a:solidFill>
              </a:rPr>
              <a:t>		</a:t>
            </a:r>
            <a:r>
              <a:rPr lang="sk-SK" sz="2200" b="1" dirty="0">
                <a:solidFill>
                  <a:schemeClr val="accent1">
                    <a:lumMod val="50000"/>
                  </a:schemeClr>
                </a:solidFill>
              </a:rPr>
              <a:t>Vrátilo sa auto na svoje miesto?</a:t>
            </a:r>
          </a:p>
          <a:p>
            <a:pPr marL="612000">
              <a:spcAft>
                <a:spcPts val="600"/>
              </a:spcAft>
            </a:pPr>
            <a:endParaRPr lang="sk-SK" sz="22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612000">
              <a:spcAft>
                <a:spcPts val="600"/>
              </a:spcAft>
            </a:pPr>
            <a:endParaRPr lang="sk-SK" sz="22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612000">
              <a:spcAft>
                <a:spcPts val="1200"/>
              </a:spcAft>
            </a:pPr>
            <a:r>
              <a:rPr lang="sk-SK" sz="2200" b="1" dirty="0">
                <a:solidFill>
                  <a:schemeClr val="accent1">
                    <a:lumMod val="50000"/>
                  </a:schemeClr>
                </a:solidFill>
              </a:rPr>
              <a:t>		Preskúmajte displej.</a:t>
            </a:r>
          </a:p>
          <a:p>
            <a:pPr marL="612000">
              <a:lnSpc>
                <a:spcPts val="2000"/>
              </a:lnSpc>
              <a:spcAft>
                <a:spcPts val="600"/>
              </a:spcAft>
            </a:pPr>
            <a:r>
              <a:rPr lang="sk-SK" sz="2200" b="1" dirty="0">
                <a:solidFill>
                  <a:schemeClr val="accent1">
                    <a:lumMod val="50000"/>
                  </a:schemeClr>
                </a:solidFill>
              </a:rPr>
              <a:t>		</a:t>
            </a:r>
            <a:r>
              <a:rPr lang="sk-SK" sz="2000" b="1" dirty="0">
                <a:solidFill>
                  <a:schemeClr val="accent1"/>
                </a:solidFill>
              </a:rPr>
              <a:t>Používajte </a:t>
            </a:r>
            <a:r>
              <a:rPr lang="sk-SK" sz="2000" b="1" dirty="0">
                <a:solidFill>
                  <a:srgbClr val="C00000"/>
                </a:solidFill>
              </a:rPr>
              <a:t>Clear</a:t>
            </a:r>
            <a:r>
              <a:rPr lang="sk-SK" sz="2000" b="1" dirty="0">
                <a:solidFill>
                  <a:schemeClr val="accent1"/>
                </a:solidFill>
              </a:rPr>
              <a:t> na</a:t>
            </a:r>
          </a:p>
          <a:p>
            <a:pPr marL="612000">
              <a:lnSpc>
                <a:spcPts val="2000"/>
              </a:lnSpc>
              <a:spcAft>
                <a:spcPts val="600"/>
              </a:spcAft>
            </a:pPr>
            <a:r>
              <a:rPr lang="sk-SK" sz="2000" b="1" dirty="0">
                <a:solidFill>
                  <a:schemeClr val="accent1"/>
                </a:solidFill>
              </a:rPr>
              <a:t>		zmazanie programu.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85AB490-4584-4BDC-B2CD-FCC43986210B}"/>
              </a:ext>
            </a:extLst>
          </p:cNvPr>
          <p:cNvSpPr txBox="1"/>
          <p:nvPr/>
        </p:nvSpPr>
        <p:spPr>
          <a:xfrm>
            <a:off x="137270" y="6478812"/>
            <a:ext cx="1188961" cy="288147"/>
          </a:xfrm>
          <a:prstGeom prst="rect">
            <a:avLst/>
          </a:prstGeom>
          <a:noFill/>
        </p:spPr>
        <p:txBody>
          <a:bodyPr wrap="square" tIns="36000" rIns="216000" bIns="36000" rtlCol="0">
            <a:spAutoFit/>
          </a:bodyPr>
          <a:lstStyle/>
          <a:p>
            <a:fld id="{D3B6D1F8-EEBA-4E5C-A293-BA15B35F2EFE}" type="slidenum">
              <a:rPr lang="sk-SK" sz="1400" b="1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pPr/>
              <a:t>2</a:t>
            </a:fld>
            <a:endParaRPr lang="sk-SK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BB71363-6997-4945-90D7-D9DB8890FD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4062" y="1208015"/>
            <a:ext cx="1594485" cy="7458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0E68030-571A-45C0-A301-3A2AEED109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3231" y="4610333"/>
            <a:ext cx="3451277" cy="201255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FDE9DCD-CDE3-4CC3-BB23-E427E0FC4B15}"/>
              </a:ext>
            </a:extLst>
          </p:cNvPr>
          <p:cNvSpPr txBox="1"/>
          <p:nvPr/>
        </p:nvSpPr>
        <p:spPr>
          <a:xfrm>
            <a:off x="7552133" y="4389315"/>
            <a:ext cx="1134942" cy="44203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sk-SK" sz="1200" b="1" dirty="0">
                <a:solidFill>
                  <a:schemeClr val="bg1"/>
                </a:solidFill>
              </a:rPr>
              <a:t>Displej po</a:t>
            </a:r>
            <a:br>
              <a:rPr lang="sk-SK" sz="1200" b="1" dirty="0">
                <a:solidFill>
                  <a:schemeClr val="bg1"/>
                </a:solidFill>
              </a:rPr>
            </a:br>
            <a:r>
              <a:rPr lang="sk-SK" sz="1200" b="1" dirty="0">
                <a:solidFill>
                  <a:schemeClr val="bg1"/>
                </a:solidFill>
              </a:rPr>
              <a:t>zmazaní.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9CBECD1-1C88-41F1-B0A8-F2D5763C3D68}"/>
              </a:ext>
            </a:extLst>
          </p:cNvPr>
          <p:cNvSpPr txBox="1"/>
          <p:nvPr/>
        </p:nvSpPr>
        <p:spPr>
          <a:xfrm>
            <a:off x="6145996" y="208383"/>
            <a:ext cx="2924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Aktivita	     Pracovný list 4.1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2383589-2DAB-4D37-9F9E-CD67108C42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196" y="247040"/>
            <a:ext cx="286703" cy="280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086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99">
            <a:extLst>
              <a:ext uri="{FF2B5EF4-FFF2-40B4-BE49-F238E27FC236}">
                <a16:creationId xmlns:a16="http://schemas.microsoft.com/office/drawing/2014/main" id="{10D94C24-576D-425B-B0BA-46B96F23C49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49601" y="161381"/>
            <a:ext cx="1426800" cy="34661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74DCB4F-6550-4C5F-A937-DBA79AE2D284}"/>
              </a:ext>
            </a:extLst>
          </p:cNvPr>
          <p:cNvCxnSpPr>
            <a:cxnSpLocks/>
          </p:cNvCxnSpPr>
          <p:nvPr/>
        </p:nvCxnSpPr>
        <p:spPr>
          <a:xfrm>
            <a:off x="216239" y="592135"/>
            <a:ext cx="8744857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7606681B-5726-4712-AAED-4683E0DF0788}"/>
              </a:ext>
            </a:extLst>
          </p:cNvPr>
          <p:cNvSpPr txBox="1"/>
          <p:nvPr/>
        </p:nvSpPr>
        <p:spPr>
          <a:xfrm>
            <a:off x="296935" y="696297"/>
            <a:ext cx="8596342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sk-SK" sz="2200" b="1" dirty="0">
                <a:solidFill>
                  <a:schemeClr val="accent1">
                    <a:lumMod val="75000"/>
                  </a:schemeClr>
                </a:solidFill>
              </a:rPr>
              <a:t>Aktivita          Príkaz </a:t>
            </a:r>
            <a:r>
              <a:rPr lang="sk-SK" sz="2200" b="1" dirty="0">
                <a:solidFill>
                  <a:srgbClr val="C00000"/>
                </a:solidFill>
              </a:rPr>
              <a:t>dopredu</a:t>
            </a:r>
            <a:r>
              <a:rPr lang="sk-SK" sz="2200" b="1" dirty="0">
                <a:solidFill>
                  <a:schemeClr val="accent1">
                    <a:lumMod val="75000"/>
                  </a:schemeClr>
                </a:solidFill>
              </a:rPr>
              <a:t> s počtom centimetrov</a:t>
            </a:r>
          </a:p>
          <a:p>
            <a:pPr marL="252000">
              <a:spcAft>
                <a:spcPts val="600"/>
              </a:spcAft>
            </a:pPr>
            <a:r>
              <a:rPr lang="sk-SK" b="1" dirty="0">
                <a:solidFill>
                  <a:srgbClr val="C00000"/>
                </a:solidFill>
              </a:rPr>
              <a:t>❶</a:t>
            </a: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sk-SK" sz="2200" b="1" dirty="0">
                <a:solidFill>
                  <a:schemeClr val="accent1">
                    <a:lumMod val="50000"/>
                  </a:schemeClr>
                </a:solidFill>
              </a:rPr>
              <a:t>Ako zadať príkaz </a:t>
            </a:r>
            <a:r>
              <a:rPr lang="sk-SK" sz="2800" b="1" dirty="0">
                <a:solidFill>
                  <a:srgbClr val="C00000"/>
                </a:solidFill>
              </a:rPr>
              <a:t>dopredu o 5 cm</a:t>
            </a:r>
            <a:r>
              <a:rPr lang="sk-SK" sz="2200" b="1" dirty="0">
                <a:solidFill>
                  <a:schemeClr val="accent1">
                    <a:lumMod val="50000"/>
                  </a:schemeClr>
                </a:solidFill>
              </a:rPr>
              <a:t>?</a:t>
            </a:r>
          </a:p>
          <a:p>
            <a:pPr marL="612000"/>
            <a:r>
              <a:rPr lang="sk-SK" b="1" dirty="0">
                <a:solidFill>
                  <a:schemeClr val="accent1"/>
                </a:solidFill>
              </a:rPr>
              <a:t>použite klávesnicu na aute</a:t>
            </a:r>
          </a:p>
          <a:p>
            <a:pPr marL="612000"/>
            <a:r>
              <a:rPr lang="sk-SK" b="1" dirty="0">
                <a:solidFill>
                  <a:schemeClr val="accent1"/>
                </a:solidFill>
              </a:rPr>
              <a:t>pozorujte displej</a:t>
            </a:r>
          </a:p>
          <a:p>
            <a:pPr marL="612000"/>
            <a:r>
              <a:rPr lang="sk-SK" b="1" dirty="0">
                <a:solidFill>
                  <a:schemeClr val="accent1"/>
                </a:solidFill>
              </a:rPr>
              <a:t>skúšajte a </a:t>
            </a:r>
            <a:r>
              <a:rPr lang="sk-SK" b="1" dirty="0">
                <a:solidFill>
                  <a:srgbClr val="C00000"/>
                </a:solidFill>
              </a:rPr>
              <a:t>odmerajte</a:t>
            </a:r>
          </a:p>
          <a:p>
            <a:pPr marL="612000"/>
            <a:endParaRPr lang="sk-SK" b="1" dirty="0">
              <a:solidFill>
                <a:schemeClr val="accent1"/>
              </a:solidFill>
            </a:endParaRPr>
          </a:p>
          <a:p>
            <a:pPr marL="612000"/>
            <a:endParaRPr lang="sk-SK" b="1" dirty="0">
              <a:solidFill>
                <a:schemeClr val="accent1"/>
              </a:solidFill>
            </a:endParaRPr>
          </a:p>
          <a:p>
            <a:pPr marL="612000"/>
            <a:endParaRPr lang="sk-SK" b="1" dirty="0">
              <a:solidFill>
                <a:schemeClr val="accent1"/>
              </a:solidFill>
            </a:endParaRPr>
          </a:p>
          <a:p>
            <a:pPr marL="612000"/>
            <a:endParaRPr lang="sk-SK" b="1" dirty="0">
              <a:solidFill>
                <a:schemeClr val="accent1"/>
              </a:solidFill>
            </a:endParaRPr>
          </a:p>
          <a:p>
            <a:pPr marL="612000"/>
            <a:endParaRPr lang="sk-SK" b="1" dirty="0">
              <a:solidFill>
                <a:schemeClr val="accent1"/>
              </a:solidFill>
            </a:endParaRPr>
          </a:p>
          <a:p>
            <a:pPr marL="612000"/>
            <a:endParaRPr lang="sk-SK" b="1" dirty="0">
              <a:solidFill>
                <a:schemeClr val="accent1"/>
              </a:solidFill>
            </a:endParaRPr>
          </a:p>
          <a:p>
            <a:pPr marL="612000"/>
            <a:endParaRPr lang="sk-SK" b="1" dirty="0">
              <a:solidFill>
                <a:schemeClr val="accent1"/>
              </a:solidFill>
            </a:endParaRPr>
          </a:p>
          <a:p>
            <a:pPr marL="612000"/>
            <a:endParaRPr lang="sk-SK" b="1" dirty="0">
              <a:solidFill>
                <a:schemeClr val="accent1"/>
              </a:solidFill>
            </a:endParaRPr>
          </a:p>
          <a:p>
            <a:pPr marL="252000"/>
            <a:r>
              <a:rPr lang="sk-SK" b="1" dirty="0">
                <a:solidFill>
                  <a:srgbClr val="C00000"/>
                </a:solidFill>
              </a:rPr>
              <a:t>❷ </a:t>
            </a: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každý tím si nastrihá nové kartičky</a:t>
            </a:r>
          </a:p>
          <a:p>
            <a:pPr marL="612000">
              <a:spcAft>
                <a:spcPts val="1800"/>
              </a:spcAft>
            </a:pPr>
            <a:r>
              <a:rPr lang="sk-SK" b="1" dirty="0">
                <a:solidFill>
                  <a:schemeClr val="accent1"/>
                </a:solidFill>
              </a:rPr>
              <a:t>na stole riešime úlohy podľa pracovného listu</a:t>
            </a:r>
          </a:p>
          <a:p>
            <a:pPr marL="612000">
              <a:spcAft>
                <a:spcPts val="1200"/>
              </a:spcAft>
            </a:pPr>
            <a:r>
              <a:rPr lang="sk-SK" sz="2200" b="1" dirty="0">
                <a:solidFill>
                  <a:schemeClr val="accent1">
                    <a:lumMod val="50000"/>
                  </a:schemeClr>
                </a:solidFill>
              </a:rPr>
              <a:t>Zložte z kartičiek program, ktorým sa auto</a:t>
            </a:r>
            <a:br>
              <a:rPr lang="sk-SK" sz="22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sk-SK" sz="2200" b="1" dirty="0">
                <a:solidFill>
                  <a:schemeClr val="accent1">
                    <a:lumMod val="50000"/>
                  </a:schemeClr>
                </a:solidFill>
              </a:rPr>
              <a:t>presunie </a:t>
            </a:r>
            <a:r>
              <a:rPr lang="sk-SK" sz="2200" b="1" dirty="0">
                <a:solidFill>
                  <a:srgbClr val="C00000"/>
                </a:solidFill>
              </a:rPr>
              <a:t>od štartovej čiary dopredu o 20 cm</a:t>
            </a:r>
            <a:r>
              <a:rPr lang="sk-SK" sz="2200" b="1" dirty="0">
                <a:solidFill>
                  <a:schemeClr val="accent1">
                    <a:lumMod val="50000"/>
                  </a:schemeClr>
                </a:solidFill>
              </a:rPr>
              <a:t>:</a:t>
            </a:r>
          </a:p>
          <a:p>
            <a:pPr marL="612000"/>
            <a:r>
              <a:rPr lang="sk-SK" b="1" dirty="0">
                <a:solidFill>
                  <a:schemeClr val="accent1"/>
                </a:solidFill>
              </a:rPr>
              <a:t>nájdete aj viacero rôznych riešení?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85AB490-4584-4BDC-B2CD-FCC43986210B}"/>
              </a:ext>
            </a:extLst>
          </p:cNvPr>
          <p:cNvSpPr txBox="1"/>
          <p:nvPr/>
        </p:nvSpPr>
        <p:spPr>
          <a:xfrm>
            <a:off x="137270" y="6478812"/>
            <a:ext cx="1188961" cy="288147"/>
          </a:xfrm>
          <a:prstGeom prst="rect">
            <a:avLst/>
          </a:prstGeom>
          <a:noFill/>
        </p:spPr>
        <p:txBody>
          <a:bodyPr wrap="square" tIns="36000" rIns="216000" bIns="36000" rtlCol="0">
            <a:spAutoFit/>
          </a:bodyPr>
          <a:lstStyle/>
          <a:p>
            <a:fld id="{D3B6D1F8-EEBA-4E5C-A293-BA15B35F2EFE}" type="slidenum">
              <a:rPr lang="sk-SK" sz="1400" b="1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pPr/>
              <a:t>3</a:t>
            </a:fld>
            <a:endParaRPr lang="sk-SK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38DA63D-0E3E-4D08-929F-6FEA54EC59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000" y="751698"/>
            <a:ext cx="327660" cy="32004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7609D62-AADA-4933-85E1-EB947DC115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7057" y="1936130"/>
            <a:ext cx="3439001" cy="200539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EB625DA-000F-43AE-9430-86B0E5377729}"/>
              </a:ext>
            </a:extLst>
          </p:cNvPr>
          <p:cNvSpPr txBox="1"/>
          <p:nvPr/>
        </p:nvSpPr>
        <p:spPr>
          <a:xfrm>
            <a:off x="7015196" y="1532801"/>
            <a:ext cx="1778755" cy="62670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sk-SK" sz="1200" b="1" dirty="0">
                <a:solidFill>
                  <a:schemeClr val="bg1"/>
                </a:solidFill>
              </a:rPr>
              <a:t>Opakovane stláčajme Clear, až kým nezmažeme všetky čísla a príkazy.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021883-974E-414C-B156-F2EAF2291D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9660" y="3122784"/>
            <a:ext cx="1481746" cy="15623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7A12D7E-6C4C-4885-B991-151EDA4C16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951" y="5130687"/>
            <a:ext cx="1866525" cy="91395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FBE98E1-9DED-407E-A2D8-9791F430E2F2}"/>
              </a:ext>
            </a:extLst>
          </p:cNvPr>
          <p:cNvSpPr txBox="1"/>
          <p:nvPr/>
        </p:nvSpPr>
        <p:spPr>
          <a:xfrm>
            <a:off x="6145996" y="208383"/>
            <a:ext cx="2924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Aktivita	     Pracovný list 4.2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45DEDF7-FA90-4DCF-A2AE-90F930FE9A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196" y="247040"/>
            <a:ext cx="286702" cy="280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566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99">
            <a:extLst>
              <a:ext uri="{FF2B5EF4-FFF2-40B4-BE49-F238E27FC236}">
                <a16:creationId xmlns:a16="http://schemas.microsoft.com/office/drawing/2014/main" id="{10D94C24-576D-425B-B0BA-46B96F23C49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49601" y="161381"/>
            <a:ext cx="1426800" cy="34661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74DCB4F-6550-4C5F-A937-DBA79AE2D284}"/>
              </a:ext>
            </a:extLst>
          </p:cNvPr>
          <p:cNvCxnSpPr>
            <a:cxnSpLocks/>
          </p:cNvCxnSpPr>
          <p:nvPr/>
        </p:nvCxnSpPr>
        <p:spPr>
          <a:xfrm>
            <a:off x="216239" y="592135"/>
            <a:ext cx="8744857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7606681B-5726-4712-AAED-4683E0DF0788}"/>
              </a:ext>
            </a:extLst>
          </p:cNvPr>
          <p:cNvSpPr txBox="1"/>
          <p:nvPr/>
        </p:nvSpPr>
        <p:spPr>
          <a:xfrm>
            <a:off x="296935" y="696297"/>
            <a:ext cx="8596342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>
              <a:spcAft>
                <a:spcPts val="1200"/>
              </a:spcAft>
            </a:pPr>
            <a:endParaRPr lang="sk-SK" b="1" dirty="0">
              <a:solidFill>
                <a:srgbClr val="C00000"/>
              </a:solidFill>
            </a:endParaRPr>
          </a:p>
          <a:p>
            <a:pPr marL="252000"/>
            <a:endParaRPr lang="sk-SK" b="1" dirty="0">
              <a:solidFill>
                <a:srgbClr val="C00000"/>
              </a:solidFill>
            </a:endParaRPr>
          </a:p>
          <a:p>
            <a:pPr marL="252000">
              <a:spcAft>
                <a:spcPts val="1200"/>
              </a:spcAft>
            </a:pPr>
            <a:r>
              <a:rPr lang="sk-SK" b="1" dirty="0">
                <a:solidFill>
                  <a:srgbClr val="C00000"/>
                </a:solidFill>
              </a:rPr>
              <a:t>❸</a:t>
            </a: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sk-SK" sz="2200" b="1" dirty="0">
                <a:solidFill>
                  <a:schemeClr val="accent1">
                    <a:lumMod val="50000"/>
                  </a:schemeClr>
                </a:solidFill>
              </a:rPr>
              <a:t>Programujeme, čítame, počítame a vykonávame</a:t>
            </a:r>
          </a:p>
          <a:p>
            <a:pPr marL="612000">
              <a:spcAft>
                <a:spcPts val="1200"/>
              </a:spcAft>
            </a:pPr>
            <a:r>
              <a:rPr lang="sk-SK" b="1" dirty="0">
                <a:solidFill>
                  <a:schemeClr val="accent1"/>
                </a:solidFill>
              </a:rPr>
              <a:t>pracujte v tíme:</a:t>
            </a:r>
          </a:p>
          <a:p>
            <a:pPr marL="612000"/>
            <a:r>
              <a:rPr lang="sk-SK" b="1" dirty="0">
                <a:solidFill>
                  <a:schemeClr val="accent1"/>
                </a:solidFill>
              </a:rPr>
              <a:t>	prvý žiak zloží vlastný program zo štyroch nových kartičiek </a:t>
            </a:r>
          </a:p>
          <a:p>
            <a:pPr marL="612000"/>
            <a:r>
              <a:rPr lang="sk-SK" b="1" dirty="0">
                <a:solidFill>
                  <a:schemeClr val="accent1"/>
                </a:solidFill>
              </a:rPr>
              <a:t>	</a:t>
            </a: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druhý si program prečíta a vypočíta, ako ďaleko </a:t>
            </a:r>
            <a:r>
              <a:rPr lang="sk-SK" b="1" dirty="0">
                <a:solidFill>
                  <a:srgbClr val="C00000"/>
                </a:solidFill>
              </a:rPr>
              <a:t>od štartu </a:t>
            </a: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auto skončí</a:t>
            </a:r>
          </a:p>
          <a:p>
            <a:pPr marL="612000"/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	</a:t>
            </a:r>
            <a:r>
              <a:rPr lang="sk-SK" b="1" dirty="0">
                <a:solidFill>
                  <a:schemeClr val="accent1"/>
                </a:solidFill>
              </a:rPr>
              <a:t>tretí tento program zadá autu a vykoná</a:t>
            </a:r>
          </a:p>
          <a:p>
            <a:pPr marL="612000"/>
            <a:r>
              <a:rPr lang="sk-SK" b="1" dirty="0">
                <a:solidFill>
                  <a:schemeClr val="accent1"/>
                </a:solidFill>
              </a:rPr>
              <a:t>	</a:t>
            </a: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štvrtý zapíše do pracovného listu program a výsledné zistenie</a:t>
            </a:r>
            <a:endParaRPr lang="sk-SK" b="1" dirty="0">
              <a:solidFill>
                <a:schemeClr val="accent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85AB490-4584-4BDC-B2CD-FCC43986210B}"/>
              </a:ext>
            </a:extLst>
          </p:cNvPr>
          <p:cNvSpPr txBox="1"/>
          <p:nvPr/>
        </p:nvSpPr>
        <p:spPr>
          <a:xfrm>
            <a:off x="137270" y="6478812"/>
            <a:ext cx="1188961" cy="288147"/>
          </a:xfrm>
          <a:prstGeom prst="rect">
            <a:avLst/>
          </a:prstGeom>
          <a:noFill/>
        </p:spPr>
        <p:txBody>
          <a:bodyPr wrap="square" tIns="36000" rIns="216000" bIns="36000" rtlCol="0">
            <a:spAutoFit/>
          </a:bodyPr>
          <a:lstStyle/>
          <a:p>
            <a:fld id="{D3B6D1F8-EEBA-4E5C-A293-BA15B35F2EFE}" type="slidenum">
              <a:rPr lang="sk-SK" sz="1400" b="1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pPr/>
              <a:t>4</a:t>
            </a:fld>
            <a:endParaRPr lang="sk-SK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13E1A05-4A77-4678-95EC-79E0B3FFDD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6231" y="3726557"/>
            <a:ext cx="4522839" cy="1084870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D37330F8-2E66-436A-B04F-085E7B1DA1D1}"/>
              </a:ext>
            </a:extLst>
          </p:cNvPr>
          <p:cNvGrpSpPr/>
          <p:nvPr/>
        </p:nvGrpSpPr>
        <p:grpSpPr>
          <a:xfrm>
            <a:off x="4399604" y="5293773"/>
            <a:ext cx="4203376" cy="419926"/>
            <a:chOff x="4399604" y="5293773"/>
            <a:chExt cx="4203376" cy="419926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3D2F0C9-1059-41CC-9D44-48BB22FC0C92}"/>
                </a:ext>
              </a:extLst>
            </p:cNvPr>
            <p:cNvCxnSpPr>
              <a:cxnSpLocks/>
            </p:cNvCxnSpPr>
            <p:nvPr/>
          </p:nvCxnSpPr>
          <p:spPr>
            <a:xfrm>
              <a:off x="4473047" y="5713699"/>
              <a:ext cx="383275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1F83F9B-C6CC-46EA-9A7C-971081FCF551}"/>
                </a:ext>
              </a:extLst>
            </p:cNvPr>
            <p:cNvSpPr txBox="1"/>
            <p:nvPr/>
          </p:nvSpPr>
          <p:spPr>
            <a:xfrm>
              <a:off x="4399604" y="5293773"/>
              <a:ext cx="42033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k-SK" i="1" dirty="0">
                  <a:solidFill>
                    <a:schemeClr val="accent1">
                      <a:lumMod val="75000"/>
                    </a:schemeClr>
                  </a:solidFill>
                </a:rPr>
                <a:t>auto zastane 5 cm pred štartovou čiarou</a:t>
              </a:r>
              <a:endParaRPr lang="sk-SK" sz="2800" i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284F369-B549-4D4F-AB76-F7E0D068ECE2}"/>
              </a:ext>
            </a:extLst>
          </p:cNvPr>
          <p:cNvGrpSpPr/>
          <p:nvPr/>
        </p:nvGrpSpPr>
        <p:grpSpPr>
          <a:xfrm>
            <a:off x="1346211" y="5257664"/>
            <a:ext cx="2232000" cy="517590"/>
            <a:chOff x="1346211" y="5257664"/>
            <a:chExt cx="2232000" cy="517590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A7B0DB94-78B1-467D-8C01-CED3C39AE46B}"/>
                </a:ext>
              </a:extLst>
            </p:cNvPr>
            <p:cNvCxnSpPr>
              <a:cxnSpLocks/>
            </p:cNvCxnSpPr>
            <p:nvPr/>
          </p:nvCxnSpPr>
          <p:spPr>
            <a:xfrm>
              <a:off x="1346211" y="5713699"/>
              <a:ext cx="223200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8DE99BF-2151-46A9-9C01-E33224823379}"/>
                </a:ext>
              </a:extLst>
            </p:cNvPr>
            <p:cNvSpPr txBox="1"/>
            <p:nvPr/>
          </p:nvSpPr>
          <p:spPr>
            <a:xfrm>
              <a:off x="1414791" y="5405922"/>
              <a:ext cx="19702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k-SK" b="1" dirty="0">
                  <a:solidFill>
                    <a:schemeClr val="accent1">
                      <a:lumMod val="75000"/>
                    </a:schemeClr>
                  </a:solidFill>
                </a:rPr>
                <a:t>   </a:t>
              </a:r>
              <a:r>
                <a:rPr lang="sk-SK" b="1" i="1" dirty="0">
                  <a:solidFill>
                    <a:schemeClr val="accent1">
                      <a:lumMod val="75000"/>
                    </a:schemeClr>
                  </a:solidFill>
                </a:rPr>
                <a:t>5       5       8       3 </a:t>
              </a:r>
              <a:endParaRPr lang="sk-SK" sz="2800" b="1" i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E06CA07C-7A10-48DF-A785-861D15E5BBC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568817" y="5257664"/>
              <a:ext cx="0" cy="360000"/>
            </a:xfrm>
            <a:prstGeom prst="straightConnector1">
              <a:avLst/>
            </a:prstGeom>
            <a:ln w="508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80D07744-DDF9-438F-8F69-CE62A1ABAA6F}"/>
                </a:ext>
              </a:extLst>
            </p:cNvPr>
            <p:cNvCxnSpPr>
              <a:cxnSpLocks/>
            </p:cNvCxnSpPr>
            <p:nvPr/>
          </p:nvCxnSpPr>
          <p:spPr>
            <a:xfrm>
              <a:off x="2545871" y="5257664"/>
              <a:ext cx="0" cy="360000"/>
            </a:xfrm>
            <a:prstGeom prst="straightConnector1">
              <a:avLst/>
            </a:prstGeom>
            <a:ln w="508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5028101E-4A5D-42AC-99B1-D810FF95A42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57344" y="5257664"/>
              <a:ext cx="0" cy="360000"/>
            </a:xfrm>
            <a:prstGeom prst="straightConnector1">
              <a:avLst/>
            </a:prstGeom>
            <a:ln w="508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C7A9073F-79CC-47C5-9787-17AD9CF0A6F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34397" y="5257664"/>
              <a:ext cx="0" cy="360000"/>
            </a:xfrm>
            <a:prstGeom prst="straightConnector1">
              <a:avLst/>
            </a:prstGeom>
            <a:ln w="508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8F197B52-638C-4454-BBF4-9491FDC5B698}"/>
              </a:ext>
            </a:extLst>
          </p:cNvPr>
          <p:cNvSpPr txBox="1"/>
          <p:nvPr/>
        </p:nvSpPr>
        <p:spPr>
          <a:xfrm>
            <a:off x="6145996" y="208383"/>
            <a:ext cx="2924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Aktivita	     Pracovný list 4.2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CEFC3A6A-D2EA-4ECA-AC6D-496BC92904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196" y="247040"/>
            <a:ext cx="286702" cy="280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8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99">
            <a:extLst>
              <a:ext uri="{FF2B5EF4-FFF2-40B4-BE49-F238E27FC236}">
                <a16:creationId xmlns:a16="http://schemas.microsoft.com/office/drawing/2014/main" id="{10D94C24-576D-425B-B0BA-46B96F23C49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49601" y="161381"/>
            <a:ext cx="1426800" cy="34661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74DCB4F-6550-4C5F-A937-DBA79AE2D284}"/>
              </a:ext>
            </a:extLst>
          </p:cNvPr>
          <p:cNvCxnSpPr>
            <a:cxnSpLocks/>
          </p:cNvCxnSpPr>
          <p:nvPr/>
        </p:nvCxnSpPr>
        <p:spPr>
          <a:xfrm>
            <a:off x="216239" y="592135"/>
            <a:ext cx="8744857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7606681B-5726-4712-AAED-4683E0DF0788}"/>
              </a:ext>
            </a:extLst>
          </p:cNvPr>
          <p:cNvSpPr txBox="1"/>
          <p:nvPr/>
        </p:nvSpPr>
        <p:spPr>
          <a:xfrm>
            <a:off x="296934" y="696297"/>
            <a:ext cx="8847065" cy="4785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sk-SK" sz="2200" b="1" dirty="0">
                <a:solidFill>
                  <a:schemeClr val="accent1">
                    <a:lumMod val="75000"/>
                  </a:schemeClr>
                </a:solidFill>
              </a:rPr>
              <a:t>Aktivita          Programujeme a kreslíme digitálne čísla</a:t>
            </a:r>
          </a:p>
          <a:p>
            <a:pPr marL="252000"/>
            <a:r>
              <a:rPr lang="sk-SK" b="1" dirty="0">
                <a:solidFill>
                  <a:srgbClr val="C00000"/>
                </a:solidFill>
              </a:rPr>
              <a:t>		naše auto Pro-Bot má otvor na pero</a:t>
            </a:r>
          </a:p>
          <a:p>
            <a:pPr marL="252000"/>
            <a:r>
              <a:rPr lang="sk-SK" b="1" dirty="0">
                <a:solidFill>
                  <a:srgbClr val="C00000"/>
                </a:solidFill>
              </a:rPr>
              <a:t>		</a:t>
            </a:r>
            <a:r>
              <a:rPr lang="sk-SK" b="1" dirty="0">
                <a:solidFill>
                  <a:schemeClr val="accent1"/>
                </a:solidFill>
              </a:rPr>
              <a:t>pri každom pohybe budeme kresliť, takže pozor na </a:t>
            </a:r>
            <a:r>
              <a:rPr lang="sk-SK" b="1" dirty="0">
                <a:solidFill>
                  <a:srgbClr val="C00000"/>
                </a:solidFill>
              </a:rPr>
              <a:t>fauly</a:t>
            </a:r>
            <a:r>
              <a:rPr lang="sk-SK" b="1" dirty="0">
                <a:solidFill>
                  <a:schemeClr val="accent1"/>
                </a:solidFill>
              </a:rPr>
              <a:t>!</a:t>
            </a:r>
          </a:p>
          <a:p>
            <a:pPr marL="252000">
              <a:spcAft>
                <a:spcPts val="1800"/>
              </a:spcAft>
            </a:pPr>
            <a:r>
              <a:rPr lang="sk-SK" b="1" dirty="0">
                <a:solidFill>
                  <a:schemeClr val="accent1"/>
                </a:solidFill>
              </a:rPr>
              <a:t>		</a:t>
            </a:r>
            <a:endParaRPr lang="sk-SK" b="1" dirty="0">
              <a:solidFill>
                <a:srgbClr val="C00000"/>
              </a:solidFill>
            </a:endParaRPr>
          </a:p>
          <a:p>
            <a:pPr marL="252000">
              <a:spcAft>
                <a:spcPts val="1200"/>
              </a:spcAft>
            </a:pPr>
            <a:r>
              <a:rPr lang="sk-SK" b="1" dirty="0">
                <a:solidFill>
                  <a:srgbClr val="C00000"/>
                </a:solidFill>
              </a:rPr>
              <a:t>❶</a:t>
            </a:r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sk-SK" sz="2200" b="1" dirty="0">
                <a:solidFill>
                  <a:schemeClr val="accent1">
                    <a:lumMod val="50000"/>
                  </a:schemeClr>
                </a:solidFill>
              </a:rPr>
              <a:t>Kde vídame digitálne čísla?</a:t>
            </a:r>
          </a:p>
          <a:p>
            <a:pPr marL="612000"/>
            <a:r>
              <a:rPr lang="sk-SK" b="1" dirty="0">
                <a:solidFill>
                  <a:schemeClr val="accent1"/>
                </a:solidFill>
              </a:rPr>
              <a:t>Pro-Bot nám ich </a:t>
            </a:r>
            <a:r>
              <a:rPr lang="sk-SK" b="1" dirty="0">
                <a:solidFill>
                  <a:srgbClr val="C00000"/>
                </a:solidFill>
              </a:rPr>
              <a:t>nakreslí</a:t>
            </a:r>
            <a:r>
              <a:rPr lang="sk-SK" b="1" dirty="0">
                <a:solidFill>
                  <a:schemeClr val="accent1"/>
                </a:solidFill>
              </a:rPr>
              <a:t>!</a:t>
            </a:r>
          </a:p>
          <a:p>
            <a:pPr marL="612000"/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najprv malé pokusy:</a:t>
            </a:r>
          </a:p>
          <a:p>
            <a:pPr marL="612000"/>
            <a:r>
              <a:rPr lang="sk-SK" b="1" dirty="0">
                <a:solidFill>
                  <a:schemeClr val="accent1"/>
                </a:solidFill>
              </a:rPr>
              <a:t>	zapnite pero a </a:t>
            </a:r>
            <a:r>
              <a:rPr lang="sk-SK" b="1" dirty="0">
                <a:solidFill>
                  <a:srgbClr val="C00000"/>
                </a:solidFill>
              </a:rPr>
              <a:t>vykonajte programy </a:t>
            </a:r>
            <a:r>
              <a:rPr lang="sk-SK" b="1" dirty="0">
                <a:solidFill>
                  <a:schemeClr val="accent1"/>
                </a:solidFill>
              </a:rPr>
              <a:t>ako</a:t>
            </a:r>
          </a:p>
          <a:p>
            <a:pPr marL="612000"/>
            <a:endParaRPr lang="sk-SK" b="1" dirty="0">
              <a:solidFill>
                <a:schemeClr val="accent1"/>
              </a:solidFill>
            </a:endParaRPr>
          </a:p>
          <a:p>
            <a:pPr marL="612000"/>
            <a:endParaRPr lang="sk-SK" b="1" dirty="0">
              <a:solidFill>
                <a:schemeClr val="accent1"/>
              </a:solidFill>
            </a:endParaRPr>
          </a:p>
          <a:p>
            <a:pPr marL="612000"/>
            <a:endParaRPr lang="sk-SK" b="1" dirty="0">
              <a:solidFill>
                <a:schemeClr val="accent1"/>
              </a:solidFill>
            </a:endParaRPr>
          </a:p>
          <a:p>
            <a:pPr marL="612000"/>
            <a:endParaRPr lang="sk-SK" b="1" dirty="0">
              <a:solidFill>
                <a:schemeClr val="accent1"/>
              </a:solidFill>
            </a:endParaRPr>
          </a:p>
          <a:p>
            <a:pPr marL="612000">
              <a:spcBef>
                <a:spcPts val="1200"/>
              </a:spcBef>
            </a:pPr>
            <a:r>
              <a:rPr lang="sk-SK" b="1" dirty="0">
                <a:solidFill>
                  <a:schemeClr val="accent1"/>
                </a:solidFill>
              </a:rPr>
              <a:t>ak bude naša fixka pri zastavení auta zalievať, nevadí – vzniknú zaujímavé bodky</a:t>
            </a:r>
          </a:p>
          <a:p>
            <a:pPr marL="612000"/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postupujte podľa pracovného listu a naprogramujte aspoň tri čísla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85AB490-4584-4BDC-B2CD-FCC43986210B}"/>
              </a:ext>
            </a:extLst>
          </p:cNvPr>
          <p:cNvSpPr txBox="1"/>
          <p:nvPr/>
        </p:nvSpPr>
        <p:spPr>
          <a:xfrm>
            <a:off x="137270" y="6478812"/>
            <a:ext cx="1188961" cy="288147"/>
          </a:xfrm>
          <a:prstGeom prst="rect">
            <a:avLst/>
          </a:prstGeom>
          <a:noFill/>
        </p:spPr>
        <p:txBody>
          <a:bodyPr wrap="square" tIns="36000" rIns="216000" bIns="36000" rtlCol="0">
            <a:spAutoFit/>
          </a:bodyPr>
          <a:lstStyle/>
          <a:p>
            <a:fld id="{D3B6D1F8-EEBA-4E5C-A293-BA15B35F2EFE}" type="slidenum">
              <a:rPr lang="sk-SK" sz="1400" b="1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pPr/>
              <a:t>5</a:t>
            </a:fld>
            <a:endParaRPr lang="sk-SK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917E011-DA8A-4969-B659-4D824F1B4C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000" y="752400"/>
            <a:ext cx="327660" cy="320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0AAC98C-5243-4451-B0CD-8186E96E85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3589" y="2330503"/>
            <a:ext cx="3407759" cy="48682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0F4D5E1-53E5-4079-9F68-9CE3C699AD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23589" y="3000954"/>
            <a:ext cx="3439960" cy="50053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3EEE9F1-1425-4C78-91D3-853F265CBB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51868" y="5738775"/>
            <a:ext cx="6086475" cy="8763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9B55A23-75EA-43B7-B496-BB675A24C3A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987" y="3867963"/>
            <a:ext cx="2450306" cy="82153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CAC0E3D-4450-47FC-81AA-1F77B05A6BA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867963"/>
            <a:ext cx="3328988" cy="82153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3F0F49B-3B9A-4511-B2E6-0407AF32F0D5}"/>
              </a:ext>
            </a:extLst>
          </p:cNvPr>
          <p:cNvSpPr txBox="1"/>
          <p:nvPr/>
        </p:nvSpPr>
        <p:spPr>
          <a:xfrm>
            <a:off x="6145996" y="208383"/>
            <a:ext cx="2924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>
                    <a:lumMod val="50000"/>
                  </a:schemeClr>
                </a:solidFill>
              </a:rPr>
              <a:t>Aktivita	     Pracovný list 4.3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90B3825-1693-4172-9987-FB799F30B5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196" y="247040"/>
            <a:ext cx="286702" cy="28003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53DA74C-6717-4A4F-9E90-C6704D2F316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0518">
            <a:off x="7014462" y="967288"/>
            <a:ext cx="1890342" cy="1130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575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99">
            <a:extLst>
              <a:ext uri="{FF2B5EF4-FFF2-40B4-BE49-F238E27FC236}">
                <a16:creationId xmlns:a16="http://schemas.microsoft.com/office/drawing/2014/main" id="{10D94C24-576D-425B-B0BA-46B96F23C49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49601" y="161381"/>
            <a:ext cx="1426800" cy="34661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74DCB4F-6550-4C5F-A937-DBA79AE2D284}"/>
              </a:ext>
            </a:extLst>
          </p:cNvPr>
          <p:cNvCxnSpPr>
            <a:cxnSpLocks/>
          </p:cNvCxnSpPr>
          <p:nvPr/>
        </p:nvCxnSpPr>
        <p:spPr>
          <a:xfrm>
            <a:off x="216239" y="592135"/>
            <a:ext cx="8744857" cy="0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EFA06B08-4194-4AE1-909A-780009A2EB31}"/>
              </a:ext>
            </a:extLst>
          </p:cNvPr>
          <p:cNvSpPr txBox="1"/>
          <p:nvPr/>
        </p:nvSpPr>
        <p:spPr>
          <a:xfrm>
            <a:off x="518400" y="889671"/>
            <a:ext cx="6779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sk-SK" sz="2400" b="1" dirty="0">
                <a:solidFill>
                  <a:schemeClr val="accent1">
                    <a:lumMod val="75000"/>
                  </a:schemeClr>
                </a:solidFill>
              </a:rPr>
              <a:t>Po aktivitách      </a:t>
            </a:r>
            <a:r>
              <a:rPr lang="sk-SK" sz="2400" b="1" dirty="0">
                <a:solidFill>
                  <a:schemeClr val="accent1">
                    <a:lumMod val="50000"/>
                  </a:schemeClr>
                </a:solidFill>
              </a:rPr>
              <a:t>,</a:t>
            </a:r>
            <a:r>
              <a:rPr lang="sk-SK" sz="2400" b="1" dirty="0">
                <a:solidFill>
                  <a:srgbClr val="C00000"/>
                </a:solidFill>
              </a:rPr>
              <a:t>      </a:t>
            </a:r>
            <a:r>
              <a:rPr lang="sk-SK" sz="2400" b="1" dirty="0">
                <a:solidFill>
                  <a:schemeClr val="accent1">
                    <a:lumMod val="75000"/>
                  </a:schemeClr>
                </a:solidFill>
              </a:rPr>
              <a:t>a       už dokážeme toto: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BB44DAA-BD1C-4718-9409-D983E4F46550}"/>
              </a:ext>
            </a:extLst>
          </p:cNvPr>
          <p:cNvSpPr/>
          <p:nvPr/>
        </p:nvSpPr>
        <p:spPr>
          <a:xfrm>
            <a:off x="732758" y="1794472"/>
            <a:ext cx="252000" cy="252000"/>
          </a:xfrm>
          <a:prstGeom prst="rect">
            <a:avLst/>
          </a:prstGeom>
          <a:noFill/>
          <a:ln w="50800">
            <a:solidFill>
              <a:schemeClr val="accent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5CB3F0-7BB0-4E63-A7C4-688573B2E103}"/>
              </a:ext>
            </a:extLst>
          </p:cNvPr>
          <p:cNvSpPr txBox="1"/>
          <p:nvPr/>
        </p:nvSpPr>
        <p:spPr>
          <a:xfrm>
            <a:off x="1096554" y="1491467"/>
            <a:ext cx="7864542" cy="4455611"/>
          </a:xfrm>
          <a:prstGeom prst="rect">
            <a:avLst/>
          </a:prstGeom>
          <a:noFill/>
        </p:spPr>
        <p:txBody>
          <a:bodyPr wrap="square" tIns="252000" rtlCol="0">
            <a:spAutoFit/>
          </a:bodyPr>
          <a:lstStyle/>
          <a:p>
            <a:r>
              <a:rPr lang="sk-SK" sz="2000" b="1" dirty="0">
                <a:solidFill>
                  <a:schemeClr val="accent1"/>
                </a:solidFill>
              </a:rPr>
              <a:t>pracujeme iba na našej vlastnej pracovnej ploche</a:t>
            </a:r>
          </a:p>
          <a:p>
            <a:r>
              <a:rPr lang="sk-SK" sz="2000" b="1" dirty="0">
                <a:solidFill>
                  <a:schemeClr val="accent1"/>
                </a:solidFill>
              </a:rPr>
              <a:t>			</a:t>
            </a:r>
            <a:r>
              <a:rPr lang="sk-SK" sz="2000" b="1" dirty="0">
                <a:solidFill>
                  <a:schemeClr val="accent1">
                    <a:lumMod val="50000"/>
                  </a:schemeClr>
                </a:solidFill>
              </a:rPr>
              <a:t>keď treba, vieme </a:t>
            </a:r>
            <a:r>
              <a:rPr lang="sk-SK" sz="2000" b="1" dirty="0">
                <a:solidFill>
                  <a:srgbClr val="C00000"/>
                </a:solidFill>
              </a:rPr>
              <a:t>zastaviť</a:t>
            </a:r>
            <a:r>
              <a:rPr lang="sk-SK" sz="20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sk-SK" sz="2000" b="1" dirty="0">
                <a:solidFill>
                  <a:srgbClr val="C00000"/>
                </a:solidFill>
              </a:rPr>
              <a:t>bežiaci program </a:t>
            </a:r>
            <a:r>
              <a:rPr lang="sk-SK" sz="2000" b="1" dirty="0">
                <a:solidFill>
                  <a:schemeClr val="accent1">
                    <a:lumMod val="50000"/>
                  </a:schemeClr>
                </a:solidFill>
              </a:rPr>
              <a:t>pomocou </a:t>
            </a:r>
            <a:r>
              <a:rPr lang="sk-SK" sz="2000" b="1" dirty="0">
                <a:solidFill>
                  <a:srgbClr val="C00000"/>
                </a:solidFill>
              </a:rPr>
              <a:t>GO</a:t>
            </a:r>
          </a:p>
          <a:p>
            <a:pPr>
              <a:spcAft>
                <a:spcPts val="1800"/>
              </a:spcAft>
            </a:pPr>
            <a:r>
              <a:rPr lang="sk-SK" sz="2000" b="1" dirty="0">
                <a:solidFill>
                  <a:srgbClr val="C00000"/>
                </a:solidFill>
              </a:rPr>
              <a:t>			prípadne auto zdvihnúť</a:t>
            </a:r>
          </a:p>
          <a:p>
            <a:pPr>
              <a:spcAft>
                <a:spcPts val="1200"/>
              </a:spcAft>
            </a:pPr>
            <a:r>
              <a:rPr lang="sk-SK" sz="2000" b="1" dirty="0">
                <a:solidFill>
                  <a:schemeClr val="accent1">
                    <a:lumMod val="50000"/>
                  </a:schemeClr>
                </a:solidFill>
              </a:rPr>
              <a:t>vieme, že </a:t>
            </a:r>
            <a:r>
              <a:rPr lang="sk-SK" sz="2000" b="1" dirty="0">
                <a:solidFill>
                  <a:srgbClr val="C00000"/>
                </a:solidFill>
              </a:rPr>
              <a:t>dopredu</a:t>
            </a:r>
            <a:r>
              <a:rPr lang="sk-SK" sz="2000" b="1" dirty="0">
                <a:solidFill>
                  <a:schemeClr val="accent1">
                    <a:lumMod val="50000"/>
                  </a:schemeClr>
                </a:solidFill>
              </a:rPr>
              <a:t> vykoná </a:t>
            </a:r>
            <a:r>
              <a:rPr lang="sk-SK" sz="2000" b="1" dirty="0">
                <a:solidFill>
                  <a:srgbClr val="C00000"/>
                </a:solidFill>
              </a:rPr>
              <a:t>dopredu 25 cm</a:t>
            </a:r>
          </a:p>
          <a:p>
            <a:pPr>
              <a:spcAft>
                <a:spcPts val="1200"/>
              </a:spcAft>
            </a:pPr>
            <a:r>
              <a:rPr lang="sk-SK" sz="2000" b="1" dirty="0">
                <a:solidFill>
                  <a:schemeClr val="accent1"/>
                </a:solidFill>
              </a:rPr>
              <a:t>vieme opakovane vykonávať ten istý program pomocou </a:t>
            </a:r>
            <a:r>
              <a:rPr lang="sk-SK" sz="2000" b="1" dirty="0">
                <a:solidFill>
                  <a:srgbClr val="C00000"/>
                </a:solidFill>
              </a:rPr>
              <a:t>GO</a:t>
            </a:r>
          </a:p>
          <a:p>
            <a:pPr>
              <a:spcAft>
                <a:spcPts val="1800"/>
              </a:spcAft>
            </a:pPr>
            <a:r>
              <a:rPr lang="sk-SK" sz="2000" b="1" dirty="0">
                <a:solidFill>
                  <a:schemeClr val="accent1">
                    <a:lumMod val="50000"/>
                  </a:schemeClr>
                </a:solidFill>
              </a:rPr>
              <a:t>dokážeme zadať, o koľko centimetrov sa má auto posunúť</a:t>
            </a:r>
            <a:br>
              <a:rPr lang="sk-SK" sz="20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sk-SK" sz="2000" b="1" dirty="0">
                <a:solidFill>
                  <a:schemeClr val="accent1">
                    <a:lumMod val="50000"/>
                  </a:schemeClr>
                </a:solidFill>
              </a:rPr>
              <a:t>							</a:t>
            </a:r>
            <a:r>
              <a:rPr lang="sk-SK" sz="2000" b="1" dirty="0">
                <a:solidFill>
                  <a:srgbClr val="C00000"/>
                </a:solidFill>
              </a:rPr>
              <a:t>dopredu</a:t>
            </a:r>
            <a:r>
              <a:rPr lang="sk-SK" sz="2000" b="1" dirty="0">
                <a:solidFill>
                  <a:schemeClr val="accent1">
                    <a:lumMod val="50000"/>
                  </a:schemeClr>
                </a:solidFill>
              </a:rPr>
              <a:t> alebo </a:t>
            </a:r>
            <a:r>
              <a:rPr lang="sk-SK" sz="2000" b="1" dirty="0">
                <a:solidFill>
                  <a:srgbClr val="C00000"/>
                </a:solidFill>
              </a:rPr>
              <a:t>dozadu</a:t>
            </a:r>
          </a:p>
          <a:p>
            <a:pPr>
              <a:spcAft>
                <a:spcPts val="1200"/>
              </a:spcAft>
            </a:pPr>
            <a:r>
              <a:rPr lang="sk-SK" sz="2000" b="1" dirty="0">
                <a:solidFill>
                  <a:schemeClr val="accent1"/>
                </a:solidFill>
              </a:rPr>
              <a:t>vieme s autom </a:t>
            </a:r>
            <a:r>
              <a:rPr lang="sk-SK" sz="2000" b="1" dirty="0">
                <a:solidFill>
                  <a:srgbClr val="C00000"/>
                </a:solidFill>
              </a:rPr>
              <a:t>kresliť čiary</a:t>
            </a:r>
            <a:r>
              <a:rPr lang="sk-SK" sz="2000" b="1" dirty="0">
                <a:solidFill>
                  <a:schemeClr val="accent1"/>
                </a:solidFill>
              </a:rPr>
              <a:t>, keď sa hýbe dopredu alebo dozadu</a:t>
            </a:r>
          </a:p>
          <a:p>
            <a:pPr>
              <a:spcAft>
                <a:spcPts val="1200"/>
              </a:spcAft>
            </a:pPr>
            <a:r>
              <a:rPr lang="sk-SK" sz="2000" b="1" dirty="0">
                <a:solidFill>
                  <a:schemeClr val="accent1">
                    <a:lumMod val="50000"/>
                  </a:schemeClr>
                </a:solidFill>
              </a:rPr>
              <a:t>vieme, ako sa </a:t>
            </a:r>
            <a:r>
              <a:rPr lang="sk-SK" sz="2000" b="1" dirty="0">
                <a:solidFill>
                  <a:srgbClr val="C00000"/>
                </a:solidFill>
              </a:rPr>
              <a:t>auto s perom otáča </a:t>
            </a:r>
            <a:r>
              <a:rPr lang="sk-SK" sz="2000" b="1" dirty="0">
                <a:solidFill>
                  <a:schemeClr val="accent1">
                    <a:lumMod val="50000"/>
                  </a:schemeClr>
                </a:solidFill>
              </a:rPr>
              <a:t>doprava aj doľava</a:t>
            </a:r>
          </a:p>
          <a:p>
            <a:pPr>
              <a:spcAft>
                <a:spcPts val="1200"/>
              </a:spcAft>
            </a:pPr>
            <a:r>
              <a:rPr lang="sk-SK" sz="2000" b="1" dirty="0">
                <a:solidFill>
                  <a:schemeClr val="accent1"/>
                </a:solidFill>
              </a:rPr>
              <a:t>naprogramovali sme auto, aby nakreslilo niektoré digitálne čísla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FED16EA-22A0-4C1F-A61E-590B06FFCA54}"/>
              </a:ext>
            </a:extLst>
          </p:cNvPr>
          <p:cNvSpPr/>
          <p:nvPr/>
        </p:nvSpPr>
        <p:spPr>
          <a:xfrm>
            <a:off x="732758" y="3839273"/>
            <a:ext cx="252000" cy="252000"/>
          </a:xfrm>
          <a:prstGeom prst="rect">
            <a:avLst/>
          </a:prstGeom>
          <a:noFill/>
          <a:ln w="50800">
            <a:solidFill>
              <a:schemeClr val="accent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31B4C5E-EEB1-4370-886A-0B283EA6E837}"/>
              </a:ext>
            </a:extLst>
          </p:cNvPr>
          <p:cNvSpPr txBox="1"/>
          <p:nvPr/>
        </p:nvSpPr>
        <p:spPr>
          <a:xfrm>
            <a:off x="137270" y="6478812"/>
            <a:ext cx="1188961" cy="288147"/>
          </a:xfrm>
          <a:prstGeom prst="rect">
            <a:avLst/>
          </a:prstGeom>
          <a:noFill/>
        </p:spPr>
        <p:txBody>
          <a:bodyPr wrap="square" tIns="36000" rIns="216000" bIns="36000" rtlCol="0">
            <a:spAutoFit/>
          </a:bodyPr>
          <a:lstStyle/>
          <a:p>
            <a:fld id="{D3B6D1F8-EEBA-4E5C-A293-BA15B35F2EFE}" type="slidenum">
              <a:rPr lang="sk-SK" sz="1400" b="1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pPr/>
              <a:t>6</a:t>
            </a:fld>
            <a:endParaRPr lang="sk-SK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6A3ECC0-1BEA-4DB7-8ECC-99543B454E5E}"/>
              </a:ext>
            </a:extLst>
          </p:cNvPr>
          <p:cNvSpPr/>
          <p:nvPr/>
        </p:nvSpPr>
        <p:spPr>
          <a:xfrm>
            <a:off x="732758" y="2913967"/>
            <a:ext cx="252000" cy="252000"/>
          </a:xfrm>
          <a:prstGeom prst="rect">
            <a:avLst/>
          </a:prstGeom>
          <a:noFill/>
          <a:ln w="50800">
            <a:solidFill>
              <a:schemeClr val="accent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0E65E52-03F8-438D-9022-4C8E1468EEE4}"/>
              </a:ext>
            </a:extLst>
          </p:cNvPr>
          <p:cNvSpPr/>
          <p:nvPr/>
        </p:nvSpPr>
        <p:spPr>
          <a:xfrm>
            <a:off x="732758" y="3366262"/>
            <a:ext cx="252000" cy="252000"/>
          </a:xfrm>
          <a:prstGeom prst="rect">
            <a:avLst/>
          </a:prstGeom>
          <a:noFill/>
          <a:ln w="50800">
            <a:solidFill>
              <a:schemeClr val="accent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2A62D45-8D21-4D47-919B-F43AA8E85A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5357" y="946922"/>
            <a:ext cx="327660" cy="32004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8943F5D-9538-4448-90F7-3B6EDB1B68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9086" y="946922"/>
            <a:ext cx="327660" cy="32004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67E7B87-F037-4D3E-A322-CEE5886CB1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884" y="923404"/>
            <a:ext cx="327660" cy="32004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A924F0F4-94BD-4161-AC30-BE24D61D52E8}"/>
              </a:ext>
            </a:extLst>
          </p:cNvPr>
          <p:cNvSpPr/>
          <p:nvPr/>
        </p:nvSpPr>
        <p:spPr>
          <a:xfrm>
            <a:off x="733135" y="4687866"/>
            <a:ext cx="252000" cy="252000"/>
          </a:xfrm>
          <a:prstGeom prst="rect">
            <a:avLst/>
          </a:prstGeom>
          <a:noFill/>
          <a:ln w="50800">
            <a:solidFill>
              <a:schemeClr val="accent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EF87A03-B010-467E-8637-EA0DDA5ECDD9}"/>
              </a:ext>
            </a:extLst>
          </p:cNvPr>
          <p:cNvSpPr/>
          <p:nvPr/>
        </p:nvSpPr>
        <p:spPr>
          <a:xfrm>
            <a:off x="733135" y="5137920"/>
            <a:ext cx="252000" cy="252000"/>
          </a:xfrm>
          <a:prstGeom prst="rect">
            <a:avLst/>
          </a:prstGeom>
          <a:noFill/>
          <a:ln w="50800">
            <a:solidFill>
              <a:schemeClr val="accent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C6A3DD7-A0A9-4D52-83A2-6BBA14CB9A81}"/>
              </a:ext>
            </a:extLst>
          </p:cNvPr>
          <p:cNvSpPr/>
          <p:nvPr/>
        </p:nvSpPr>
        <p:spPr>
          <a:xfrm>
            <a:off x="732758" y="5591579"/>
            <a:ext cx="252000" cy="252000"/>
          </a:xfrm>
          <a:prstGeom prst="rect">
            <a:avLst/>
          </a:prstGeom>
          <a:noFill/>
          <a:ln w="50800">
            <a:solidFill>
              <a:schemeClr val="accent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6362523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10267</TotalTime>
  <Words>192</Words>
  <Application>Microsoft Office PowerPoint</Application>
  <PresentationFormat>On-screen Show (4:3)</PresentationFormat>
  <Paragraphs>89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Ivan</dc:creator>
  <cp:lastModifiedBy>Ivan</cp:lastModifiedBy>
  <cp:revision>155</cp:revision>
  <dcterms:created xsi:type="dcterms:W3CDTF">2017-11-19T21:35:47Z</dcterms:created>
  <dcterms:modified xsi:type="dcterms:W3CDTF">2019-02-11T17:48:30Z</dcterms:modified>
</cp:coreProperties>
</file>