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65" r:id="rId4"/>
    <p:sldId id="266" r:id="rId5"/>
  </p:sldIdLst>
  <p:sldSz cx="6858000" cy="9144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54" autoAdjust="0"/>
    <p:restoredTop sz="96457" autoAdjust="0"/>
  </p:normalViewPr>
  <p:slideViewPr>
    <p:cSldViewPr snapToGrid="0">
      <p:cViewPr varScale="1">
        <p:scale>
          <a:sx n="78" d="100"/>
          <a:sy n="78" d="100"/>
        </p:scale>
        <p:origin x="1421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49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7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6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67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248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00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77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51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18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90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11/02/2019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89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8000" y="288400"/>
            <a:ext cx="521258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			  Aké presné je naše auto?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E27CDB-E11B-4F75-9D65-2408CB95DCFD}"/>
              </a:ext>
            </a:extLst>
          </p:cNvPr>
          <p:cNvSpPr txBox="1"/>
          <p:nvPr/>
        </p:nvSpPr>
        <p:spPr>
          <a:xfrm>
            <a:off x="606651" y="1189250"/>
            <a:ext cx="6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v našom tíme pracujú: </a:t>
            </a:r>
            <a:r>
              <a:rPr lang="sk-SK" sz="1200" u="sng" dirty="0"/>
              <a:t>										</a:t>
            </a:r>
            <a:r>
              <a:rPr lang="sk-SK" sz="1200" dirty="0"/>
              <a:t> </a:t>
            </a:r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289177-E92C-4F97-B1B4-526B1423A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82" y="325390"/>
            <a:ext cx="327660" cy="32004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BBA3A4F-C9AC-434F-94BA-438EFAF39ACC}"/>
              </a:ext>
            </a:extLst>
          </p:cNvPr>
          <p:cNvSpPr txBox="1"/>
          <p:nvPr/>
        </p:nvSpPr>
        <p:spPr>
          <a:xfrm>
            <a:off x="149900" y="2493286"/>
            <a:ext cx="649560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❶</a:t>
            </a:r>
            <a:r>
              <a:rPr lang="sk-SK" sz="1400" b="1" dirty="0"/>
              <a:t> </a:t>
            </a:r>
            <a:r>
              <a:rPr lang="sk-SK" sz="1200" b="1" dirty="0"/>
              <a:t>Meriame pohyb </a:t>
            </a:r>
            <a:r>
              <a:rPr lang="sk-SK" sz="1200" b="1" dirty="0">
                <a:solidFill>
                  <a:srgbClr val="C00000"/>
                </a:solidFill>
              </a:rPr>
              <a:t>dopredu</a:t>
            </a:r>
            <a:r>
              <a:rPr lang="sk-SK" sz="1200" b="1" dirty="0"/>
              <a:t>: Koľko centimetrov prejde auto jedným príkazom </a:t>
            </a:r>
            <a:r>
              <a:rPr lang="sk-SK" sz="1200" b="1" dirty="0">
                <a:solidFill>
                  <a:srgbClr val="C00000"/>
                </a:solidFill>
              </a:rPr>
              <a:t>dopredu</a:t>
            </a:r>
            <a:r>
              <a:rPr lang="sk-SK" sz="1200" b="1" dirty="0"/>
              <a:t>?</a:t>
            </a:r>
            <a:br>
              <a:rPr lang="sk-SK" sz="1200" b="1" dirty="0"/>
            </a:br>
            <a:r>
              <a:rPr lang="sk-SK" sz="1200" b="1" dirty="0"/>
              <a:t>Zmerajte niekoľkokrát. Výsledky zapíšte:</a:t>
            </a:r>
          </a:p>
          <a:p>
            <a:pPr marL="288000">
              <a:spcAft>
                <a:spcPts val="300"/>
              </a:spcAft>
            </a:pPr>
            <a:r>
              <a:rPr lang="sk-SK" sz="1200" dirty="0"/>
              <a:t>Namerali sme tieto vzdialenosti: 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2360647-BB0F-4774-BCE3-90AEEC013C40}"/>
              </a:ext>
            </a:extLst>
          </p:cNvPr>
          <p:cNvCxnSpPr>
            <a:cxnSpLocks/>
          </p:cNvCxnSpPr>
          <p:nvPr/>
        </p:nvCxnSpPr>
        <p:spPr>
          <a:xfrm>
            <a:off x="2628900" y="3239755"/>
            <a:ext cx="401660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7BFC81F-F81A-4411-9ED5-82020EF800E8}"/>
              </a:ext>
            </a:extLst>
          </p:cNvPr>
          <p:cNvSpPr txBox="1"/>
          <p:nvPr/>
        </p:nvSpPr>
        <p:spPr>
          <a:xfrm>
            <a:off x="149900" y="3794095"/>
            <a:ext cx="6552000" cy="8280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lIns="72000" rtlCol="0">
            <a:spAutoFit/>
          </a:bodyPr>
          <a:lstStyle/>
          <a:p>
            <a:pPr marL="288000" indent="-288000">
              <a:spcAft>
                <a:spcPts val="12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❷</a:t>
            </a:r>
            <a:r>
              <a:rPr lang="sk-SK" sz="1400" b="1" dirty="0"/>
              <a:t> </a:t>
            </a:r>
            <a:r>
              <a:rPr lang="sk-SK" sz="1200" b="1" dirty="0"/>
              <a:t>Zopakujte podobné meranie pre príkaz </a:t>
            </a:r>
            <a:r>
              <a:rPr lang="sk-SK" sz="1200" b="1" dirty="0">
                <a:solidFill>
                  <a:srgbClr val="C00000"/>
                </a:solidFill>
              </a:rPr>
              <a:t>cúvni</a:t>
            </a:r>
            <a:r>
              <a:rPr lang="sk-SK" sz="1200" b="1" dirty="0"/>
              <a:t>. Výsledky zapíšte sem:</a:t>
            </a:r>
          </a:p>
          <a:p>
            <a:pPr marL="288000">
              <a:spcAft>
                <a:spcPts val="300"/>
              </a:spcAft>
            </a:pPr>
            <a:r>
              <a:rPr lang="sk-SK" sz="1200" dirty="0"/>
              <a:t>Namerali sme tieto vzdialenosti: 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EFB95D5-6B3F-4F20-8987-A03B2CAEA880}"/>
              </a:ext>
            </a:extLst>
          </p:cNvPr>
          <p:cNvCxnSpPr>
            <a:cxnSpLocks/>
          </p:cNvCxnSpPr>
          <p:nvPr/>
        </p:nvCxnSpPr>
        <p:spPr>
          <a:xfrm>
            <a:off x="2619781" y="4440226"/>
            <a:ext cx="401660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453EFECB-7A56-4B3D-A9B5-2D39F0BEF398}"/>
              </a:ext>
            </a:extLst>
          </p:cNvPr>
          <p:cNvGrpSpPr/>
          <p:nvPr/>
        </p:nvGrpSpPr>
        <p:grpSpPr>
          <a:xfrm>
            <a:off x="137996" y="5243082"/>
            <a:ext cx="6495604" cy="2545809"/>
            <a:chOff x="137996" y="2992532"/>
            <a:chExt cx="6495604" cy="2545809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E30A4CE-2562-4435-891B-8801CA0407F6}"/>
                </a:ext>
              </a:extLst>
            </p:cNvPr>
            <p:cNvSpPr txBox="1"/>
            <p:nvPr/>
          </p:nvSpPr>
          <p:spPr>
            <a:xfrm>
              <a:off x="137996" y="3353234"/>
              <a:ext cx="6495604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8000" indent="-288000">
                <a:spcAft>
                  <a:spcPts val="1200"/>
                </a:spcAft>
              </a:pPr>
              <a:r>
                <a:rPr lang="sk-SK" sz="1400" b="1" dirty="0">
                  <a:solidFill>
                    <a:srgbClr val="C00000"/>
                  </a:solidFill>
                </a:rPr>
                <a:t>❸</a:t>
              </a:r>
              <a:r>
                <a:rPr lang="sk-SK" sz="1400" b="1" dirty="0"/>
                <a:t> </a:t>
              </a:r>
              <a:r>
                <a:rPr lang="sk-SK" sz="1200" b="1" dirty="0"/>
                <a:t>Aké presné je naše auto?</a:t>
              </a:r>
            </a:p>
            <a:p>
              <a:pPr marL="459450" indent="-171450">
                <a:spcAft>
                  <a:spcPts val="1800"/>
                </a:spcAft>
                <a:buFont typeface="Arial" panose="020B0604020202020204" pitchFamily="34" charset="0"/>
                <a:buChar char="•"/>
              </a:pPr>
              <a:r>
                <a:rPr lang="sk-SK" sz="1200" dirty="0"/>
                <a:t>Zadajte autu takýto program, </a:t>
              </a:r>
              <a:br>
                <a:rPr lang="sk-SK" sz="1200" dirty="0"/>
              </a:br>
              <a:r>
                <a:rPr lang="sk-SK" sz="1200" dirty="0"/>
                <a:t>stlačte GO a skúmajte, či sa vráti </a:t>
              </a:r>
              <a:r>
                <a:rPr lang="sk-SK" sz="1200" b="1" dirty="0">
                  <a:solidFill>
                    <a:srgbClr val="C00000"/>
                  </a:solidFill>
                </a:rPr>
                <a:t>presne na svoje miesto</a:t>
              </a:r>
              <a:r>
                <a:rPr lang="sk-SK" sz="1200" dirty="0"/>
                <a:t>.</a:t>
              </a:r>
            </a:p>
            <a:p>
              <a:pPr marL="45945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sk-SK" sz="1200" dirty="0"/>
                <a:t>Potom autom nehýbte, iba program znovu vykonajte pomocou </a:t>
              </a:r>
              <a:r>
                <a:rPr lang="sk-SK" sz="1200" b="1" dirty="0">
                  <a:solidFill>
                    <a:srgbClr val="C00000"/>
                  </a:solidFill>
                </a:rPr>
                <a:t>GO</a:t>
              </a:r>
              <a:r>
                <a:rPr lang="sk-SK" sz="1200" dirty="0"/>
                <a:t>. A keď skončí, tak ešte raz. Vráti sa auto aj po troch cestách dopredu a dozadu na svoje miesto?</a:t>
              </a:r>
            </a:p>
            <a:p>
              <a:pPr marL="459450" indent="-171450">
                <a:buFont typeface="Arial" panose="020B0604020202020204" pitchFamily="34" charset="0"/>
                <a:buChar char="•"/>
              </a:pPr>
              <a:r>
                <a:rPr lang="sk-SK" sz="1200" dirty="0"/>
                <a:t>Je vaše auto dosť presné?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6F364E6-F547-4A18-A30F-E63DD5645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7959" y="3314820"/>
              <a:ext cx="1062990" cy="497205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C74556A-EE8B-41C1-9CA3-7EFDF8FAD1B9}"/>
                </a:ext>
              </a:extLst>
            </p:cNvPr>
            <p:cNvSpPr txBox="1"/>
            <p:nvPr/>
          </p:nvSpPr>
          <p:spPr>
            <a:xfrm>
              <a:off x="2223343" y="5261342"/>
              <a:ext cx="24047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sk-SK" sz="1200" b="1" dirty="0"/>
                <a:t>áno		nie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2F616DF-FA6D-4F51-8C46-6928BCB39CAA}"/>
                </a:ext>
              </a:extLst>
            </p:cNvPr>
            <p:cNvSpPr/>
            <p:nvPr/>
          </p:nvSpPr>
          <p:spPr>
            <a:xfrm>
              <a:off x="2628948" y="5311270"/>
              <a:ext cx="198023" cy="198023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4C735FA-0BF1-4809-8C47-A9F226AD8D90}"/>
                </a:ext>
              </a:extLst>
            </p:cNvPr>
            <p:cNvSpPr/>
            <p:nvPr/>
          </p:nvSpPr>
          <p:spPr>
            <a:xfrm>
              <a:off x="3497651" y="5311270"/>
              <a:ext cx="198023" cy="198024"/>
            </a:xfrm>
            <a:prstGeom prst="rect">
              <a:avLst/>
            </a:prstGeom>
            <a:noFill/>
            <a:ln w="317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11674FC-FFF1-4B7D-B76F-50AA6FCB3C8C}"/>
                </a:ext>
              </a:extLst>
            </p:cNvPr>
            <p:cNvSpPr txBox="1"/>
            <p:nvPr/>
          </p:nvSpPr>
          <p:spPr>
            <a:xfrm rot="954029">
              <a:off x="4635269" y="2992532"/>
              <a:ext cx="1972071" cy="44203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36000" tIns="36000" rIns="36000" bIns="36000" rtlCol="0">
              <a:spAutoFit/>
            </a:bodyPr>
            <a:lstStyle/>
            <a:p>
              <a:pPr algn="ctr"/>
              <a:r>
                <a:rPr lang="sk-SK" sz="1200" b="1" dirty="0">
                  <a:solidFill>
                    <a:schemeClr val="bg1"/>
                  </a:solidFill>
                </a:rPr>
                <a:t>Nezabudnite najprv zmazať predchádzajúci program.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17E14A6-5304-417B-8E76-9E227F895515}"/>
              </a:ext>
            </a:extLst>
          </p:cNvPr>
          <p:cNvSpPr txBox="1"/>
          <p:nvPr/>
        </p:nvSpPr>
        <p:spPr>
          <a:xfrm>
            <a:off x="606651" y="1587774"/>
            <a:ext cx="6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sem si značíme naše</a:t>
            </a:r>
            <a:br>
              <a:rPr lang="sk-SK" sz="1200" dirty="0"/>
            </a:br>
            <a:r>
              <a:rPr lang="sk-SK" sz="1200" dirty="0"/>
              <a:t>fauly v aktivitách       ,        a         : </a:t>
            </a:r>
            <a:r>
              <a:rPr lang="sk-SK" sz="1200" u="sng" dirty="0"/>
              <a:t>									</a:t>
            </a:r>
            <a:r>
              <a:rPr lang="sk-SK" sz="1200" dirty="0"/>
              <a:t> </a:t>
            </a:r>
            <a:endParaRPr lang="sk-SK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7094F2F-CB0C-40B8-9951-DD03FD857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967" y="1811974"/>
            <a:ext cx="204788" cy="2000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906136F-4701-4FA9-93FD-E04D815C24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87" y="1810568"/>
            <a:ext cx="204788" cy="2000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EBE3A89-217E-4026-ADDD-EC7380DECE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993" y="1813560"/>
            <a:ext cx="204788" cy="200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3DB184-C5AE-45CE-B64F-A4EA834EA5C4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4.J</a:t>
            </a:r>
            <a:endParaRPr lang="sk-SK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67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6171" y="276189"/>
            <a:ext cx="5603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	         </a:t>
            </a:r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Príkaz </a:t>
            </a:r>
            <a:r>
              <a:rPr lang="sk-SK" b="1" dirty="0">
                <a:solidFill>
                  <a:srgbClr val="C00000"/>
                </a:solidFill>
              </a:rPr>
              <a:t>dopredu</a:t>
            </a:r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 s počtom centimetrov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87D8D28-45CE-413B-A80D-317B9760AB24}"/>
              </a:ext>
            </a:extLst>
          </p:cNvPr>
          <p:cNvSpPr txBox="1"/>
          <p:nvPr/>
        </p:nvSpPr>
        <p:spPr>
          <a:xfrm>
            <a:off x="137996" y="1202394"/>
            <a:ext cx="64956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❶</a:t>
            </a:r>
            <a:r>
              <a:rPr lang="sk-SK" sz="1400" b="1" dirty="0"/>
              <a:t> </a:t>
            </a:r>
            <a:r>
              <a:rPr lang="sk-SK" sz="1200" b="1" dirty="0"/>
              <a:t>Zistite, ako môžeme pre príkazy </a:t>
            </a:r>
            <a:r>
              <a:rPr lang="sk-SK" sz="1200" b="1" dirty="0">
                <a:solidFill>
                  <a:srgbClr val="C00000"/>
                </a:solidFill>
              </a:rPr>
              <a:t>dopredu</a:t>
            </a:r>
            <a:r>
              <a:rPr lang="sk-SK" sz="1200" b="1" dirty="0"/>
              <a:t> a </a:t>
            </a:r>
            <a:r>
              <a:rPr lang="sk-SK" sz="1200" b="1" dirty="0">
                <a:solidFill>
                  <a:srgbClr val="C00000"/>
                </a:solidFill>
              </a:rPr>
              <a:t>cúvni</a:t>
            </a:r>
            <a:r>
              <a:rPr lang="sk-SK" sz="1200" b="1" dirty="0"/>
              <a:t> zadať </a:t>
            </a:r>
            <a:r>
              <a:rPr lang="sk-SK" sz="1200" b="1" dirty="0">
                <a:solidFill>
                  <a:srgbClr val="C00000"/>
                </a:solidFill>
              </a:rPr>
              <a:t>počet centimetrov</a:t>
            </a:r>
            <a:r>
              <a:rPr lang="sk-SK" sz="1200" b="1" dirty="0"/>
              <a:t>, ktoré má auto prejsť, napr. 5 alebo 10 alebo 15 centimetrov.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A5872C-BA13-4967-B227-E2FB059FCC0F}"/>
              </a:ext>
            </a:extLst>
          </p:cNvPr>
          <p:cNvGrpSpPr/>
          <p:nvPr/>
        </p:nvGrpSpPr>
        <p:grpSpPr>
          <a:xfrm>
            <a:off x="137996" y="1994416"/>
            <a:ext cx="6526964" cy="2583304"/>
            <a:chOff x="137996" y="1675160"/>
            <a:chExt cx="6526964" cy="2583304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469BB44C-402E-42F9-805C-D3C87EF172A5}"/>
                </a:ext>
              </a:extLst>
            </p:cNvPr>
            <p:cNvSpPr txBox="1"/>
            <p:nvPr/>
          </p:nvSpPr>
          <p:spPr>
            <a:xfrm>
              <a:off x="137996" y="1675160"/>
              <a:ext cx="6526964" cy="258330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tIns="108000" bIns="144000" rtlCol="0">
              <a:spAutoFit/>
            </a:bodyPr>
            <a:lstStyle/>
            <a:p>
              <a:pPr marL="288000" indent="-288000">
                <a:spcAft>
                  <a:spcPts val="1200"/>
                </a:spcAft>
              </a:pPr>
              <a:r>
                <a:rPr lang="sk-SK" sz="1400" b="1" dirty="0">
                  <a:solidFill>
                    <a:srgbClr val="C00000"/>
                  </a:solidFill>
                </a:rPr>
                <a:t>❷</a:t>
              </a:r>
              <a:r>
                <a:rPr lang="sk-SK" sz="1200" b="1" dirty="0"/>
                <a:t> Pomocou nových kartičiek zložte na stole a zapíšte sem, ako by ste naprogramovali auto, aby sa presunulo od štartovej čiary </a:t>
              </a:r>
              <a:r>
                <a:rPr lang="sk-SK" sz="1200" dirty="0"/>
                <a:t>(možno viac než na jeden pohyb)</a:t>
              </a:r>
              <a:r>
                <a:rPr lang="sk-SK" sz="1200" b="1" dirty="0"/>
                <a:t>:</a:t>
              </a:r>
            </a:p>
            <a:p>
              <a:pPr marL="460800" indent="-172800">
                <a:spcAft>
                  <a:spcPts val="1600"/>
                </a:spcAft>
                <a:buFont typeface="Arial" panose="020B0604020202020204" pitchFamily="34" charset="0"/>
                <a:buChar char="•"/>
              </a:pPr>
              <a:r>
                <a:rPr lang="sk-SK" sz="1200" b="1" dirty="0"/>
                <a:t>dopredu o 20 cm        </a:t>
              </a:r>
              <a:r>
                <a:rPr lang="sk-SK" sz="1400" b="1" i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dopredu 5 dopredu 15</a:t>
              </a:r>
              <a:r>
                <a:rPr lang="sk-SK" sz="1400" i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alebo     </a:t>
              </a:r>
              <a:r>
                <a:rPr lang="sk-SK" sz="1400" b="1" i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5      15</a:t>
              </a:r>
              <a:r>
                <a:rPr lang="sk-SK" sz="1400" i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alebo </a:t>
              </a:r>
              <a:r>
                <a:rPr lang="sk-SK" sz="1400" b="1" i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  10    10</a:t>
              </a:r>
              <a:endParaRPr lang="sk-SK" sz="1200" b="1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460800" indent="-172800">
                <a:spcAft>
                  <a:spcPts val="1600"/>
                </a:spcAft>
                <a:buFont typeface="Arial" panose="020B0604020202020204" pitchFamily="34" charset="0"/>
                <a:buChar char="•"/>
              </a:pPr>
              <a:r>
                <a:rPr lang="sk-SK" sz="1200" b="1" dirty="0"/>
                <a:t>dopredu o 30 cm</a:t>
              </a:r>
            </a:p>
            <a:p>
              <a:pPr marL="460800" indent="-172800">
                <a:spcAft>
                  <a:spcPts val="1600"/>
                </a:spcAft>
                <a:buFont typeface="Arial" panose="020B0604020202020204" pitchFamily="34" charset="0"/>
                <a:buChar char="•"/>
              </a:pPr>
              <a:r>
                <a:rPr lang="sk-SK" sz="1200" b="1" dirty="0"/>
                <a:t>dozadu o 24 cm</a:t>
              </a:r>
            </a:p>
            <a:p>
              <a:pPr marL="460800" indent="-172800">
                <a:spcAft>
                  <a:spcPts val="1600"/>
                </a:spcAft>
                <a:buFont typeface="Arial" panose="020B0604020202020204" pitchFamily="34" charset="0"/>
                <a:buChar char="•"/>
              </a:pPr>
              <a:r>
                <a:rPr lang="sk-SK" sz="1200" b="1" dirty="0"/>
                <a:t>dopredu o 2 cm</a:t>
              </a:r>
            </a:p>
            <a:p>
              <a:pPr marL="460800" indent="-1728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sk-SK" sz="1200" b="1" dirty="0"/>
                <a:t>dozadu o 7 cm</a:t>
              </a: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D930E9E-99DE-4001-96BF-02042EA9E1F1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2593790"/>
              <a:ext cx="433664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5E3BF05-6CD1-4F7D-8A2B-71D5551F5498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2965265"/>
              <a:ext cx="433664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3A459D2-5A92-4142-915C-A6E69519C4D2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3336740"/>
              <a:ext cx="433664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AB24577-14F4-4A3B-B37B-A8E3EAD41891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3708215"/>
              <a:ext cx="433664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B62A173B-1080-4340-9E79-518ECD4A82EE}"/>
                </a:ext>
              </a:extLst>
            </p:cNvPr>
            <p:cNvCxnSpPr>
              <a:cxnSpLocks/>
            </p:cNvCxnSpPr>
            <p:nvPr/>
          </p:nvCxnSpPr>
          <p:spPr>
            <a:xfrm>
              <a:off x="2049780" y="4079690"/>
              <a:ext cx="433664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D168CA91-A844-4F87-9D08-235B6291D8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17351" y="2276200"/>
              <a:ext cx="0" cy="21600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721DE3C3-7B23-42D5-81FA-361B8775DC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9300" y="2276200"/>
              <a:ext cx="0" cy="21600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C9AA2627-FD25-4841-9A6D-4B2C4072F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82" y="324000"/>
            <a:ext cx="327660" cy="32004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F63E853-140D-4A4B-844F-E5683ECFAA54}"/>
              </a:ext>
            </a:extLst>
          </p:cNvPr>
          <p:cNvSpPr txBox="1"/>
          <p:nvPr/>
        </p:nvSpPr>
        <p:spPr>
          <a:xfrm>
            <a:off x="106172" y="4954613"/>
            <a:ext cx="649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❸</a:t>
            </a:r>
            <a:r>
              <a:rPr lang="sk-SK" sz="1400" b="1" dirty="0"/>
              <a:t> </a:t>
            </a:r>
            <a:r>
              <a:rPr lang="sk-SK" sz="1200" b="1" dirty="0">
                <a:solidFill>
                  <a:srgbClr val="C00000"/>
                </a:solidFill>
              </a:rPr>
              <a:t>Programy zo štyroch príkazov: </a:t>
            </a:r>
            <a:r>
              <a:rPr lang="sk-SK" sz="1400" b="1" dirty="0"/>
              <a:t>Záznamový hárok</a:t>
            </a:r>
            <a:endParaRPr lang="sk-SK" sz="1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D5D5489-DD1A-4177-A890-567CFB219F11}"/>
              </a:ext>
            </a:extLst>
          </p:cNvPr>
          <p:cNvSpPr txBox="1"/>
          <p:nvPr/>
        </p:nvSpPr>
        <p:spPr>
          <a:xfrm>
            <a:off x="4411854" y="4937928"/>
            <a:ext cx="2253106" cy="44203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sk-SK" sz="1200" b="1" dirty="0">
                <a:solidFill>
                  <a:schemeClr val="bg1"/>
                </a:solidFill>
              </a:rPr>
              <a:t>NEZABÚDAJ: auto nesmie vyjsť</a:t>
            </a:r>
            <a:br>
              <a:rPr lang="sk-SK" sz="1200" b="1" dirty="0">
                <a:solidFill>
                  <a:schemeClr val="bg1"/>
                </a:solidFill>
              </a:rPr>
            </a:br>
            <a:r>
              <a:rPr lang="sk-SK" sz="1200" b="1" dirty="0">
                <a:solidFill>
                  <a:schemeClr val="bg1"/>
                </a:solidFill>
              </a:rPr>
              <a:t>z vašej pracovnej plochy!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460780-7293-4B77-A1F6-554AE967BE17}"/>
              </a:ext>
            </a:extLst>
          </p:cNvPr>
          <p:cNvSpPr txBox="1"/>
          <p:nvPr/>
        </p:nvSpPr>
        <p:spPr>
          <a:xfrm>
            <a:off x="406891" y="5399183"/>
            <a:ext cx="19702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program</a:t>
            </a:r>
            <a:endParaRPr lang="sk-SK" b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64CB77-0181-44C2-A4A2-76724966645B}"/>
              </a:ext>
            </a:extLst>
          </p:cNvPr>
          <p:cNvSpPr txBox="1"/>
          <p:nvPr/>
        </p:nvSpPr>
        <p:spPr>
          <a:xfrm>
            <a:off x="2995181" y="5390711"/>
            <a:ext cx="19702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naše zistenie</a:t>
            </a:r>
            <a:endParaRPr lang="sk-SK" b="1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AE9E9E9-B154-4B23-91A6-99B9A331E5B5}"/>
              </a:ext>
            </a:extLst>
          </p:cNvPr>
          <p:cNvCxnSpPr>
            <a:cxnSpLocks/>
          </p:cNvCxnSpPr>
          <p:nvPr/>
        </p:nvCxnSpPr>
        <p:spPr>
          <a:xfrm flipV="1">
            <a:off x="5709525" y="2601552"/>
            <a:ext cx="0" cy="21600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698E44-0EFE-40E4-A149-0837CC027A79}"/>
              </a:ext>
            </a:extLst>
          </p:cNvPr>
          <p:cNvCxnSpPr>
            <a:cxnSpLocks/>
          </p:cNvCxnSpPr>
          <p:nvPr/>
        </p:nvCxnSpPr>
        <p:spPr>
          <a:xfrm flipV="1">
            <a:off x="6051474" y="2601552"/>
            <a:ext cx="0" cy="21600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B943CCD-654A-4C43-8FBE-4C679B129B45}"/>
              </a:ext>
            </a:extLst>
          </p:cNvPr>
          <p:cNvCxnSpPr>
            <a:cxnSpLocks/>
          </p:cNvCxnSpPr>
          <p:nvPr/>
        </p:nvCxnSpPr>
        <p:spPr>
          <a:xfrm>
            <a:off x="490804" y="6220761"/>
            <a:ext cx="223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B7928B6-706A-4DD6-ADB9-DC1D40E37138}"/>
              </a:ext>
            </a:extLst>
          </p:cNvPr>
          <p:cNvCxnSpPr>
            <a:cxnSpLocks/>
          </p:cNvCxnSpPr>
          <p:nvPr/>
        </p:nvCxnSpPr>
        <p:spPr>
          <a:xfrm>
            <a:off x="3064180" y="6220761"/>
            <a:ext cx="35375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7F633D0-EFC8-4E80-867C-DEEF21851569}"/>
              </a:ext>
            </a:extLst>
          </p:cNvPr>
          <p:cNvSpPr txBox="1"/>
          <p:nvPr/>
        </p:nvSpPr>
        <p:spPr>
          <a:xfrm>
            <a:off x="559384" y="5912984"/>
            <a:ext cx="1970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sk-SK" sz="1400" b="1" i="1" dirty="0">
                <a:solidFill>
                  <a:schemeClr val="accent1">
                    <a:lumMod val="75000"/>
                  </a:schemeClr>
                </a:solidFill>
              </a:rPr>
              <a:t>3     5     8     3 </a:t>
            </a:r>
            <a:endParaRPr lang="sk-SK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176A2A19-21AC-45EE-BD1D-B7CE14B1CBF6}"/>
              </a:ext>
            </a:extLst>
          </p:cNvPr>
          <p:cNvCxnSpPr>
            <a:cxnSpLocks/>
          </p:cNvCxnSpPr>
          <p:nvPr/>
        </p:nvCxnSpPr>
        <p:spPr>
          <a:xfrm flipV="1">
            <a:off x="715377" y="5912984"/>
            <a:ext cx="0" cy="21600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AA81470-FE8B-425B-8919-8839144B78CD}"/>
              </a:ext>
            </a:extLst>
          </p:cNvPr>
          <p:cNvCxnSpPr>
            <a:cxnSpLocks/>
          </p:cNvCxnSpPr>
          <p:nvPr/>
        </p:nvCxnSpPr>
        <p:spPr>
          <a:xfrm>
            <a:off x="1271637" y="5912984"/>
            <a:ext cx="0" cy="21600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7356E55-6FAF-4860-918B-1EA8194FF724}"/>
              </a:ext>
            </a:extLst>
          </p:cNvPr>
          <p:cNvCxnSpPr>
            <a:cxnSpLocks/>
          </p:cNvCxnSpPr>
          <p:nvPr/>
        </p:nvCxnSpPr>
        <p:spPr>
          <a:xfrm flipV="1">
            <a:off x="993507" y="5912984"/>
            <a:ext cx="0" cy="21600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42A04F0-EAF5-4F32-9676-C69BB219889E}"/>
              </a:ext>
            </a:extLst>
          </p:cNvPr>
          <p:cNvCxnSpPr>
            <a:cxnSpLocks/>
          </p:cNvCxnSpPr>
          <p:nvPr/>
        </p:nvCxnSpPr>
        <p:spPr>
          <a:xfrm flipV="1">
            <a:off x="1576437" y="5912984"/>
            <a:ext cx="0" cy="21600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D9709F1-221D-4C40-BD10-86FA974A52C5}"/>
              </a:ext>
            </a:extLst>
          </p:cNvPr>
          <p:cNvSpPr txBox="1"/>
          <p:nvPr/>
        </p:nvSpPr>
        <p:spPr>
          <a:xfrm>
            <a:off x="3022262" y="5851004"/>
            <a:ext cx="342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i="1" dirty="0">
                <a:solidFill>
                  <a:schemeClr val="accent1">
                    <a:lumMod val="75000"/>
                  </a:schemeClr>
                </a:solidFill>
              </a:rPr>
              <a:t>auto zastane 3 cm pred štartovou čiarou</a:t>
            </a:r>
            <a:endParaRPr lang="sk-SK" sz="2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57A7BDD-F92F-4A00-A037-44ED96DC6DAF}"/>
              </a:ext>
            </a:extLst>
          </p:cNvPr>
          <p:cNvCxnSpPr>
            <a:cxnSpLocks/>
          </p:cNvCxnSpPr>
          <p:nvPr/>
        </p:nvCxnSpPr>
        <p:spPr>
          <a:xfrm>
            <a:off x="490804" y="6705933"/>
            <a:ext cx="223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2570CBB-015C-4A9B-9F34-8D5846F29396}"/>
              </a:ext>
            </a:extLst>
          </p:cNvPr>
          <p:cNvCxnSpPr>
            <a:cxnSpLocks/>
          </p:cNvCxnSpPr>
          <p:nvPr/>
        </p:nvCxnSpPr>
        <p:spPr>
          <a:xfrm>
            <a:off x="3064180" y="6705933"/>
            <a:ext cx="35375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3C6AB5C-7440-4082-B366-C255A3A9C1CE}"/>
              </a:ext>
            </a:extLst>
          </p:cNvPr>
          <p:cNvCxnSpPr>
            <a:cxnSpLocks/>
          </p:cNvCxnSpPr>
          <p:nvPr/>
        </p:nvCxnSpPr>
        <p:spPr>
          <a:xfrm>
            <a:off x="490804" y="7191105"/>
            <a:ext cx="223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5F4C709-C16A-4A1F-864C-C6E04F496977}"/>
              </a:ext>
            </a:extLst>
          </p:cNvPr>
          <p:cNvCxnSpPr>
            <a:cxnSpLocks/>
          </p:cNvCxnSpPr>
          <p:nvPr/>
        </p:nvCxnSpPr>
        <p:spPr>
          <a:xfrm>
            <a:off x="3064180" y="7191105"/>
            <a:ext cx="35375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A3AAC17-E9DF-4B26-9E48-B5849B528044}"/>
              </a:ext>
            </a:extLst>
          </p:cNvPr>
          <p:cNvCxnSpPr>
            <a:cxnSpLocks/>
          </p:cNvCxnSpPr>
          <p:nvPr/>
        </p:nvCxnSpPr>
        <p:spPr>
          <a:xfrm>
            <a:off x="490804" y="7676277"/>
            <a:ext cx="223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47778BD-AB1A-4F53-B78D-AF105689A73B}"/>
              </a:ext>
            </a:extLst>
          </p:cNvPr>
          <p:cNvCxnSpPr>
            <a:cxnSpLocks/>
          </p:cNvCxnSpPr>
          <p:nvPr/>
        </p:nvCxnSpPr>
        <p:spPr>
          <a:xfrm>
            <a:off x="3064180" y="7676277"/>
            <a:ext cx="35375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73C667E-A494-48E3-98A4-C0E7CCAE087A}"/>
              </a:ext>
            </a:extLst>
          </p:cNvPr>
          <p:cNvCxnSpPr>
            <a:cxnSpLocks/>
          </p:cNvCxnSpPr>
          <p:nvPr/>
        </p:nvCxnSpPr>
        <p:spPr>
          <a:xfrm>
            <a:off x="490804" y="8161449"/>
            <a:ext cx="223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CC5325D-5CC3-45B6-BB77-2061C4A15638}"/>
              </a:ext>
            </a:extLst>
          </p:cNvPr>
          <p:cNvCxnSpPr>
            <a:cxnSpLocks/>
          </p:cNvCxnSpPr>
          <p:nvPr/>
        </p:nvCxnSpPr>
        <p:spPr>
          <a:xfrm>
            <a:off x="3064180" y="8161449"/>
            <a:ext cx="35375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F814071-976F-44D0-9C55-949AB630219B}"/>
              </a:ext>
            </a:extLst>
          </p:cNvPr>
          <p:cNvCxnSpPr>
            <a:cxnSpLocks/>
          </p:cNvCxnSpPr>
          <p:nvPr/>
        </p:nvCxnSpPr>
        <p:spPr>
          <a:xfrm>
            <a:off x="490804" y="8646623"/>
            <a:ext cx="223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84AAB10-6BAD-4AC3-87B9-F68753C9B23B}"/>
              </a:ext>
            </a:extLst>
          </p:cNvPr>
          <p:cNvCxnSpPr>
            <a:cxnSpLocks/>
          </p:cNvCxnSpPr>
          <p:nvPr/>
        </p:nvCxnSpPr>
        <p:spPr>
          <a:xfrm>
            <a:off x="3064180" y="8646623"/>
            <a:ext cx="35375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98E34724-01B7-4486-996B-160776B886AC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4.K</a:t>
            </a:r>
            <a:endParaRPr lang="sk-SK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463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6172" y="295404"/>
            <a:ext cx="534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Aktivita	        Programujeme a kreslíme digitálne čísla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87D8D28-45CE-413B-A80D-317B9760AB24}"/>
              </a:ext>
            </a:extLst>
          </p:cNvPr>
          <p:cNvSpPr txBox="1"/>
          <p:nvPr/>
        </p:nvSpPr>
        <p:spPr>
          <a:xfrm>
            <a:off x="137996" y="1432635"/>
            <a:ext cx="6495604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4200"/>
              </a:spcAft>
            </a:pPr>
            <a:r>
              <a:rPr lang="sk-SK" sz="1200" b="1" dirty="0"/>
              <a:t>Programujeme digitálne čísla.</a:t>
            </a:r>
          </a:p>
          <a:p>
            <a:pPr marL="288000" indent="-252000">
              <a:spcAft>
                <a:spcPts val="600"/>
              </a:spcAft>
            </a:pPr>
            <a:r>
              <a:rPr lang="sk-SK" sz="1200" b="1" dirty="0">
                <a:solidFill>
                  <a:srgbClr val="C00000"/>
                </a:solidFill>
              </a:rPr>
              <a:t>❶</a:t>
            </a:r>
            <a:r>
              <a:rPr lang="sk-SK" sz="1200" b="1" dirty="0"/>
              <a:t> Vyberte si jedno z </a:t>
            </a:r>
            <a:r>
              <a:rPr lang="sk-SK" sz="1200" b="1" dirty="0">
                <a:solidFill>
                  <a:srgbClr val="C00000"/>
                </a:solidFill>
              </a:rPr>
              <a:t>ľahkých čísel</a:t>
            </a:r>
            <a:r>
              <a:rPr lang="en-US" sz="1200" b="1" dirty="0"/>
              <a:t>, </a:t>
            </a:r>
            <a:r>
              <a:rPr lang="en-US" sz="1200" b="1" dirty="0" err="1"/>
              <a:t>ozna</a:t>
            </a:r>
            <a:r>
              <a:rPr lang="sk-SK" sz="1200" b="1" dirty="0" err="1"/>
              <a:t>čte</a:t>
            </a:r>
            <a:r>
              <a:rPr lang="sk-SK" sz="1200" b="1" dirty="0"/>
              <a:t> ho</a:t>
            </a:r>
            <a:br>
              <a:rPr lang="sk-SK" sz="1200" b="1" dirty="0"/>
            </a:br>
            <a:r>
              <a:rPr lang="sk-SK" sz="1200" b="1" dirty="0"/>
              <a:t>a naprogramujte auto tak, aby ho nakreslilo. Pre </a:t>
            </a:r>
            <a:r>
              <a:rPr lang="sk-SK" sz="1200" b="1" dirty="0">
                <a:solidFill>
                  <a:srgbClr val="C00000"/>
                </a:solidFill>
              </a:rPr>
              <a:t>dopredu</a:t>
            </a:r>
            <a:r>
              <a:rPr lang="sk-SK" sz="1200" b="1" dirty="0"/>
              <a:t> použite napr. 5 cm.</a:t>
            </a:r>
            <a:br>
              <a:rPr lang="sk-SK" sz="1200" b="1" dirty="0"/>
            </a:br>
            <a:r>
              <a:rPr lang="sk-SK" sz="1200" b="1" dirty="0"/>
              <a:t>Program zapíšte na </a:t>
            </a:r>
            <a:r>
              <a:rPr lang="en-US" sz="1200" b="1" dirty="0" err="1"/>
              <a:t>riadok</a:t>
            </a:r>
            <a:r>
              <a:rPr lang="sk-SK" sz="1200" b="1" dirty="0"/>
              <a:t> pod číslami: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A47B39-D953-4F79-BB5B-F68B629D4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97" y="324000"/>
            <a:ext cx="327660" cy="3200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F6598F-343D-4777-B5D2-15E6603F0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4357" y="2753571"/>
            <a:ext cx="657225" cy="1123950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56D1E2E-1BEC-48E2-B08E-B35A8C2E7F7A}"/>
              </a:ext>
            </a:extLst>
          </p:cNvPr>
          <p:cNvCxnSpPr>
            <a:cxnSpLocks/>
          </p:cNvCxnSpPr>
          <p:nvPr/>
        </p:nvCxnSpPr>
        <p:spPr>
          <a:xfrm>
            <a:off x="520336" y="4207906"/>
            <a:ext cx="577725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2814B22E-8705-42C2-852F-AFB38F0704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0080" y="5136569"/>
            <a:ext cx="485775" cy="8667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DD04BF-D9FF-4B6D-AB07-CB7D9513B6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222" y="7320886"/>
            <a:ext cx="485775" cy="8667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9C05A59-2A37-4734-A69B-BD6DAF543F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8138" y="7320886"/>
            <a:ext cx="485775" cy="8667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075C2B4-5F61-4D33-8105-F482116A53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1054" y="7320886"/>
            <a:ext cx="485775" cy="8667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CBFAEF9-1DFC-442B-ACB0-C85048E67D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3970" y="7320886"/>
            <a:ext cx="485775" cy="8667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FF713CA-12BD-436D-8527-144F158105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66347" y="5136569"/>
            <a:ext cx="485775" cy="86677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1ACD69F-A9DC-4E9B-97D2-9638DD61276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16885" y="7320886"/>
            <a:ext cx="485775" cy="866775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65A7F224-14F6-41BC-AEF8-3352BE666962}"/>
              </a:ext>
            </a:extLst>
          </p:cNvPr>
          <p:cNvSpPr txBox="1"/>
          <p:nvPr/>
        </p:nvSpPr>
        <p:spPr>
          <a:xfrm>
            <a:off x="137996" y="4381072"/>
            <a:ext cx="64956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❷ </a:t>
            </a:r>
            <a:r>
              <a:rPr lang="en-US" sz="1200" b="1" dirty="0" err="1"/>
              <a:t>Teraz</a:t>
            </a:r>
            <a:r>
              <a:rPr lang="en-US" sz="1200" b="1" dirty="0"/>
              <a:t> </a:t>
            </a:r>
            <a:r>
              <a:rPr lang="en-US" sz="1200" b="1" dirty="0" err="1"/>
              <a:t>si</a:t>
            </a:r>
            <a:r>
              <a:rPr lang="en-US" sz="1200" b="1" dirty="0"/>
              <a:t> v</a:t>
            </a:r>
            <a:r>
              <a:rPr lang="sk-SK" sz="1200" b="1" dirty="0" err="1"/>
              <a:t>yberte</a:t>
            </a:r>
            <a:r>
              <a:rPr lang="sk-SK" sz="1200" b="1" dirty="0"/>
              <a:t> si jedno zo </a:t>
            </a:r>
            <a:r>
              <a:rPr lang="sk-SK" sz="1200" b="1" dirty="0">
                <a:solidFill>
                  <a:srgbClr val="C00000"/>
                </a:solidFill>
              </a:rPr>
              <a:t>stredne náročných čísel</a:t>
            </a:r>
            <a:r>
              <a:rPr lang="en-US" sz="1200" b="1" dirty="0"/>
              <a:t>, </a:t>
            </a:r>
            <a:r>
              <a:rPr lang="en-US" sz="1200" b="1" dirty="0" err="1"/>
              <a:t>ozna</a:t>
            </a:r>
            <a:r>
              <a:rPr lang="sk-SK" sz="1200" b="1" dirty="0" err="1"/>
              <a:t>čte</a:t>
            </a:r>
            <a:r>
              <a:rPr lang="sk-SK" sz="1200" b="1" dirty="0"/>
              <a:t> ho a naprogramujte auto tak, aby ho nakreslilo. Program zapíšte na </a:t>
            </a:r>
            <a:r>
              <a:rPr lang="en-US" sz="1200" b="1" dirty="0" err="1"/>
              <a:t>riadok</a:t>
            </a:r>
            <a:r>
              <a:rPr lang="sk-SK" sz="1200" b="1" dirty="0"/>
              <a:t> pod číslami: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F7E5414-4C34-4096-9052-2D11EF742D3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33814" y="5136569"/>
            <a:ext cx="485775" cy="866775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640BF20-557E-49D5-9886-00C12AEB8DDA}"/>
              </a:ext>
            </a:extLst>
          </p:cNvPr>
          <p:cNvCxnSpPr>
            <a:cxnSpLocks/>
          </p:cNvCxnSpPr>
          <p:nvPr/>
        </p:nvCxnSpPr>
        <p:spPr>
          <a:xfrm>
            <a:off x="520336" y="6447630"/>
            <a:ext cx="577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5377F821-F83E-4B6C-BA89-4500C64F4B5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76701" y="2946522"/>
            <a:ext cx="104775" cy="866775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AEC000CD-1DCD-4D65-A08A-9D02527AF613}"/>
              </a:ext>
            </a:extLst>
          </p:cNvPr>
          <p:cNvSpPr/>
          <p:nvPr/>
        </p:nvSpPr>
        <p:spPr>
          <a:xfrm>
            <a:off x="1769020" y="3589616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3407CC8-EB0D-47CC-A91B-B66319CC3276}"/>
              </a:ext>
            </a:extLst>
          </p:cNvPr>
          <p:cNvSpPr/>
          <p:nvPr/>
        </p:nvSpPr>
        <p:spPr>
          <a:xfrm>
            <a:off x="5250577" y="3589616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9B70321-A104-4818-BED4-D20BCA163162}"/>
              </a:ext>
            </a:extLst>
          </p:cNvPr>
          <p:cNvSpPr/>
          <p:nvPr/>
        </p:nvSpPr>
        <p:spPr>
          <a:xfrm>
            <a:off x="1872455" y="5754760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F93A471-BFCF-41B7-A297-410AFC289CC5}"/>
              </a:ext>
            </a:extLst>
          </p:cNvPr>
          <p:cNvSpPr/>
          <p:nvPr/>
        </p:nvSpPr>
        <p:spPr>
          <a:xfrm>
            <a:off x="3807447" y="5754759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E9F6DBD-C10D-46B6-AF30-20D3F13A64C3}"/>
              </a:ext>
            </a:extLst>
          </p:cNvPr>
          <p:cNvSpPr/>
          <p:nvPr/>
        </p:nvSpPr>
        <p:spPr>
          <a:xfrm>
            <a:off x="5697207" y="5754759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9974D7D-3E62-43C3-B68E-D260230EDD57}"/>
              </a:ext>
            </a:extLst>
          </p:cNvPr>
          <p:cNvSpPr txBox="1"/>
          <p:nvPr/>
        </p:nvSpPr>
        <p:spPr>
          <a:xfrm>
            <a:off x="133357" y="6573370"/>
            <a:ext cx="64956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Aft>
                <a:spcPts val="600"/>
              </a:spcAft>
            </a:pPr>
            <a:r>
              <a:rPr lang="sk-SK" sz="1400" b="1" dirty="0">
                <a:solidFill>
                  <a:srgbClr val="C00000"/>
                </a:solidFill>
              </a:rPr>
              <a:t>❸ </a:t>
            </a:r>
            <a:r>
              <a:rPr lang="en-US" sz="1200" b="1" dirty="0" err="1"/>
              <a:t>Teraz</a:t>
            </a:r>
            <a:r>
              <a:rPr lang="en-US" sz="1200" b="1" dirty="0"/>
              <a:t> </a:t>
            </a:r>
            <a:r>
              <a:rPr lang="en-US" sz="1200" b="1" dirty="0" err="1"/>
              <a:t>si</a:t>
            </a:r>
            <a:r>
              <a:rPr lang="en-US" sz="1200" b="1" dirty="0"/>
              <a:t> v</a:t>
            </a:r>
            <a:r>
              <a:rPr lang="sk-SK" sz="1200" b="1" dirty="0" err="1"/>
              <a:t>yberte</a:t>
            </a:r>
            <a:r>
              <a:rPr lang="sk-SK" sz="1200" b="1" dirty="0"/>
              <a:t> si jedno zo </a:t>
            </a:r>
            <a:r>
              <a:rPr lang="sk-SK" sz="1200" b="1" dirty="0">
                <a:solidFill>
                  <a:srgbClr val="C00000"/>
                </a:solidFill>
              </a:rPr>
              <a:t>ťažkých čísel</a:t>
            </a:r>
            <a:r>
              <a:rPr lang="en-US" sz="1200" b="1" dirty="0"/>
              <a:t>, </a:t>
            </a:r>
            <a:r>
              <a:rPr lang="en-US" sz="1200" b="1" dirty="0" err="1"/>
              <a:t>ozna</a:t>
            </a:r>
            <a:r>
              <a:rPr lang="sk-SK" sz="1200" b="1" dirty="0" err="1"/>
              <a:t>čte</a:t>
            </a:r>
            <a:r>
              <a:rPr lang="sk-SK" sz="1200" b="1" dirty="0"/>
              <a:t> ho a naprogramujte. Program zapíšte na </a:t>
            </a:r>
            <a:r>
              <a:rPr lang="en-US" sz="1200" b="1" dirty="0" err="1"/>
              <a:t>riadok</a:t>
            </a:r>
            <a:r>
              <a:rPr lang="sk-SK" sz="1200" b="1" dirty="0"/>
              <a:t> pod číslami: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91A5E09-9E73-4284-BEA2-C994F346F504}"/>
              </a:ext>
            </a:extLst>
          </p:cNvPr>
          <p:cNvCxnSpPr>
            <a:cxnSpLocks/>
          </p:cNvCxnSpPr>
          <p:nvPr/>
        </p:nvCxnSpPr>
        <p:spPr>
          <a:xfrm>
            <a:off x="551599" y="8699761"/>
            <a:ext cx="577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65448522-C86E-4AF9-93DE-50263C024430}"/>
              </a:ext>
            </a:extLst>
          </p:cNvPr>
          <p:cNvSpPr/>
          <p:nvPr/>
        </p:nvSpPr>
        <p:spPr>
          <a:xfrm>
            <a:off x="1193687" y="7959625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75FA147-CDE1-4B85-BB96-F2B692A188F4}"/>
              </a:ext>
            </a:extLst>
          </p:cNvPr>
          <p:cNvSpPr/>
          <p:nvPr/>
        </p:nvSpPr>
        <p:spPr>
          <a:xfrm>
            <a:off x="2431043" y="7959625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5AA2EB6-7882-4D04-9548-590ACFFEC4AC}"/>
              </a:ext>
            </a:extLst>
          </p:cNvPr>
          <p:cNvSpPr/>
          <p:nvPr/>
        </p:nvSpPr>
        <p:spPr>
          <a:xfrm>
            <a:off x="3688028" y="7959625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E167DD2-90B6-4D6B-A4B5-AF534B9EC67A}"/>
              </a:ext>
            </a:extLst>
          </p:cNvPr>
          <p:cNvSpPr/>
          <p:nvPr/>
        </p:nvSpPr>
        <p:spPr>
          <a:xfrm>
            <a:off x="4973898" y="7959625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394B0AF-A315-4F24-AF2C-C48D79E31BA0}"/>
              </a:ext>
            </a:extLst>
          </p:cNvPr>
          <p:cNvSpPr/>
          <p:nvPr/>
        </p:nvSpPr>
        <p:spPr>
          <a:xfrm>
            <a:off x="6199274" y="7959625"/>
            <a:ext cx="198023" cy="198023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09E90669-8921-4C07-B4DE-D547DB48F7B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99695" y="1413751"/>
            <a:ext cx="4077938" cy="58712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0CBE8A4-4C95-44CC-9C7B-7BBA0DA17226}"/>
              </a:ext>
            </a:extLst>
          </p:cNvPr>
          <p:cNvSpPr txBox="1"/>
          <p:nvPr/>
        </p:nvSpPr>
        <p:spPr>
          <a:xfrm>
            <a:off x="5055539" y="729670"/>
            <a:ext cx="174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Pracovný list 4.L</a:t>
            </a:r>
            <a:endParaRPr lang="sk-SK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72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06681B-5726-4712-AAED-4683E0DF0788}"/>
              </a:ext>
            </a:extLst>
          </p:cNvPr>
          <p:cNvSpPr txBox="1"/>
          <p:nvPr/>
        </p:nvSpPr>
        <p:spPr>
          <a:xfrm>
            <a:off x="106172" y="295404"/>
            <a:ext cx="534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>
                    <a:lumMod val="75000"/>
                  </a:schemeClr>
                </a:solidFill>
              </a:rPr>
              <a:t>Ďalšie kartičky na vystrihnutie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0694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DDA47B6-0076-476F-B6D5-EE31B7AE1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86" y="1072484"/>
            <a:ext cx="6316028" cy="757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98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8626</TotalTime>
  <Words>267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148</cp:revision>
  <cp:lastPrinted>2018-04-02T14:37:58Z</cp:lastPrinted>
  <dcterms:created xsi:type="dcterms:W3CDTF">2017-11-19T21:35:47Z</dcterms:created>
  <dcterms:modified xsi:type="dcterms:W3CDTF">2019-02-11T19:55:37Z</dcterms:modified>
</cp:coreProperties>
</file>