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2D9"/>
    <a:srgbClr val="442B17"/>
    <a:srgbClr val="4B3523"/>
    <a:srgbClr val="613523"/>
    <a:srgbClr val="A59580"/>
    <a:srgbClr val="D5B886"/>
    <a:srgbClr val="FEFCEF"/>
    <a:srgbClr val="FDFDF9"/>
    <a:srgbClr val="EEF3E1"/>
    <a:srgbClr val="2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209" autoAdjust="0"/>
    <p:restoredTop sz="96457" autoAdjust="0"/>
  </p:normalViewPr>
  <p:slideViewPr>
    <p:cSldViewPr snapToGrid="0">
      <p:cViewPr varScale="1">
        <p:scale>
          <a:sx n="77" d="100"/>
          <a:sy n="77" d="100"/>
        </p:scale>
        <p:origin x="58" y="5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543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5263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197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30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275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68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55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637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22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9916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89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05/04/2019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902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8" y="889200"/>
            <a:ext cx="8498841" cy="574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Aktivita         </a:t>
            </a:r>
            <a:r>
              <a:rPr lang="sk-SK" sz="2800" b="1" dirty="0">
                <a:solidFill>
                  <a:schemeClr val="accent1"/>
                </a:solidFill>
              </a:rPr>
              <a:t>Upravme si podložky</a:t>
            </a:r>
            <a:endParaRPr lang="sk-SK" sz="2200" b="1" dirty="0">
              <a:solidFill>
                <a:schemeClr val="accent1"/>
              </a:solidFill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Ka</a:t>
            </a:r>
            <a:r>
              <a:rPr lang="sk-SK" b="1" dirty="0" err="1">
                <a:solidFill>
                  <a:schemeClr val="accent1">
                    <a:lumMod val="50000"/>
                  </a:schemeClr>
                </a:solidFill>
              </a:rPr>
              <a:t>ždý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tím si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uprav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í svoju podložku podľa týchto pravidiel:</a:t>
            </a:r>
          </a:p>
          <a:p>
            <a:pPr marL="504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na políčko 1 alebo 3 si nakreslíme parkovisko,</a:t>
            </a:r>
            <a:br>
              <a:rPr lang="sk-SK" b="1" dirty="0">
                <a:solidFill>
                  <a:schemeClr val="accent1"/>
                </a:solidFill>
              </a:rPr>
            </a:br>
            <a:r>
              <a:rPr lang="sk-SK" b="1" dirty="0">
                <a:solidFill>
                  <a:srgbClr val="C00000"/>
                </a:solidFill>
              </a:rPr>
              <a:t>vždy</a:t>
            </a:r>
            <a:r>
              <a:rPr lang="sk-SK" b="1" dirty="0">
                <a:solidFill>
                  <a:schemeClr val="accent1"/>
                </a:solidFill>
              </a:rPr>
              <a:t> s vjazdom z políčka 2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na políčku 8 si vyrobíme jazierko alebo park so stromami – sem auto ísť nesmie!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rgbClr val="C00000"/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rgbClr val="C00000"/>
                </a:solidFill>
              </a:rPr>
              <a:t>iba kto chce:</a:t>
            </a:r>
            <a:r>
              <a:rPr lang="sk-SK" b="1" dirty="0">
                <a:solidFill>
                  <a:schemeClr val="accent1"/>
                </a:solidFill>
              </a:rPr>
              <a:t> na políčko 7 alebo 9 si vyrobíme tunel</a:t>
            </a:r>
          </a:p>
          <a:p>
            <a:endParaRPr lang="sk-SK" b="1" dirty="0">
              <a:solidFill>
                <a:schemeClr val="accent1"/>
              </a:solidFill>
            </a:endParaRPr>
          </a:p>
          <a:p>
            <a:r>
              <a:rPr lang="sk-SK" b="1" dirty="0">
                <a:solidFill>
                  <a:schemeClr val="accent1"/>
                </a:solidFill>
              </a:rPr>
              <a:t>Pozor: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autíčko sa musí vojsť do garáže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autíčko musí prejsť cez tunel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autíčko nesmie vojsť do jazera alebo prejsť cez stromy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EE9DA7-0B80-4CE3-9C94-CE775A6C86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032" y="4883255"/>
            <a:ext cx="2360260" cy="1437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DC96C7-79EB-481F-8FCC-1829A74A0A82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1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67280E-E604-4A93-89D6-45C266BAB2A3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22E4049-26C2-4999-A071-A778D9C043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800" y="241022"/>
            <a:ext cx="286703" cy="2800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0271C2-F61D-4298-8F5C-6E9A4A115B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00" y="1033200"/>
            <a:ext cx="327660" cy="3200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ADAB155-D06A-4FA3-B526-18E9CD68DB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782" y="2763009"/>
            <a:ext cx="3238250" cy="7569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7FDA9E1-D3F9-45B3-BC42-4519575BF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782" y="4065388"/>
            <a:ext cx="3238250" cy="6795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065778C-89CB-42A2-886B-9C07968C0E71}"/>
              </a:ext>
            </a:extLst>
          </p:cNvPr>
          <p:cNvSpPr txBox="1"/>
          <p:nvPr/>
        </p:nvSpPr>
        <p:spPr>
          <a:xfrm>
            <a:off x="3684171" y="272180"/>
            <a:ext cx="3921852" cy="461665"/>
          </a:xfrm>
          <a:prstGeom prst="rect">
            <a:avLst/>
          </a:prstGeom>
          <a:solidFill>
            <a:srgbClr val="D9E2D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[</a:t>
            </a:r>
            <a:r>
              <a:rPr lang="en-US" sz="2400" b="1" dirty="0" err="1">
                <a:solidFill>
                  <a:srgbClr val="C00000"/>
                </a:solidFill>
              </a:rPr>
              <a:t>ak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sme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nestihli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na</a:t>
            </a:r>
            <a:r>
              <a:rPr lang="en-US" sz="2400" b="1" dirty="0">
                <a:solidFill>
                  <a:srgbClr val="C00000"/>
                </a:solidFill>
              </a:rPr>
              <a:t> 2. </a:t>
            </a:r>
            <a:r>
              <a:rPr lang="en-US" sz="2400" b="1" dirty="0" err="1">
                <a:solidFill>
                  <a:srgbClr val="C00000"/>
                </a:solidFill>
              </a:rPr>
              <a:t>hodine</a:t>
            </a:r>
            <a:r>
              <a:rPr lang="en-US" sz="2400" b="1" dirty="0">
                <a:solidFill>
                  <a:srgbClr val="C00000"/>
                </a:solidFill>
              </a:rPr>
              <a:t>]</a:t>
            </a:r>
            <a:endParaRPr lang="sk-SK" sz="2400" b="1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4D75B9-4B3B-4247-93F0-9524B868F63F}"/>
              </a:ext>
            </a:extLst>
          </p:cNvPr>
          <p:cNvSpPr txBox="1"/>
          <p:nvPr/>
        </p:nvSpPr>
        <p:spPr>
          <a:xfrm>
            <a:off x="192843" y="1377241"/>
            <a:ext cx="1076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/>
              <a:t>Úloha </a:t>
            </a:r>
            <a:r>
              <a:rPr lang="sk-SK" sz="1600" b="1" dirty="0">
                <a:solidFill>
                  <a:srgbClr val="C00000"/>
                </a:solidFill>
              </a:rPr>
              <a:t>❶</a:t>
            </a:r>
            <a:r>
              <a:rPr lang="sk-SK" sz="16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6274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8" y="915141"/>
            <a:ext cx="849884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Príklady podložiek</a:t>
            </a:r>
            <a:endParaRPr lang="sk-SK" sz="2200" b="1" dirty="0">
              <a:solidFill>
                <a:schemeClr val="accent1"/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rgbClr val="C00000"/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rgbClr val="C00000"/>
              </a:solidFill>
            </a:endParaRPr>
          </a:p>
          <a:p>
            <a:endParaRPr lang="sk-SK" b="1" dirty="0">
              <a:solidFill>
                <a:schemeClr val="accent1"/>
              </a:solidFill>
            </a:endParaRPr>
          </a:p>
          <a:p>
            <a:endParaRPr lang="sk-SK" b="1" dirty="0">
              <a:solidFill>
                <a:schemeClr val="accent1"/>
              </a:solidFill>
            </a:endParaRPr>
          </a:p>
          <a:p>
            <a:pPr>
              <a:spcAft>
                <a:spcPts val="18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V každom tíme si žiaci zadávajú úlohy ako:</a:t>
            </a:r>
          </a:p>
          <a:p>
            <a:pPr marL="504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naprogramuj auto, aby vyštartovalo z políčka 9 a zaparkovalo na parkovisku,</a:t>
            </a:r>
          </a:p>
          <a:p>
            <a:pPr marL="504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b="1" dirty="0" err="1">
                <a:solidFill>
                  <a:schemeClr val="accent1"/>
                </a:solidFill>
              </a:rPr>
              <a:t>naprogamuj</a:t>
            </a:r>
            <a:r>
              <a:rPr lang="sk-SK" b="1" dirty="0">
                <a:solidFill>
                  <a:schemeClr val="accent1"/>
                </a:solidFill>
              </a:rPr>
              <a:t> auto, aby vyšlo z garáže a navštívilo všetky políčka, ktoré sa dajú,</a:t>
            </a:r>
          </a:p>
          <a:p>
            <a:pPr marL="504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naprogramuj auto, aby z políčka, kde práve je, zacúvalo až na parkovisko,</a:t>
            </a:r>
          </a:p>
          <a:p>
            <a:pPr marL="504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naprogramuj auto, aby vyšlo z parkoviska a prišlo k jazeru/k parku...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DC96C7-79EB-481F-8FCC-1829A74A0A82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2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67280E-E604-4A93-89D6-45C266BAB2A3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22E4049-26C2-4999-A071-A778D9C04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800" y="241022"/>
            <a:ext cx="286703" cy="2800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5B7E91-F07A-4D6D-B705-976587DC00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66" y="1461648"/>
            <a:ext cx="7532576" cy="18029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FEF5DC2-B7D7-4C1F-A25B-3115B44FD1F0}"/>
              </a:ext>
            </a:extLst>
          </p:cNvPr>
          <p:cNvSpPr txBox="1"/>
          <p:nvPr/>
        </p:nvSpPr>
        <p:spPr>
          <a:xfrm>
            <a:off x="192843" y="3676632"/>
            <a:ext cx="1076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/>
              <a:t>Úloha </a:t>
            </a:r>
            <a:r>
              <a:rPr lang="sk-SK" sz="1600" b="1" dirty="0">
                <a:solidFill>
                  <a:srgbClr val="C00000"/>
                </a:solidFill>
              </a:rPr>
              <a:t>❷</a:t>
            </a:r>
            <a:r>
              <a:rPr lang="sk-SK" sz="16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0042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8" y="889200"/>
            <a:ext cx="849884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Aktivita         </a:t>
            </a:r>
            <a:r>
              <a:rPr lang="en-US" sz="2800" b="1" dirty="0">
                <a:solidFill>
                  <a:schemeClr val="accent1"/>
                </a:solidFill>
              </a:rPr>
              <a:t>S</a:t>
            </a:r>
            <a:r>
              <a:rPr lang="sk-SK" sz="2800" b="1" dirty="0" err="1">
                <a:solidFill>
                  <a:schemeClr val="accent1"/>
                </a:solidFill>
              </a:rPr>
              <a:t>pájame</a:t>
            </a:r>
            <a:r>
              <a:rPr lang="sk-SK" sz="2800" b="1" dirty="0">
                <a:solidFill>
                  <a:schemeClr val="accent1"/>
                </a:solidFill>
              </a:rPr>
              <a:t> </a:t>
            </a:r>
            <a:r>
              <a:rPr lang="en-US" sz="2800" b="1" dirty="0" err="1">
                <a:solidFill>
                  <a:schemeClr val="accent1"/>
                </a:solidFill>
              </a:rPr>
              <a:t>dve</a:t>
            </a:r>
            <a:r>
              <a:rPr lang="en-US" sz="2800" b="1" dirty="0">
                <a:solidFill>
                  <a:schemeClr val="accent1"/>
                </a:solidFill>
              </a:rPr>
              <a:t> a </a:t>
            </a:r>
            <a:r>
              <a:rPr lang="en-US" sz="2800" b="1" dirty="0" err="1">
                <a:solidFill>
                  <a:schemeClr val="accent1"/>
                </a:solidFill>
              </a:rPr>
              <a:t>dve</a:t>
            </a:r>
            <a:r>
              <a:rPr lang="en-US" sz="2800" b="1" dirty="0">
                <a:solidFill>
                  <a:schemeClr val="accent1"/>
                </a:solidFill>
              </a:rPr>
              <a:t> </a:t>
            </a:r>
            <a:r>
              <a:rPr lang="sk-SK" sz="2800" b="1" dirty="0">
                <a:solidFill>
                  <a:schemeClr val="accent1"/>
                </a:solidFill>
              </a:rPr>
              <a:t>podložky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dvojice tímov budú spolupracovať</a:t>
            </a:r>
          </a:p>
          <a:p>
            <a:pPr marL="504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podložky si pripevníme na podlahu </a:t>
            </a:r>
            <a:r>
              <a:rPr lang="sk-SK" b="1" dirty="0">
                <a:solidFill>
                  <a:srgbClr val="C00000"/>
                </a:solidFill>
              </a:rPr>
              <a:t>presne oproti sebe, napríklad takto:</a:t>
            </a:r>
          </a:p>
          <a:p>
            <a:pPr>
              <a:spcAft>
                <a:spcPts val="600"/>
              </a:spcAft>
            </a:pP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DC96C7-79EB-481F-8FCC-1829A74A0A82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3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67280E-E604-4A93-89D6-45C266BAB2A3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22E4049-26C2-4999-A071-A778D9C04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800" y="241022"/>
            <a:ext cx="286702" cy="2800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0271C2-F61D-4298-8F5C-6E9A4A115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00" y="1033200"/>
            <a:ext cx="327660" cy="320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F04F9F-1CCA-4258-A23E-8EA0224896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743" y="2477263"/>
            <a:ext cx="7054596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068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8" y="889200"/>
            <a:ext cx="8498841" cy="5770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Aktivita         </a:t>
            </a:r>
            <a:r>
              <a:rPr lang="sk-SK" sz="2800" b="1" dirty="0">
                <a:solidFill>
                  <a:schemeClr val="accent1"/>
                </a:solidFill>
              </a:rPr>
              <a:t>Ideme k vám!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rgbClr val="C00000"/>
                </a:solidFill>
              </a:rPr>
              <a:t>plánujeme spolu cestu oboch áut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každé auto začína na svojom parkovisku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obe autá vyštartujú naraz</a:t>
            </a:r>
          </a:p>
          <a:p>
            <a:pPr marL="504000" indent="-1800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každé auto má za úlohu prísť až</a:t>
            </a:r>
            <a:br>
              <a:rPr lang="sk-SK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	na parkovisko druhého tímu</a:t>
            </a:r>
            <a:br>
              <a:rPr lang="sk-SK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sk-SK" b="1" dirty="0">
                <a:solidFill>
                  <a:schemeClr val="accent1"/>
                </a:solidFill>
              </a:rPr>
              <a:t>„vezie“ tam tovar a iný má „priviezť“ späť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rgbClr val="C00000"/>
                </a:solidFill>
              </a:rPr>
              <a:t>autá sa NESMÚ zraziť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MUSIA vrátiť na svoje parkoviská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plánujte si cesty do pracovných listov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pomáhajte si kartičkami, robte si </a:t>
            </a:r>
            <a:r>
              <a:rPr lang="sk-SK" b="1" dirty="0">
                <a:solidFill>
                  <a:srgbClr val="C00000"/>
                </a:solidFill>
              </a:rPr>
              <a:t>plány a záznamy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sz="1600" b="1" dirty="0">
              <a:solidFill>
                <a:schemeClr val="accent1"/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sz="1600" b="1" dirty="0">
              <a:solidFill>
                <a:schemeClr val="accent1"/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sz="1600" b="1" dirty="0">
              <a:solidFill>
                <a:schemeClr val="accent1"/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sz="1600" b="1" dirty="0">
              <a:solidFill>
                <a:schemeClr val="accent1"/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/>
              </a:solidFill>
            </a:endParaRP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rgbClr val="C00000"/>
                </a:solidFill>
              </a:rPr>
              <a:t>chceme, aby obe autá navštívili ČO NAJVIAC</a:t>
            </a:r>
            <a:br>
              <a:rPr lang="sk-SK" b="1" dirty="0">
                <a:solidFill>
                  <a:srgbClr val="C00000"/>
                </a:solidFill>
              </a:rPr>
            </a:br>
            <a:r>
              <a:rPr lang="sk-SK" b="1" dirty="0">
                <a:solidFill>
                  <a:srgbClr val="C00000"/>
                </a:solidFill>
              </a:rPr>
              <a:t>	políčok na oboch podložkách!</a:t>
            </a:r>
          </a:p>
          <a:p>
            <a:pPr marL="504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urobte veľké predvádzanie všetkých tímov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DC96C7-79EB-481F-8FCC-1829A74A0A82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4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67280E-E604-4A93-89D6-45C266BAB2A3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22E4049-26C2-4999-A071-A778D9C04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800" y="241022"/>
            <a:ext cx="286702" cy="2800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0271C2-F61D-4298-8F5C-6E9A4A115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00" y="1033200"/>
            <a:ext cx="327660" cy="320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432D37-8DB5-472F-BB17-7F21B992B7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442" y="1985145"/>
            <a:ext cx="3442716" cy="41925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FD00619-8D3A-4F44-B4CC-C45F45563382}"/>
              </a:ext>
            </a:extLst>
          </p:cNvPr>
          <p:cNvSpPr txBox="1"/>
          <p:nvPr/>
        </p:nvSpPr>
        <p:spPr>
          <a:xfrm rot="724672">
            <a:off x="4009291" y="985651"/>
            <a:ext cx="1722120" cy="2881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400" b="1" dirty="0">
                <a:solidFill>
                  <a:srgbClr val="C00000"/>
                </a:solidFill>
              </a:rPr>
              <a:t>Záznamový hárok 3.I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2D98C81-C7B7-4B52-A5C3-285480DFC72C}"/>
              </a:ext>
            </a:extLst>
          </p:cNvPr>
          <p:cNvGrpSpPr/>
          <p:nvPr/>
        </p:nvGrpSpPr>
        <p:grpSpPr>
          <a:xfrm>
            <a:off x="1326231" y="4624233"/>
            <a:ext cx="4145316" cy="1012312"/>
            <a:chOff x="1326231" y="4748327"/>
            <a:chExt cx="4145316" cy="101231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D88F2F3-6BD2-453D-B736-2DF6EAF00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6231" y="4748327"/>
              <a:ext cx="3319572" cy="64210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E3DFEFE-F5E3-41F3-9620-376AFD313F79}"/>
                </a:ext>
              </a:extLst>
            </p:cNvPr>
            <p:cNvSpPr txBox="1"/>
            <p:nvPr/>
          </p:nvSpPr>
          <p:spPr>
            <a:xfrm>
              <a:off x="2016780" y="5454447"/>
              <a:ext cx="85497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k-SK" sz="1200" b="1" dirty="0">
                  <a:solidFill>
                    <a:schemeClr val="accent1"/>
                  </a:solidFill>
                  <a:latin typeface="Bradley Hand ITC" panose="03070402050302030203" pitchFamily="66" charset="0"/>
                </a:rPr>
                <a:t>príde na 5</a:t>
              </a:r>
              <a:endParaRPr lang="sk-SK" sz="2000" b="1" dirty="0">
                <a:solidFill>
                  <a:schemeClr val="accent1"/>
                </a:solidFill>
                <a:latin typeface="Bradley Hand ITC" panose="03070402050302030203" pitchFamily="66" charset="0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A344DA15-2435-438E-B607-5CE06F37A9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95506" y="5285859"/>
              <a:ext cx="48762" cy="2324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976FEE2-D45D-462A-BF25-65E325B13D54}"/>
                </a:ext>
              </a:extLst>
            </p:cNvPr>
            <p:cNvSpPr txBox="1"/>
            <p:nvPr/>
          </p:nvSpPr>
          <p:spPr>
            <a:xfrm>
              <a:off x="3460393" y="5483640"/>
              <a:ext cx="8549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1200" b="1" dirty="0">
                  <a:solidFill>
                    <a:schemeClr val="accent1"/>
                  </a:solidFill>
                  <a:latin typeface="Bradley Hand ITC" panose="03070402050302030203" pitchFamily="66" charset="0"/>
                </a:rPr>
                <a:t>príde na 7</a:t>
              </a:r>
              <a:endParaRPr lang="sk-SK" sz="2000" b="1" dirty="0">
                <a:solidFill>
                  <a:schemeClr val="accent1"/>
                </a:solidFill>
                <a:latin typeface="Bradley Hand ITC" panose="03070402050302030203" pitchFamily="66" charset="0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39A3515-D98F-486F-B58B-4495B68E53C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91956" y="5285859"/>
              <a:ext cx="47163" cy="26160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0852648-BFA5-4B6B-BD16-AFDC260A63EF}"/>
                </a:ext>
              </a:extLst>
            </p:cNvPr>
            <p:cNvSpPr txBox="1"/>
            <p:nvPr/>
          </p:nvSpPr>
          <p:spPr>
            <a:xfrm rot="21024940">
              <a:off x="4247547" y="5451614"/>
              <a:ext cx="1224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1200" b="1" dirty="0">
                  <a:solidFill>
                    <a:srgbClr val="C00000"/>
                  </a:solidFill>
                  <a:latin typeface="Bradley Hand ITC" panose="03070402050302030203" pitchFamily="66" charset="0"/>
                </a:rPr>
                <a:t>sme u nich!</a:t>
              </a:r>
              <a:endParaRPr lang="sk-SK" sz="2000" b="1" dirty="0">
                <a:solidFill>
                  <a:srgbClr val="C00000"/>
                </a:solidFill>
                <a:latin typeface="Bradley Hand ITC" panose="03070402050302030203" pitchFamily="66" charset="0"/>
              </a:endParaRP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8AE270B-250B-405C-BBAC-0FEB60BD87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29485" y="5239747"/>
              <a:ext cx="1" cy="35036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491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9441</TotalTime>
  <Words>182</Words>
  <Application>Microsoft Office PowerPoint</Application>
  <PresentationFormat>On-screen Show (4:3)</PresentationFormat>
  <Paragraphs>66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Bradley Hand ITC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159</cp:revision>
  <dcterms:created xsi:type="dcterms:W3CDTF">2017-11-19T21:35:47Z</dcterms:created>
  <dcterms:modified xsi:type="dcterms:W3CDTF">2019-04-05T12:17:52Z</dcterms:modified>
</cp:coreProperties>
</file>