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67" r:id="rId3"/>
    <p:sldId id="268" r:id="rId4"/>
    <p:sldId id="269" r:id="rId5"/>
    <p:sldId id="266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2B17"/>
    <a:srgbClr val="4B3523"/>
    <a:srgbClr val="613523"/>
    <a:srgbClr val="A59580"/>
    <a:srgbClr val="D5B886"/>
    <a:srgbClr val="FEFCEF"/>
    <a:srgbClr val="FDFDF9"/>
    <a:srgbClr val="EEF3E1"/>
    <a:srgbClr val="2629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04" autoAdjust="0"/>
    <p:restoredTop sz="96457" autoAdjust="0"/>
  </p:normalViewPr>
  <p:slideViewPr>
    <p:cSldViewPr snapToGrid="0">
      <p:cViewPr varScale="1">
        <p:scale>
          <a:sx n="73" d="100"/>
          <a:sy n="73" d="100"/>
        </p:scale>
        <p:origin x="72" y="6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5431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5263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197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307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275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8684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8553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6370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722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9916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13/03/2019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3898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8D8C9-6F08-44FD-A138-5589C8F75312}" type="datetimeFigureOut">
              <a:rPr lang="en-GB" smtClean="0"/>
              <a:t>13/03/2019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9027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>
            <a:extLst>
              <a:ext uri="{FF2B5EF4-FFF2-40B4-BE49-F238E27FC236}">
                <a16:creationId xmlns:a16="http://schemas.microsoft.com/office/drawing/2014/main" id="{10D94C24-576D-425B-B0BA-46B96F23C4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9601" y="161381"/>
            <a:ext cx="1426800" cy="34661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74DCB4F-6550-4C5F-A937-DBA79AE2D284}"/>
              </a:ext>
            </a:extLst>
          </p:cNvPr>
          <p:cNvCxnSpPr>
            <a:cxnSpLocks/>
          </p:cNvCxnSpPr>
          <p:nvPr/>
        </p:nvCxnSpPr>
        <p:spPr>
          <a:xfrm>
            <a:off x="216239" y="592135"/>
            <a:ext cx="8744857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518159" y="888024"/>
            <a:ext cx="8323560" cy="5630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sk-SK" sz="2000" b="1" dirty="0">
                <a:solidFill>
                  <a:schemeClr val="accent1"/>
                </a:solidFill>
              </a:rPr>
              <a:t>Aktivita         </a:t>
            </a:r>
            <a:r>
              <a:rPr lang="en-US" sz="2800" b="1" dirty="0" err="1">
                <a:solidFill>
                  <a:schemeClr val="accent1"/>
                </a:solidFill>
              </a:rPr>
              <a:t>Programy</a:t>
            </a:r>
            <a:r>
              <a:rPr lang="en-US" sz="2800" b="1" dirty="0">
                <a:solidFill>
                  <a:schemeClr val="accent1"/>
                </a:solidFill>
              </a:rPr>
              <a:t> z </a:t>
            </a:r>
            <a:r>
              <a:rPr lang="sk-SK" sz="2800" b="1" dirty="0" err="1">
                <a:solidFill>
                  <a:schemeClr val="accent1"/>
                </a:solidFill>
              </a:rPr>
              <a:t>kartič</a:t>
            </a:r>
            <a:r>
              <a:rPr lang="en-US" sz="2800" b="1" dirty="0" err="1">
                <a:solidFill>
                  <a:schemeClr val="accent1"/>
                </a:solidFill>
              </a:rPr>
              <a:t>ie</a:t>
            </a:r>
            <a:r>
              <a:rPr lang="sk-SK" sz="2800" b="1" dirty="0">
                <a:solidFill>
                  <a:schemeClr val="accent1"/>
                </a:solidFill>
              </a:rPr>
              <a:t>k</a:t>
            </a:r>
          </a:p>
          <a:p>
            <a:pPr marL="792000" indent="-18000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k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a</a:t>
            </a:r>
            <a:r>
              <a:rPr lang="sk-SK" b="1" dirty="0" err="1">
                <a:solidFill>
                  <a:schemeClr val="accent1">
                    <a:lumMod val="50000"/>
                  </a:schemeClr>
                </a:solidFill>
              </a:rPr>
              <a:t>ždý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 tím si nastrihá </a:t>
            </a:r>
            <a:r>
              <a:rPr lang="en-US" b="1" dirty="0" err="1">
                <a:solidFill>
                  <a:schemeClr val="accent1">
                    <a:lumMod val="50000"/>
                  </a:schemeClr>
                </a:solidFill>
              </a:rPr>
              <a:t>cel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ú sadu kartičiek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 so 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šípkami</a:t>
            </a:r>
          </a:p>
          <a:p>
            <a:pPr marL="792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/>
                </a:solidFill>
              </a:rPr>
              <a:t>jeden žiak umiestni auto na podložku a zvolí (</a:t>
            </a:r>
            <a:r>
              <a:rPr lang="sk-SK" b="1">
                <a:solidFill>
                  <a:schemeClr val="accent1"/>
                </a:solidFill>
              </a:rPr>
              <a:t>nahlas)</a:t>
            </a:r>
            <a:br>
              <a:rPr lang="sk-SK" b="1">
                <a:solidFill>
                  <a:schemeClr val="accent1"/>
                </a:solidFill>
              </a:rPr>
            </a:br>
            <a:r>
              <a:rPr lang="sk-SK" b="1">
                <a:solidFill>
                  <a:schemeClr val="accent1"/>
                </a:solidFill>
              </a:rPr>
              <a:t>aj </a:t>
            </a:r>
            <a:r>
              <a:rPr lang="sk-SK" b="1">
                <a:solidFill>
                  <a:srgbClr val="C00000"/>
                </a:solidFill>
              </a:rPr>
              <a:t>cieľ</a:t>
            </a:r>
            <a:r>
              <a:rPr lang="sk-SK" b="1" dirty="0">
                <a:solidFill>
                  <a:schemeClr val="accent1"/>
                </a:solidFill>
              </a:rPr>
              <a:t>,</a:t>
            </a:r>
            <a:r>
              <a:rPr lang="sk-SK" b="1" dirty="0">
                <a:solidFill>
                  <a:srgbClr val="C00000"/>
                </a:solidFill>
              </a:rPr>
              <a:t> </a:t>
            </a:r>
            <a:r>
              <a:rPr lang="sk-SK" b="1" dirty="0">
                <a:solidFill>
                  <a:schemeClr val="accent1"/>
                </a:solidFill>
              </a:rPr>
              <a:t>aj </a:t>
            </a:r>
            <a:r>
              <a:rPr lang="sk-SK" b="1" dirty="0">
                <a:solidFill>
                  <a:srgbClr val="C00000"/>
                </a:solidFill>
              </a:rPr>
              <a:t>smer auta v cieli</a:t>
            </a:r>
          </a:p>
          <a:p>
            <a:pPr marL="792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druhý žiak do pracovného listu C </a:t>
            </a:r>
            <a:r>
              <a:rPr lang="sk-SK" b="1" dirty="0">
                <a:solidFill>
                  <a:srgbClr val="C00000"/>
                </a:solidFill>
              </a:rPr>
              <a:t>zakreslí cestu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 do cieľa</a:t>
            </a:r>
          </a:p>
          <a:p>
            <a:pPr marL="792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/>
                </a:solidFill>
              </a:rPr>
              <a:t>tretí žiak z kartičiek zostaví </a:t>
            </a:r>
            <a:r>
              <a:rPr lang="sk-SK" b="1" dirty="0">
                <a:solidFill>
                  <a:srgbClr val="C00000"/>
                </a:solidFill>
              </a:rPr>
              <a:t>program</a:t>
            </a:r>
            <a:r>
              <a:rPr lang="sk-SK" b="1" dirty="0">
                <a:solidFill>
                  <a:schemeClr val="accent1"/>
                </a:solidFill>
              </a:rPr>
              <a:t>, napr.</a:t>
            </a:r>
          </a:p>
          <a:p>
            <a:pPr marL="792000" indent="-180000">
              <a:buFont typeface="Arial" panose="020B0604020202020204" pitchFamily="34" charset="0"/>
              <a:buChar char="•"/>
            </a:pPr>
            <a:endParaRPr lang="sk-SK" b="1" dirty="0">
              <a:solidFill>
                <a:srgbClr val="C00000"/>
              </a:solidFill>
            </a:endParaRPr>
          </a:p>
          <a:p>
            <a:pPr marL="792000" indent="-180000">
              <a:buFont typeface="Arial" panose="020B0604020202020204" pitchFamily="34" charset="0"/>
              <a:buChar char="•"/>
            </a:pPr>
            <a:endParaRPr lang="sk-SK" b="1" dirty="0">
              <a:solidFill>
                <a:srgbClr val="C00000"/>
              </a:solidFill>
            </a:endParaRPr>
          </a:p>
          <a:p>
            <a:pPr marL="792000" indent="-180000">
              <a:buFont typeface="Arial" panose="020B0604020202020204" pitchFamily="34" charset="0"/>
              <a:buChar char="•"/>
            </a:pPr>
            <a:endParaRPr lang="sk-SK" b="1" dirty="0">
              <a:solidFill>
                <a:srgbClr val="C00000"/>
              </a:solidFill>
            </a:endParaRPr>
          </a:p>
          <a:p>
            <a:pPr marL="792000" indent="-180000">
              <a:buFont typeface="Arial" panose="020B0604020202020204" pitchFamily="34" charset="0"/>
              <a:buChar char="•"/>
            </a:pPr>
            <a:endParaRPr lang="sk-SK" b="1" dirty="0">
              <a:solidFill>
                <a:srgbClr val="C00000"/>
              </a:solidFill>
            </a:endParaRPr>
          </a:p>
          <a:p>
            <a:pPr marL="792000" indent="-180000">
              <a:buFont typeface="Arial" panose="020B0604020202020204" pitchFamily="34" charset="0"/>
              <a:buChar char="•"/>
            </a:pPr>
            <a:endParaRPr lang="sk-SK" b="1" dirty="0">
              <a:solidFill>
                <a:srgbClr val="C00000"/>
              </a:solidFill>
            </a:endParaRPr>
          </a:p>
          <a:p>
            <a:pPr marL="792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/>
                </a:solidFill>
              </a:rPr>
              <a:t>štvrtý žiak </a:t>
            </a:r>
            <a:r>
              <a:rPr lang="sk-SK" sz="2000" b="1" dirty="0">
                <a:solidFill>
                  <a:srgbClr val="C00000"/>
                </a:solidFill>
              </a:rPr>
              <a:t>zadá tento program autu</a:t>
            </a:r>
            <a:r>
              <a:rPr lang="sk-SK" sz="2000" b="1" dirty="0">
                <a:solidFill>
                  <a:schemeClr val="accent1"/>
                </a:solidFill>
              </a:rPr>
              <a:t> </a:t>
            </a:r>
            <a:r>
              <a:rPr lang="sk-SK" b="1" dirty="0">
                <a:solidFill>
                  <a:schemeClr val="accent1"/>
                </a:solidFill>
              </a:rPr>
              <a:t>a stlačí GO</a:t>
            </a:r>
          </a:p>
          <a:p>
            <a:pPr>
              <a:lnSpc>
                <a:spcPts val="2000"/>
              </a:lnSpc>
            </a:pPr>
            <a:r>
              <a:rPr lang="sk-SK" sz="2200" b="1" dirty="0">
                <a:solidFill>
                  <a:schemeClr val="accent1">
                    <a:lumMod val="75000"/>
                  </a:schemeClr>
                </a:solidFill>
              </a:rPr>
              <a:t>					</a:t>
            </a:r>
          </a:p>
          <a:p>
            <a:pPr>
              <a:lnSpc>
                <a:spcPts val="2000"/>
              </a:lnSpc>
            </a:pPr>
            <a:r>
              <a:rPr lang="sk-SK" sz="2200" b="1" dirty="0">
                <a:solidFill>
                  <a:schemeClr val="accent1">
                    <a:lumMod val="75000"/>
                  </a:schemeClr>
                </a:solidFill>
              </a:rPr>
              <a:t>			</a:t>
            </a:r>
            <a:r>
              <a:rPr lang="sk-SK" sz="2200" b="1" i="1" dirty="0">
                <a:solidFill>
                  <a:schemeClr val="accent1">
                    <a:lumMod val="50000"/>
                  </a:schemeClr>
                </a:solidFill>
              </a:rPr>
              <a:t>Prišlo auto presne tam, kam malo?</a:t>
            </a:r>
          </a:p>
          <a:p>
            <a:pPr>
              <a:lnSpc>
                <a:spcPts val="2600"/>
              </a:lnSpc>
            </a:pPr>
            <a:r>
              <a:rPr lang="sk-SK" sz="2200" b="1" i="1" dirty="0">
                <a:solidFill>
                  <a:schemeClr val="accent1">
                    <a:lumMod val="50000"/>
                  </a:schemeClr>
                </a:solidFill>
              </a:rPr>
              <a:t>			Dalo by sa ísť aj inak?</a:t>
            </a:r>
          </a:p>
          <a:p>
            <a:pPr>
              <a:lnSpc>
                <a:spcPts val="2600"/>
              </a:lnSpc>
              <a:spcAft>
                <a:spcPts val="1200"/>
              </a:spcAft>
            </a:pPr>
            <a:r>
              <a:rPr lang="sk-SK" sz="2200" b="1" i="1" dirty="0">
                <a:solidFill>
                  <a:schemeClr val="accent1">
                    <a:lumMod val="50000"/>
                  </a:schemeClr>
                </a:solidFill>
              </a:rPr>
              <a:t>			Bol by program kratší? Alebo dlhší?</a:t>
            </a:r>
          </a:p>
          <a:p>
            <a:pPr marL="792000" indent="-180000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/>
                </a:solidFill>
              </a:rPr>
              <a:t>žiaci sa v tíme striedajú a pokračujú podľa pracovného listu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E66049-E5BF-4961-94CE-99247F76F8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4063" y="740729"/>
            <a:ext cx="1848770" cy="11475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42F4132-3A7D-478D-AFB3-ED9D5A18A1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098" y="3429000"/>
            <a:ext cx="6906236" cy="7538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85AB490-4584-4BDC-B2CD-FCC43986210B}"/>
              </a:ext>
            </a:extLst>
          </p:cNvPr>
          <p:cNvSpPr txBox="1"/>
          <p:nvPr/>
        </p:nvSpPr>
        <p:spPr>
          <a:xfrm>
            <a:off x="137270" y="6478812"/>
            <a:ext cx="1188961" cy="288147"/>
          </a:xfrm>
          <a:prstGeom prst="rect">
            <a:avLst/>
          </a:prstGeom>
          <a:noFill/>
        </p:spPr>
        <p:txBody>
          <a:bodyPr wrap="square" tIns="36000" rIns="216000" bIns="36000" rtlCol="0">
            <a:spAutoFit/>
          </a:bodyPr>
          <a:lstStyle/>
          <a:p>
            <a:fld id="{D3B6D1F8-EEBA-4E5C-A293-BA15B35F2EFE}" type="slidenum">
              <a:rPr lang="sk-SK" sz="14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pPr/>
              <a:t>1</a:t>
            </a:fld>
            <a:endParaRPr lang="sk-SK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998EB0-CEF8-490F-8805-B52B2A1CF9C3}"/>
              </a:ext>
            </a:extLst>
          </p:cNvPr>
          <p:cNvSpPr txBox="1"/>
          <p:nvPr/>
        </p:nvSpPr>
        <p:spPr>
          <a:xfrm>
            <a:off x="7787146" y="208383"/>
            <a:ext cx="134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Aktivita	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C0C247F-9315-4588-9F80-553FD7B912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68800" y="241200"/>
            <a:ext cx="286703" cy="28003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FE1FA2E-2CDE-4F17-9EFA-0A1A958186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2504" y="1034447"/>
            <a:ext cx="327660" cy="3200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A58CBD9-1366-4BBB-8035-8DDEAD3EB16A}"/>
              </a:ext>
            </a:extLst>
          </p:cNvPr>
          <p:cNvSpPr txBox="1"/>
          <p:nvPr/>
        </p:nvSpPr>
        <p:spPr>
          <a:xfrm rot="21301955">
            <a:off x="5189181" y="1066757"/>
            <a:ext cx="1722120" cy="28814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sk-SK" sz="1400" b="1" dirty="0">
                <a:solidFill>
                  <a:srgbClr val="C00000"/>
                </a:solidFill>
              </a:rPr>
              <a:t>Pracovný list 2, str. 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1F7131-EA87-46C0-B495-EADE45D8E193}"/>
              </a:ext>
            </a:extLst>
          </p:cNvPr>
          <p:cNvSpPr txBox="1"/>
          <p:nvPr/>
        </p:nvSpPr>
        <p:spPr>
          <a:xfrm rot="21301955">
            <a:off x="5189181" y="1703255"/>
            <a:ext cx="1722120" cy="28814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sk-SK" sz="1400" b="1" dirty="0">
                <a:solidFill>
                  <a:srgbClr val="C00000"/>
                </a:solidFill>
              </a:rPr>
              <a:t>Pracovný list 2.D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53B5182-4775-49BE-982C-9371597B7DAA}"/>
              </a:ext>
            </a:extLst>
          </p:cNvPr>
          <p:cNvSpPr txBox="1"/>
          <p:nvPr/>
        </p:nvSpPr>
        <p:spPr>
          <a:xfrm>
            <a:off x="192843" y="1989235"/>
            <a:ext cx="10760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b="1" dirty="0"/>
              <a:t>Úloha </a:t>
            </a:r>
            <a:r>
              <a:rPr lang="sk-SK" sz="1600" b="1" dirty="0">
                <a:solidFill>
                  <a:srgbClr val="C00000"/>
                </a:solidFill>
              </a:rPr>
              <a:t>❷</a:t>
            </a:r>
            <a:r>
              <a:rPr lang="sk-SK" sz="1600" b="1" dirty="0"/>
              <a:t>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8A124EC-AC14-4E04-B8A7-37C1338F2A28}"/>
              </a:ext>
            </a:extLst>
          </p:cNvPr>
          <p:cNvSpPr txBox="1"/>
          <p:nvPr/>
        </p:nvSpPr>
        <p:spPr>
          <a:xfrm>
            <a:off x="192843" y="1436582"/>
            <a:ext cx="10760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600" b="1" dirty="0"/>
              <a:t>Úloha </a:t>
            </a:r>
            <a:r>
              <a:rPr lang="sk-SK" sz="1600" b="1" dirty="0">
                <a:solidFill>
                  <a:srgbClr val="C00000"/>
                </a:solidFill>
              </a:rPr>
              <a:t>❶</a:t>
            </a:r>
            <a:r>
              <a:rPr lang="sk-SK" sz="16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61920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>
            <a:extLst>
              <a:ext uri="{FF2B5EF4-FFF2-40B4-BE49-F238E27FC236}">
                <a16:creationId xmlns:a16="http://schemas.microsoft.com/office/drawing/2014/main" id="{10D94C24-576D-425B-B0BA-46B96F23C4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9601" y="161381"/>
            <a:ext cx="1426800" cy="34661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74DCB4F-6550-4C5F-A937-DBA79AE2D284}"/>
              </a:ext>
            </a:extLst>
          </p:cNvPr>
          <p:cNvCxnSpPr>
            <a:cxnSpLocks/>
          </p:cNvCxnSpPr>
          <p:nvPr/>
        </p:nvCxnSpPr>
        <p:spPr>
          <a:xfrm>
            <a:off x="216239" y="592135"/>
            <a:ext cx="8744857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518158" y="740884"/>
            <a:ext cx="8442937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sk-SK" sz="2000" b="1" dirty="0">
                <a:solidFill>
                  <a:schemeClr val="accent1"/>
                </a:solidFill>
              </a:rPr>
              <a:t>Aktivita          </a:t>
            </a:r>
            <a:r>
              <a:rPr lang="sk-SK" sz="2800" b="1" dirty="0">
                <a:solidFill>
                  <a:schemeClr val="accent1"/>
                </a:solidFill>
              </a:rPr>
              <a:t>Pribúdajú obmedzenie</a:t>
            </a:r>
            <a:endParaRPr lang="sk-SK" sz="2000" b="1" dirty="0">
              <a:solidFill>
                <a:schemeClr val="accent1"/>
              </a:solidFill>
            </a:endParaRPr>
          </a:p>
          <a:p>
            <a:pPr>
              <a:spcAft>
                <a:spcPts val="1200"/>
              </a:spcAft>
            </a:pPr>
            <a:r>
              <a:rPr lang="sk-SK" sz="2200" b="1" dirty="0">
                <a:solidFill>
                  <a:schemeClr val="accent1">
                    <a:lumMod val="75000"/>
                  </a:schemeClr>
                </a:solidFill>
              </a:rPr>
              <a:t>	</a:t>
            </a:r>
            <a:r>
              <a:rPr lang="sk-SK" sz="2200" b="1" dirty="0">
                <a:solidFill>
                  <a:schemeClr val="accent1">
                    <a:lumMod val="50000"/>
                  </a:schemeClr>
                </a:solidFill>
              </a:rPr>
              <a:t>budeme riešiť podobné úlohy ALE... pridávame si </a:t>
            </a:r>
            <a:r>
              <a:rPr lang="sk-SK" sz="2400" b="1" dirty="0">
                <a:solidFill>
                  <a:srgbClr val="C00000"/>
                </a:solidFill>
              </a:rPr>
              <a:t>obmedzenie</a:t>
            </a:r>
            <a:endParaRPr lang="sk-SK" sz="2200" b="1" dirty="0">
              <a:solidFill>
                <a:srgbClr val="C00000"/>
              </a:solidFill>
            </a:endParaRPr>
          </a:p>
          <a:p>
            <a:pPr marL="792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/>
                </a:solidFill>
              </a:rPr>
              <a:t>jeden žiak umiestni auto na podložku a zvolí aj</a:t>
            </a:r>
            <a:br>
              <a:rPr lang="sk-SK" b="1" dirty="0">
                <a:solidFill>
                  <a:schemeClr val="accent1"/>
                </a:solidFill>
              </a:rPr>
            </a:br>
            <a:r>
              <a:rPr lang="sk-SK" b="1" dirty="0">
                <a:solidFill>
                  <a:schemeClr val="accent1"/>
                </a:solidFill>
              </a:rPr>
              <a:t>		cieľ a smer auta v cieli</a:t>
            </a:r>
          </a:p>
          <a:p>
            <a:pPr marL="792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druhý žiak do pracovného listu D zakreslí cestu do cieľa</a:t>
            </a:r>
            <a:br>
              <a:rPr lang="sk-SK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a </a:t>
            </a:r>
            <a:r>
              <a:rPr lang="sk-SK" b="1" dirty="0">
                <a:solidFill>
                  <a:srgbClr val="C00000"/>
                </a:solidFill>
              </a:rPr>
              <a:t>rozhodne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, ktorý druh kartičiek sa </a:t>
            </a:r>
            <a:r>
              <a:rPr lang="sk-SK" sz="2000" b="1" dirty="0">
                <a:solidFill>
                  <a:srgbClr val="C00000"/>
                </a:solidFill>
              </a:rPr>
              <a:t>NESMIE</a:t>
            </a:r>
            <a:r>
              <a:rPr lang="sk-SK" b="1" dirty="0">
                <a:solidFill>
                  <a:srgbClr val="C00000"/>
                </a:solidFill>
              </a:rPr>
              <a:t> použiť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sk-SK" sz="1200" b="1" dirty="0">
                <a:solidFill>
                  <a:schemeClr val="accent1">
                    <a:lumMod val="50000"/>
                  </a:schemeClr>
                </a:solidFill>
              </a:rPr>
              <a:t>(jeden druh)</a:t>
            </a:r>
            <a:br>
              <a:rPr lang="sk-SK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				napr.	</a:t>
            </a:r>
            <a:r>
              <a:rPr lang="sk-SK" b="1" i="1" dirty="0">
                <a:solidFill>
                  <a:schemeClr val="accent1"/>
                </a:solidFill>
              </a:rPr>
              <a:t>bez </a:t>
            </a:r>
            <a:r>
              <a:rPr lang="sk-SK" b="1" i="1" dirty="0" err="1">
                <a:solidFill>
                  <a:schemeClr val="accent1"/>
                </a:solidFill>
              </a:rPr>
              <a:t>šipky</a:t>
            </a:r>
            <a:r>
              <a:rPr lang="sk-SK" b="1" i="1" dirty="0">
                <a:solidFill>
                  <a:schemeClr val="accent1"/>
                </a:solidFill>
              </a:rPr>
              <a:t> dopredu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,</a:t>
            </a:r>
            <a:br>
              <a:rPr lang="sk-SK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				alebo	</a:t>
            </a:r>
            <a:r>
              <a:rPr lang="sk-SK" b="1" i="1" dirty="0">
                <a:solidFill>
                  <a:schemeClr val="accent1"/>
                </a:solidFill>
              </a:rPr>
              <a:t>bez otočenia vpravo</a:t>
            </a:r>
          </a:p>
          <a:p>
            <a:pPr marL="792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tretí žiak z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o </a:t>
            </a:r>
            <a:r>
              <a:rPr lang="en-US" b="1" dirty="0" err="1">
                <a:solidFill>
                  <a:schemeClr val="accent1">
                    <a:lumMod val="50000"/>
                  </a:schemeClr>
                </a:solidFill>
              </a:rPr>
              <a:t>zvy</a:t>
            </a:r>
            <a:r>
              <a:rPr lang="sk-SK" b="1" dirty="0" err="1">
                <a:solidFill>
                  <a:schemeClr val="accent1">
                    <a:lumMod val="50000"/>
                  </a:schemeClr>
                </a:solidFill>
              </a:rPr>
              <a:t>šných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 kartičiek zostaví </a:t>
            </a:r>
            <a:r>
              <a:rPr lang="sk-SK" b="1" dirty="0">
                <a:solidFill>
                  <a:srgbClr val="C00000"/>
                </a:solidFill>
              </a:rPr>
              <a:t>program</a:t>
            </a:r>
          </a:p>
          <a:p>
            <a:pPr marL="792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/>
                </a:solidFill>
              </a:rPr>
              <a:t>štvrtý žiak </a:t>
            </a:r>
            <a:r>
              <a:rPr lang="sk-SK" b="1" dirty="0">
                <a:solidFill>
                  <a:srgbClr val="C00000"/>
                </a:solidFill>
              </a:rPr>
              <a:t>zadá tento program </a:t>
            </a:r>
            <a:r>
              <a:rPr lang="sk-SK" b="1" dirty="0">
                <a:solidFill>
                  <a:schemeClr val="accent1"/>
                </a:solidFill>
              </a:rPr>
              <a:t>autu a stlačí GO</a:t>
            </a:r>
          </a:p>
          <a:p>
            <a:pPr>
              <a:lnSpc>
                <a:spcPts val="2000"/>
              </a:lnSpc>
            </a:pPr>
            <a:r>
              <a:rPr lang="sk-SK" sz="2200" b="1" dirty="0">
                <a:solidFill>
                  <a:schemeClr val="accent1">
                    <a:lumMod val="75000"/>
                  </a:schemeClr>
                </a:solidFill>
              </a:rPr>
              <a:t>					</a:t>
            </a:r>
          </a:p>
          <a:p>
            <a:pPr>
              <a:lnSpc>
                <a:spcPts val="2000"/>
              </a:lnSpc>
            </a:pPr>
            <a:r>
              <a:rPr lang="sk-SK" sz="2200" b="1" dirty="0">
                <a:solidFill>
                  <a:schemeClr val="accent1">
                    <a:lumMod val="75000"/>
                  </a:schemeClr>
                </a:solidFill>
              </a:rPr>
              <a:t>			</a:t>
            </a:r>
            <a:r>
              <a:rPr lang="sk-SK" sz="2200" b="1" dirty="0">
                <a:solidFill>
                  <a:schemeClr val="accent1">
                    <a:lumMod val="50000"/>
                  </a:schemeClr>
                </a:solidFill>
              </a:rPr>
              <a:t>Prišlo auto presne tam, kam malo?</a:t>
            </a:r>
          </a:p>
          <a:p>
            <a:pPr>
              <a:lnSpc>
                <a:spcPts val="2600"/>
              </a:lnSpc>
              <a:spcAft>
                <a:spcPts val="600"/>
              </a:spcAft>
            </a:pPr>
            <a:r>
              <a:rPr lang="sk-SK" sz="2200" b="1" dirty="0">
                <a:solidFill>
                  <a:schemeClr val="accent1">
                    <a:lumMod val="50000"/>
                  </a:schemeClr>
                </a:solidFill>
              </a:rPr>
              <a:t>			Dalo by sa ísť aj inak?</a:t>
            </a:r>
          </a:p>
          <a:p>
            <a:pPr>
              <a:lnSpc>
                <a:spcPts val="2600"/>
              </a:lnSpc>
            </a:pPr>
            <a:endParaRPr lang="sk-SK" sz="2200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ts val="2600"/>
              </a:lnSpc>
            </a:pPr>
            <a:r>
              <a:rPr lang="en-US" sz="2200" b="1" dirty="0">
                <a:solidFill>
                  <a:srgbClr val="C00000"/>
                </a:solidFill>
              </a:rPr>
              <a:t>[Roz</a:t>
            </a:r>
            <a:r>
              <a:rPr lang="sk-SK" sz="2200" b="1" dirty="0" err="1">
                <a:solidFill>
                  <a:srgbClr val="C00000"/>
                </a:solidFill>
              </a:rPr>
              <a:t>ší</a:t>
            </a:r>
            <a:r>
              <a:rPr lang="en-US" sz="2200" b="1" dirty="0" err="1">
                <a:solidFill>
                  <a:srgbClr val="C00000"/>
                </a:solidFill>
              </a:rPr>
              <a:t>renie</a:t>
            </a:r>
            <a:r>
              <a:rPr lang="en-US" sz="2200" b="1" dirty="0">
                <a:solidFill>
                  <a:srgbClr val="C00000"/>
                </a:solidFill>
              </a:rPr>
              <a:t>]</a:t>
            </a:r>
            <a:r>
              <a:rPr lang="sk-SK" sz="2200" b="1" dirty="0">
                <a:solidFill>
                  <a:schemeClr val="accent1">
                    <a:lumMod val="50000"/>
                  </a:schemeClr>
                </a:solidFill>
              </a:rPr>
              <a:t>	    </a:t>
            </a:r>
            <a:r>
              <a:rPr lang="sk-SK" sz="2000" b="1" dirty="0">
                <a:solidFill>
                  <a:schemeClr val="accent1"/>
                </a:solidFill>
              </a:rPr>
              <a:t>Žiak rozhodne, ktoré </a:t>
            </a:r>
            <a:r>
              <a:rPr lang="sk-SK" sz="2000" b="1" dirty="0">
                <a:solidFill>
                  <a:srgbClr val="C00000"/>
                </a:solidFill>
              </a:rPr>
              <a:t>dva</a:t>
            </a:r>
            <a:r>
              <a:rPr lang="sk-SK" sz="2000" b="1" dirty="0">
                <a:solidFill>
                  <a:schemeClr val="accent1"/>
                </a:solidFill>
              </a:rPr>
              <a:t> </a:t>
            </a:r>
            <a:r>
              <a:rPr lang="sk-SK" sz="2000" b="1" dirty="0">
                <a:solidFill>
                  <a:srgbClr val="C00000"/>
                </a:solidFill>
              </a:rPr>
              <a:t>druhy</a:t>
            </a:r>
            <a:r>
              <a:rPr lang="sk-SK" sz="2000" b="1" dirty="0">
                <a:solidFill>
                  <a:schemeClr val="accent1"/>
                </a:solidFill>
              </a:rPr>
              <a:t> kartičiek sa nesmú použiť</a:t>
            </a:r>
          </a:p>
          <a:p>
            <a:pPr marL="2088000" indent="-180000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dá sa úloha vyriešiť?</a:t>
            </a:r>
          </a:p>
          <a:p>
            <a:pPr marL="2088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ktoré dva druhy kartičiek môžeme zakázať a ktoré nie?</a:t>
            </a:r>
          </a:p>
          <a:p>
            <a:pPr marL="2088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môžeme zakázať aj tri druhy kartičiek?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29FF8C2-45E9-46A5-B152-E708CE35EAFD}"/>
              </a:ext>
            </a:extLst>
          </p:cNvPr>
          <p:cNvSpPr txBox="1"/>
          <p:nvPr/>
        </p:nvSpPr>
        <p:spPr>
          <a:xfrm rot="20570666">
            <a:off x="5874935" y="759324"/>
            <a:ext cx="1722120" cy="28814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sk-SK" sz="1400" b="1" dirty="0">
                <a:solidFill>
                  <a:srgbClr val="C00000"/>
                </a:solidFill>
              </a:rPr>
              <a:t>Pracovný list 2.E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26145-D30A-4C3D-8753-D28CB4D3187A}"/>
              </a:ext>
            </a:extLst>
          </p:cNvPr>
          <p:cNvSpPr txBox="1"/>
          <p:nvPr/>
        </p:nvSpPr>
        <p:spPr>
          <a:xfrm>
            <a:off x="137270" y="6478812"/>
            <a:ext cx="1188961" cy="288147"/>
          </a:xfrm>
          <a:prstGeom prst="rect">
            <a:avLst/>
          </a:prstGeom>
          <a:noFill/>
        </p:spPr>
        <p:txBody>
          <a:bodyPr wrap="square" tIns="36000" rIns="216000" bIns="36000" rtlCol="0">
            <a:spAutoFit/>
          </a:bodyPr>
          <a:lstStyle/>
          <a:p>
            <a:fld id="{D3B6D1F8-EEBA-4E5C-A293-BA15B35F2EFE}" type="slidenum">
              <a:rPr lang="sk-SK" sz="14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pPr/>
              <a:t>2</a:t>
            </a:fld>
            <a:endParaRPr lang="sk-SK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7B2B9D-5A15-4E8D-BB47-4EE3A5F40533}"/>
              </a:ext>
            </a:extLst>
          </p:cNvPr>
          <p:cNvSpPr txBox="1"/>
          <p:nvPr/>
        </p:nvSpPr>
        <p:spPr>
          <a:xfrm>
            <a:off x="7787146" y="208383"/>
            <a:ext cx="134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Aktivita	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FC9C06E-4C98-434A-97EB-073404379B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8800" y="241200"/>
            <a:ext cx="286703" cy="28003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23CC3B8-756A-4DF1-9EAE-06193533B9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3200" y="886060"/>
            <a:ext cx="327660" cy="320040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B38BCEC-5D46-44B6-A318-CC9971030473}"/>
              </a:ext>
            </a:extLst>
          </p:cNvPr>
          <p:cNvCxnSpPr/>
          <p:nvPr/>
        </p:nvCxnSpPr>
        <p:spPr>
          <a:xfrm>
            <a:off x="604684" y="5147532"/>
            <a:ext cx="8001000" cy="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7132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>
            <a:extLst>
              <a:ext uri="{FF2B5EF4-FFF2-40B4-BE49-F238E27FC236}">
                <a16:creationId xmlns:a16="http://schemas.microsoft.com/office/drawing/2014/main" id="{10D94C24-576D-425B-B0BA-46B96F23C4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9601" y="161381"/>
            <a:ext cx="1426800" cy="34661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74DCB4F-6550-4C5F-A937-DBA79AE2D284}"/>
              </a:ext>
            </a:extLst>
          </p:cNvPr>
          <p:cNvCxnSpPr>
            <a:cxnSpLocks/>
          </p:cNvCxnSpPr>
          <p:nvPr/>
        </p:nvCxnSpPr>
        <p:spPr>
          <a:xfrm>
            <a:off x="216239" y="592135"/>
            <a:ext cx="8744857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EFA06B08-4194-4AE1-909A-780009A2EB31}"/>
              </a:ext>
            </a:extLst>
          </p:cNvPr>
          <p:cNvSpPr txBox="1"/>
          <p:nvPr/>
        </p:nvSpPr>
        <p:spPr>
          <a:xfrm>
            <a:off x="518400" y="889671"/>
            <a:ext cx="6779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>
                <a:solidFill>
                  <a:schemeClr val="accent1">
                    <a:lumMod val="75000"/>
                  </a:schemeClr>
                </a:solidFill>
              </a:rPr>
              <a:t>Po aktivitách       a       už dokážem toto: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BB44DAA-BD1C-4718-9409-D983E4F46550}"/>
              </a:ext>
            </a:extLst>
          </p:cNvPr>
          <p:cNvSpPr/>
          <p:nvPr/>
        </p:nvSpPr>
        <p:spPr>
          <a:xfrm>
            <a:off x="732758" y="1581112"/>
            <a:ext cx="252000" cy="252000"/>
          </a:xfrm>
          <a:prstGeom prst="rect">
            <a:avLst/>
          </a:prstGeom>
          <a:noFill/>
          <a:ln w="50800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5CB3F0-7BB0-4E63-A7C4-688573B2E103}"/>
              </a:ext>
            </a:extLst>
          </p:cNvPr>
          <p:cNvSpPr txBox="1"/>
          <p:nvPr/>
        </p:nvSpPr>
        <p:spPr>
          <a:xfrm>
            <a:off x="1096554" y="1491467"/>
            <a:ext cx="7973704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sk-SK" sz="2000" dirty="0"/>
              <a:t>viem </a:t>
            </a:r>
            <a:r>
              <a:rPr lang="sk-SK" sz="2000" b="1" dirty="0">
                <a:solidFill>
                  <a:srgbClr val="C00000"/>
                </a:solidFill>
              </a:rPr>
              <a:t>čítať</a:t>
            </a:r>
            <a:r>
              <a:rPr lang="sk-SK" sz="2000" dirty="0"/>
              <a:t> daný program krok za krokom, aj keď </a:t>
            </a:r>
            <a:r>
              <a:rPr lang="en-US" sz="2000" dirty="0"/>
              <a:t>ho </a:t>
            </a:r>
            <a:r>
              <a:rPr lang="en-US" sz="2000" dirty="0" err="1"/>
              <a:t>nevykon</a:t>
            </a:r>
            <a:r>
              <a:rPr lang="sk-SK" sz="2000" dirty="0"/>
              <a:t>á auto, napr.:</a:t>
            </a:r>
            <a:br>
              <a:rPr lang="sk-SK" sz="2000" dirty="0"/>
            </a:br>
            <a:r>
              <a:rPr lang="sk-SK" sz="2000" dirty="0"/>
              <a:t>		</a:t>
            </a:r>
            <a:r>
              <a:rPr lang="sk-SK" sz="2000" i="1" dirty="0"/>
              <a:t>auto stojí na 4, smerom k 7 a vykoná program</a:t>
            </a:r>
          </a:p>
          <a:p>
            <a:pPr>
              <a:spcAft>
                <a:spcPts val="2400"/>
              </a:spcAft>
            </a:pPr>
            <a:endParaRPr lang="sk-SK" sz="2000" dirty="0"/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sk-SK" sz="2000" dirty="0"/>
              <a:t>		čítam pomocou našej podložky:</a:t>
            </a:r>
          </a:p>
          <a:p>
            <a:pPr marL="1440000" indent="-180000">
              <a:buFont typeface="Arial" panose="020B0604020202020204" pitchFamily="34" charset="0"/>
              <a:buChar char="•"/>
            </a:pPr>
            <a:r>
              <a:rPr lang="sk-SK" dirty="0">
                <a:solidFill>
                  <a:schemeClr val="accent1"/>
                </a:solidFill>
              </a:rPr>
              <a:t>auto vycúva na 1</a:t>
            </a:r>
          </a:p>
          <a:p>
            <a:pPr marL="1440000" indent="-180000">
              <a:buFont typeface="Arial" panose="020B0604020202020204" pitchFamily="34" charset="0"/>
              <a:buChar char="•"/>
            </a:pPr>
            <a:r>
              <a:rPr lang="sk-SK" dirty="0">
                <a:solidFill>
                  <a:schemeClr val="accent1"/>
                </a:solidFill>
              </a:rPr>
              <a:t>otočí sa smerom k 2</a:t>
            </a:r>
          </a:p>
          <a:p>
            <a:pPr marL="1440000" indent="-180000">
              <a:buFont typeface="Arial" panose="020B0604020202020204" pitchFamily="34" charset="0"/>
              <a:buChar char="•"/>
            </a:pPr>
            <a:r>
              <a:rPr lang="sk-SK" dirty="0">
                <a:solidFill>
                  <a:schemeClr val="accent1"/>
                </a:solidFill>
              </a:rPr>
              <a:t>prejde na 2</a:t>
            </a:r>
          </a:p>
          <a:p>
            <a:pPr marL="1440000" indent="-180000">
              <a:buFont typeface="Arial" panose="020B0604020202020204" pitchFamily="34" charset="0"/>
              <a:buChar char="•"/>
            </a:pPr>
            <a:r>
              <a:rPr lang="sk-SK" dirty="0">
                <a:solidFill>
                  <a:schemeClr val="accent1"/>
                </a:solidFill>
              </a:rPr>
              <a:t>... </a:t>
            </a:r>
            <a:r>
              <a:rPr lang="sk-SK" i="1" dirty="0">
                <a:solidFill>
                  <a:schemeClr val="accent1"/>
                </a:solidFill>
              </a:rPr>
              <a:t>atď.</a:t>
            </a:r>
            <a:endParaRPr lang="sk-SK" sz="2000" i="1" dirty="0"/>
          </a:p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sk-SK" sz="2000" dirty="0"/>
              <a:t>viem </a:t>
            </a:r>
            <a:r>
              <a:rPr lang="sk-SK" sz="2000" b="1" dirty="0">
                <a:solidFill>
                  <a:srgbClr val="C00000"/>
                </a:solidFill>
              </a:rPr>
              <a:t>naprogramovať cestu </a:t>
            </a:r>
            <a:r>
              <a:rPr lang="sk-SK" sz="2000" dirty="0"/>
              <a:t>podľa štartu a cieľa </a:t>
            </a:r>
          </a:p>
          <a:p>
            <a:r>
              <a:rPr lang="sk-SK" sz="2000" dirty="0"/>
              <a:t>viem to urobiť aj s </a:t>
            </a:r>
            <a:r>
              <a:rPr lang="sk-SK" sz="2000" b="1" dirty="0">
                <a:solidFill>
                  <a:srgbClr val="C00000"/>
                </a:solidFill>
              </a:rPr>
              <a:t>rôznymi obmedzeniami</a:t>
            </a:r>
          </a:p>
          <a:p>
            <a:endParaRPr lang="sk-SK" sz="1400" dirty="0"/>
          </a:p>
          <a:p>
            <a:pPr>
              <a:spcBef>
                <a:spcPts val="1800"/>
              </a:spcBef>
            </a:pPr>
            <a:r>
              <a:rPr lang="sk-SK" sz="2000" dirty="0"/>
              <a:t>podobné úlohy viem riešiť aj </a:t>
            </a:r>
            <a:r>
              <a:rPr lang="sk-SK" sz="2000" b="1" dirty="0">
                <a:solidFill>
                  <a:srgbClr val="C00000"/>
                </a:solidFill>
              </a:rPr>
              <a:t>samostatne</a:t>
            </a:r>
            <a:r>
              <a:rPr lang="sk-SK" sz="2000" dirty="0"/>
              <a:t> podľa </a:t>
            </a:r>
            <a:r>
              <a:rPr lang="sk-SK" sz="2400" b="1" dirty="0">
                <a:solidFill>
                  <a:schemeClr val="accent1"/>
                </a:solidFill>
              </a:rPr>
              <a:t>pracovného listu 2.F</a:t>
            </a:r>
            <a:endParaRPr lang="sk-SK" sz="2000" b="1" dirty="0">
              <a:solidFill>
                <a:schemeClr val="accent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20A2912-DFF0-4D99-96ED-89C132C97D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429" y="2337880"/>
            <a:ext cx="4800600" cy="535452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4FED16EA-22A0-4C1F-A61E-590B06FFCA54}"/>
              </a:ext>
            </a:extLst>
          </p:cNvPr>
          <p:cNvSpPr/>
          <p:nvPr/>
        </p:nvSpPr>
        <p:spPr>
          <a:xfrm>
            <a:off x="732758" y="5986883"/>
            <a:ext cx="252000" cy="252000"/>
          </a:xfrm>
          <a:prstGeom prst="rect">
            <a:avLst/>
          </a:prstGeom>
          <a:noFill/>
          <a:ln w="508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65F69356-5865-47FC-AE5C-31A4EB1209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5926" y="3429000"/>
            <a:ext cx="2114550" cy="211455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31B4C5E-EEB1-4370-886A-0B283EA6E837}"/>
              </a:ext>
            </a:extLst>
          </p:cNvPr>
          <p:cNvSpPr txBox="1"/>
          <p:nvPr/>
        </p:nvSpPr>
        <p:spPr>
          <a:xfrm>
            <a:off x="137270" y="6478812"/>
            <a:ext cx="1188961" cy="288147"/>
          </a:xfrm>
          <a:prstGeom prst="rect">
            <a:avLst/>
          </a:prstGeom>
          <a:noFill/>
        </p:spPr>
        <p:txBody>
          <a:bodyPr wrap="square" tIns="36000" rIns="216000" bIns="36000" rtlCol="0">
            <a:spAutoFit/>
          </a:bodyPr>
          <a:lstStyle/>
          <a:p>
            <a:fld id="{D3B6D1F8-EEBA-4E5C-A293-BA15B35F2EFE}" type="slidenum">
              <a:rPr lang="sk-SK" sz="14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pPr/>
              <a:t>3</a:t>
            </a:fld>
            <a:endParaRPr lang="sk-SK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6A3ECC0-1BEA-4DB7-8ECC-99543B454E5E}"/>
              </a:ext>
            </a:extLst>
          </p:cNvPr>
          <p:cNvSpPr/>
          <p:nvPr/>
        </p:nvSpPr>
        <p:spPr>
          <a:xfrm>
            <a:off x="732758" y="4788487"/>
            <a:ext cx="252000" cy="252000"/>
          </a:xfrm>
          <a:prstGeom prst="rect">
            <a:avLst/>
          </a:prstGeom>
          <a:noFill/>
          <a:ln w="50800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0E65E52-03F8-438D-9022-4C8E1468EEE4}"/>
              </a:ext>
            </a:extLst>
          </p:cNvPr>
          <p:cNvSpPr/>
          <p:nvPr/>
        </p:nvSpPr>
        <p:spPr>
          <a:xfrm>
            <a:off x="732758" y="5195062"/>
            <a:ext cx="252000" cy="252000"/>
          </a:xfrm>
          <a:prstGeom prst="rect">
            <a:avLst/>
          </a:prstGeom>
          <a:noFill/>
          <a:ln w="50800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76125E-D0B4-4592-BA2B-1DAE110379B7}"/>
              </a:ext>
            </a:extLst>
          </p:cNvPr>
          <p:cNvSpPr txBox="1"/>
          <p:nvPr/>
        </p:nvSpPr>
        <p:spPr>
          <a:xfrm>
            <a:off x="6991689" y="6382480"/>
            <a:ext cx="1722120" cy="28814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sk-SK" sz="1400" b="1" dirty="0">
                <a:solidFill>
                  <a:srgbClr val="C00000"/>
                </a:solidFill>
              </a:rPr>
              <a:t>Pracovný list 2.F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BA220E9-858D-47DB-9C0F-8F8BE5C5FF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23162" y="981632"/>
            <a:ext cx="327660" cy="32004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B9E86BF-38AD-4D71-9B6E-DFACB90C54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35917" y="981632"/>
            <a:ext cx="327660" cy="32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25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87B2B9D-5A15-4E8D-BB47-4EE3A5F40533}"/>
              </a:ext>
            </a:extLst>
          </p:cNvPr>
          <p:cNvSpPr txBox="1"/>
          <p:nvPr/>
        </p:nvSpPr>
        <p:spPr>
          <a:xfrm>
            <a:off x="7787146" y="208383"/>
            <a:ext cx="134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Aktivita	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D9CF09A-07D0-4A65-BE7B-0B519666F0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8800" y="241200"/>
            <a:ext cx="286703" cy="280035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10D94C24-576D-425B-B0BA-46B96F23C49F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49601" y="161381"/>
            <a:ext cx="1426800" cy="34661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74DCB4F-6550-4C5F-A937-DBA79AE2D284}"/>
              </a:ext>
            </a:extLst>
          </p:cNvPr>
          <p:cNvCxnSpPr>
            <a:cxnSpLocks/>
          </p:cNvCxnSpPr>
          <p:nvPr/>
        </p:nvCxnSpPr>
        <p:spPr>
          <a:xfrm>
            <a:off x="216239" y="592135"/>
            <a:ext cx="8744857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518158" y="888024"/>
            <a:ext cx="84429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sk-SK" sz="2000" b="1" dirty="0">
                <a:solidFill>
                  <a:schemeClr val="accent1"/>
                </a:solidFill>
              </a:rPr>
              <a:t>Aktivita          </a:t>
            </a:r>
            <a:r>
              <a:rPr lang="sk-SK" sz="2800" b="1" dirty="0">
                <a:solidFill>
                  <a:schemeClr val="accent1"/>
                </a:solidFill>
              </a:rPr>
              <a:t>Vyskúšaj sa</a:t>
            </a:r>
            <a:endParaRPr lang="sk-SK" sz="2000" b="1" dirty="0">
              <a:solidFill>
                <a:schemeClr val="accent1"/>
              </a:solidFill>
            </a:endParaRPr>
          </a:p>
          <a:p>
            <a:pPr>
              <a:spcAft>
                <a:spcPts val="1200"/>
              </a:spcAft>
            </a:pPr>
            <a:r>
              <a:rPr lang="sk-SK" sz="2200" b="1" dirty="0">
                <a:solidFill>
                  <a:schemeClr val="accent1">
                    <a:lumMod val="75000"/>
                  </a:schemeClr>
                </a:solidFill>
              </a:rPr>
              <a:t>	</a:t>
            </a:r>
            <a:endParaRPr lang="sk-SK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29FF8C2-45E9-46A5-B152-E708CE35EAFD}"/>
              </a:ext>
            </a:extLst>
          </p:cNvPr>
          <p:cNvSpPr txBox="1"/>
          <p:nvPr/>
        </p:nvSpPr>
        <p:spPr>
          <a:xfrm rot="724672">
            <a:off x="5771697" y="1056911"/>
            <a:ext cx="1722120" cy="28814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sk-SK" sz="1400" b="1" dirty="0">
                <a:solidFill>
                  <a:srgbClr val="C00000"/>
                </a:solidFill>
              </a:rPr>
              <a:t>Pracovný list 2.F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26145-D30A-4C3D-8753-D28CB4D3187A}"/>
              </a:ext>
            </a:extLst>
          </p:cNvPr>
          <p:cNvSpPr txBox="1"/>
          <p:nvPr/>
        </p:nvSpPr>
        <p:spPr>
          <a:xfrm>
            <a:off x="137270" y="6478812"/>
            <a:ext cx="1188961" cy="288147"/>
          </a:xfrm>
          <a:prstGeom prst="rect">
            <a:avLst/>
          </a:prstGeom>
          <a:noFill/>
        </p:spPr>
        <p:txBody>
          <a:bodyPr wrap="square" tIns="36000" rIns="216000" bIns="36000" rtlCol="0">
            <a:spAutoFit/>
          </a:bodyPr>
          <a:lstStyle/>
          <a:p>
            <a:fld id="{D3B6D1F8-EEBA-4E5C-A293-BA15B35F2EFE}" type="slidenum">
              <a:rPr lang="sk-SK" sz="14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pPr/>
              <a:t>4</a:t>
            </a:fld>
            <a:endParaRPr lang="sk-SK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941AAFC-1F41-4E55-9BB8-032ABA83AD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200" y="1033200"/>
            <a:ext cx="327660" cy="3200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62A5CCE-4138-4EC5-8CF6-D8C2E9C4DA5E}"/>
              </a:ext>
            </a:extLst>
          </p:cNvPr>
          <p:cNvSpPr txBox="1"/>
          <p:nvPr/>
        </p:nvSpPr>
        <p:spPr>
          <a:xfrm>
            <a:off x="249601" y="1913702"/>
            <a:ext cx="8442937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sk-SK" sz="2200" b="1" dirty="0">
                <a:solidFill>
                  <a:schemeClr val="accent1">
                    <a:lumMod val="75000"/>
                  </a:schemeClr>
                </a:solidFill>
              </a:rPr>
              <a:t>	</a:t>
            </a:r>
            <a:endParaRPr lang="sk-SK" sz="2200" b="1" dirty="0">
              <a:solidFill>
                <a:srgbClr val="C00000"/>
              </a:solidFill>
            </a:endParaRPr>
          </a:p>
          <a:p>
            <a:pPr marL="792000" indent="-180000"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accent1">
                    <a:lumMod val="50000"/>
                  </a:schemeClr>
                </a:solidFill>
              </a:rPr>
              <a:t>tentoraz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50000"/>
                  </a:schemeClr>
                </a:solidFill>
              </a:rPr>
              <a:t>budem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1">
                    <a:lumMod val="50000"/>
                  </a:schemeClr>
                </a:solidFill>
              </a:rPr>
              <a:t>pracova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ť samostatne</a:t>
            </a:r>
          </a:p>
          <a:p>
            <a:pPr marL="792000" indent="-18000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pracujem iba na papieri, nepoužívam auto Pro-Bot</a:t>
            </a:r>
          </a:p>
          <a:p>
            <a:pPr marL="792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/>
                </a:solidFill>
              </a:rPr>
              <a:t>prečítam si, kde bude auto začínať a ako bude natočené</a:t>
            </a:r>
          </a:p>
          <a:p>
            <a:pPr marL="1706400" lvl="2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zakreslím do malej podložky v pracovnom liste</a:t>
            </a:r>
          </a:p>
          <a:p>
            <a:pPr marL="792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/>
                </a:solidFill>
              </a:rPr>
              <a:t>postupne si čítam program</a:t>
            </a:r>
          </a:p>
          <a:p>
            <a:pPr marL="1706400" lvl="2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do malej podložky si kreslím, </a:t>
            </a:r>
            <a:r>
              <a:rPr lang="sk-SK" b="1" dirty="0">
                <a:solidFill>
                  <a:srgbClr val="C00000"/>
                </a:solidFill>
              </a:rPr>
              <a:t>ako presne auto pôjde</a:t>
            </a:r>
          </a:p>
          <a:p>
            <a:pPr marL="1706400" lvl="2" indent="-180000">
              <a:buFont typeface="Arial" panose="020B0604020202020204" pitchFamily="34" charset="0"/>
              <a:buChar char="•"/>
            </a:pPr>
            <a:endParaRPr lang="sk-SK" b="1" dirty="0">
              <a:solidFill>
                <a:schemeClr val="accent1"/>
              </a:solidFill>
            </a:endParaRPr>
          </a:p>
          <a:p>
            <a:pPr marL="612000">
              <a:spcAft>
                <a:spcPts val="2400"/>
              </a:spcAft>
            </a:pPr>
            <a:r>
              <a:rPr lang="sk-SK" sz="2400" b="1" dirty="0">
                <a:solidFill>
                  <a:schemeClr val="accent1"/>
                </a:solidFill>
              </a:rPr>
              <a:t>Potom odpoviem:</a:t>
            </a:r>
          </a:p>
          <a:p>
            <a:pPr marL="612000">
              <a:spcAft>
                <a:spcPts val="1200"/>
              </a:spcAft>
            </a:pPr>
            <a:r>
              <a:rPr lang="sk-SK" sz="2000" b="1" dirty="0">
                <a:solidFill>
                  <a:schemeClr val="accent1"/>
                </a:solidFill>
              </a:rPr>
              <a:t>		        </a:t>
            </a:r>
            <a:r>
              <a:rPr lang="sk-SK" sz="2000" b="1" dirty="0">
                <a:solidFill>
                  <a:schemeClr val="accent1">
                    <a:lumMod val="50000"/>
                  </a:schemeClr>
                </a:solidFill>
              </a:rPr>
              <a:t>auto skončí na ________</a:t>
            </a:r>
          </a:p>
          <a:p>
            <a:pPr marL="612000"/>
            <a:r>
              <a:rPr lang="sk-SK" sz="2000" b="1" dirty="0">
                <a:solidFill>
                  <a:schemeClr val="accent1"/>
                </a:solidFill>
              </a:rPr>
              <a:t>		otočené smerom k ________	  </a:t>
            </a:r>
            <a:r>
              <a:rPr lang="sk-SK" sz="2000" b="1" dirty="0">
                <a:solidFill>
                  <a:schemeClr val="accent1">
                    <a:lumMod val="50000"/>
                  </a:schemeClr>
                </a:solidFill>
              </a:rPr>
              <a:t>alebo</a:t>
            </a:r>
            <a:r>
              <a:rPr lang="sk-SK" sz="2000" b="1" dirty="0">
                <a:solidFill>
                  <a:schemeClr val="accent1"/>
                </a:solidFill>
              </a:rPr>
              <a:t>	  otočené od _______ 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C08E712-AF54-4D0E-8281-49F321C52C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5692" y="2173520"/>
            <a:ext cx="1536459" cy="1536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940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>
            <a:extLst>
              <a:ext uri="{FF2B5EF4-FFF2-40B4-BE49-F238E27FC236}">
                <a16:creationId xmlns:a16="http://schemas.microsoft.com/office/drawing/2014/main" id="{10D94C24-576D-425B-B0BA-46B96F23C4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9601" y="161381"/>
            <a:ext cx="1426800" cy="34661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74DCB4F-6550-4C5F-A937-DBA79AE2D284}"/>
              </a:ext>
            </a:extLst>
          </p:cNvPr>
          <p:cNvCxnSpPr>
            <a:cxnSpLocks/>
          </p:cNvCxnSpPr>
          <p:nvPr/>
        </p:nvCxnSpPr>
        <p:spPr>
          <a:xfrm>
            <a:off x="216239" y="592135"/>
            <a:ext cx="8744857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518158" y="1011393"/>
            <a:ext cx="8498841" cy="533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sk-SK" sz="2000" b="1" dirty="0">
                <a:solidFill>
                  <a:schemeClr val="accent1"/>
                </a:solidFill>
              </a:rPr>
              <a:t>Aktivita         </a:t>
            </a:r>
            <a:r>
              <a:rPr lang="sk-SK" sz="2800" b="1" dirty="0">
                <a:solidFill>
                  <a:schemeClr val="accent1"/>
                </a:solidFill>
              </a:rPr>
              <a:t>Upravme si podložky</a:t>
            </a:r>
            <a:endParaRPr lang="sk-SK" sz="2200" b="1" dirty="0">
              <a:solidFill>
                <a:schemeClr val="accent1"/>
              </a:solidFill>
            </a:endParaRPr>
          </a:p>
          <a:p>
            <a:pPr marL="792000" indent="-180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k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a</a:t>
            </a:r>
            <a:r>
              <a:rPr lang="sk-SK" b="1" dirty="0" err="1">
                <a:solidFill>
                  <a:schemeClr val="accent1">
                    <a:lumMod val="50000"/>
                  </a:schemeClr>
                </a:solidFill>
              </a:rPr>
              <a:t>ždý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 tím si dve (prípadne tri) políčka na podložke</a:t>
            </a:r>
            <a:br>
              <a:rPr lang="sk-SK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obsadí prekážkami podľa vlastného výberu:</a:t>
            </a:r>
            <a:br>
              <a:rPr lang="sk-SK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		</a:t>
            </a:r>
            <a:r>
              <a:rPr lang="sk-SK" b="1" dirty="0">
                <a:solidFill>
                  <a:schemeClr val="accent1"/>
                </a:solidFill>
              </a:rPr>
              <a:t>jazierkom, parkom, tunelom 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alebo</a:t>
            </a:r>
            <a:r>
              <a:rPr lang="sk-SK" b="1" dirty="0">
                <a:solidFill>
                  <a:schemeClr val="accent1"/>
                </a:solidFill>
              </a:rPr>
              <a:t> garážou</a:t>
            </a:r>
          </a:p>
          <a:p>
            <a:pPr marL="792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niektoré prekážky umiestnime k okraju podložky </a:t>
            </a:r>
            <a:r>
              <a:rPr lang="sk-SK" sz="1400" b="1" dirty="0">
                <a:solidFill>
                  <a:srgbClr val="C00000"/>
                </a:solidFill>
              </a:rPr>
              <a:t>(lebo nabudúce bude súťaž tímov!)</a:t>
            </a:r>
            <a:endParaRPr lang="sk-SK" b="1" dirty="0">
              <a:solidFill>
                <a:srgbClr val="C00000"/>
              </a:solidFill>
            </a:endParaRPr>
          </a:p>
          <a:p>
            <a:pPr marL="792000" indent="-180000"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/>
                </a:solidFill>
              </a:rPr>
              <a:t>tu sú príklady:</a:t>
            </a:r>
          </a:p>
          <a:p>
            <a:pPr marL="792000" indent="-180000">
              <a:buFont typeface="Arial" panose="020B0604020202020204" pitchFamily="34" charset="0"/>
              <a:buChar char="•"/>
            </a:pPr>
            <a:endParaRPr lang="sk-SK" b="1" dirty="0">
              <a:solidFill>
                <a:schemeClr val="accent1"/>
              </a:solidFill>
            </a:endParaRPr>
          </a:p>
          <a:p>
            <a:pPr marL="792000" indent="-180000">
              <a:buFont typeface="Arial" panose="020B0604020202020204" pitchFamily="34" charset="0"/>
              <a:buChar char="•"/>
            </a:pPr>
            <a:endParaRPr lang="sk-SK" b="1" dirty="0">
              <a:solidFill>
                <a:schemeClr val="accent1"/>
              </a:solidFill>
            </a:endParaRPr>
          </a:p>
          <a:p>
            <a:pPr marL="792000" indent="-180000">
              <a:buFont typeface="Arial" panose="020B0604020202020204" pitchFamily="34" charset="0"/>
              <a:buChar char="•"/>
            </a:pPr>
            <a:endParaRPr lang="sk-SK" b="1" dirty="0">
              <a:solidFill>
                <a:schemeClr val="accent1"/>
              </a:solidFill>
            </a:endParaRPr>
          </a:p>
          <a:p>
            <a:pPr marL="792000" indent="-180000">
              <a:buFont typeface="Arial" panose="020B0604020202020204" pitchFamily="34" charset="0"/>
              <a:buChar char="•"/>
            </a:pPr>
            <a:endParaRPr lang="sk-SK" b="1" dirty="0">
              <a:solidFill>
                <a:schemeClr val="accent1"/>
              </a:solidFill>
            </a:endParaRPr>
          </a:p>
          <a:p>
            <a:pPr marL="792000" indent="-180000">
              <a:buFont typeface="Arial" panose="020B0604020202020204" pitchFamily="34" charset="0"/>
              <a:buChar char="•"/>
            </a:pPr>
            <a:endParaRPr lang="sk-SK" b="1" dirty="0">
              <a:solidFill>
                <a:schemeClr val="accent1"/>
              </a:solidFill>
            </a:endParaRPr>
          </a:p>
          <a:p>
            <a:pPr marL="792000" indent="-180000">
              <a:buFont typeface="Arial" panose="020B0604020202020204" pitchFamily="34" charset="0"/>
              <a:buChar char="•"/>
            </a:pPr>
            <a:endParaRPr lang="sk-SK" b="1" dirty="0">
              <a:solidFill>
                <a:schemeClr val="accent1"/>
              </a:solidFill>
            </a:endParaRPr>
          </a:p>
          <a:p>
            <a:pPr marL="792000" indent="-180000">
              <a:buFont typeface="Arial" panose="020B0604020202020204" pitchFamily="34" charset="0"/>
              <a:buChar char="•"/>
            </a:pPr>
            <a:endParaRPr lang="sk-SK" b="1" dirty="0">
              <a:solidFill>
                <a:schemeClr val="accent1"/>
              </a:solidFill>
            </a:endParaRPr>
          </a:p>
          <a:p>
            <a:pPr marL="792000" indent="-1800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sk-SK" b="1" dirty="0">
                <a:solidFill>
                  <a:schemeClr val="accent1"/>
                </a:solidFill>
              </a:rPr>
              <a:t>v každom tíme si žiaci navzájom zadávajú úlohy:</a:t>
            </a:r>
          </a:p>
          <a:p>
            <a:pPr marL="612000">
              <a:spcAft>
                <a:spcPts val="1200"/>
              </a:spcAft>
            </a:pPr>
            <a:r>
              <a:rPr lang="sk-SK" b="1" dirty="0">
                <a:solidFill>
                  <a:schemeClr val="accent1"/>
                </a:solidFill>
              </a:rPr>
              <a:t>		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naprogramuj auto, aby </a:t>
            </a:r>
            <a:r>
              <a:rPr lang="sk-SK" b="1" dirty="0" err="1">
                <a:solidFill>
                  <a:schemeClr val="accent1">
                    <a:lumMod val="50000"/>
                  </a:schemeClr>
                </a:solidFill>
              </a:rPr>
              <a:t>vyštarovalo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 z políčka 9 a zaparkovalo v garáži</a:t>
            </a:r>
            <a:br>
              <a:rPr lang="sk-SK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		</a:t>
            </a:r>
            <a:r>
              <a:rPr lang="sk-SK" b="1" dirty="0" err="1">
                <a:solidFill>
                  <a:schemeClr val="accent1">
                    <a:lumMod val="50000"/>
                  </a:schemeClr>
                </a:solidFill>
              </a:rPr>
              <a:t>naprogamuj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 auto, aby  z políčka 3 cúvaním obišlo park stromov</a:t>
            </a:r>
            <a:br>
              <a:rPr lang="sk-SK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		naprogramuj auto, aby z políčka 7 prešlo cez 6 a </a:t>
            </a:r>
            <a:r>
              <a:rPr lang="sk-SK" b="1" dirty="0" err="1">
                <a:solidFill>
                  <a:schemeClr val="accent1">
                    <a:lumMod val="50000"/>
                  </a:schemeClr>
                </a:solidFill>
              </a:rPr>
              <a:t>nacúvalo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 do tunela na 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BEE9DA7-0B80-4CE3-9C94-CE775A6C86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027" y="927802"/>
            <a:ext cx="1887871" cy="123766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9ABB4E4-816A-486E-96C8-75BC2A666B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729" y="3316622"/>
            <a:ext cx="8416419" cy="13522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2DC96C7-79EB-481F-8FCC-1829A74A0A82}"/>
              </a:ext>
            </a:extLst>
          </p:cNvPr>
          <p:cNvSpPr txBox="1"/>
          <p:nvPr/>
        </p:nvSpPr>
        <p:spPr>
          <a:xfrm>
            <a:off x="137270" y="6478812"/>
            <a:ext cx="1188961" cy="288147"/>
          </a:xfrm>
          <a:prstGeom prst="rect">
            <a:avLst/>
          </a:prstGeom>
          <a:noFill/>
        </p:spPr>
        <p:txBody>
          <a:bodyPr wrap="square" tIns="36000" rIns="216000" bIns="36000" rtlCol="0">
            <a:spAutoFit/>
          </a:bodyPr>
          <a:lstStyle/>
          <a:p>
            <a:fld id="{D3B6D1F8-EEBA-4E5C-A293-BA15B35F2EFE}" type="slidenum">
              <a:rPr lang="sk-SK" sz="14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pPr/>
              <a:t>5</a:t>
            </a:fld>
            <a:endParaRPr lang="sk-SK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567280E-E604-4A93-89D6-45C266BAB2A3}"/>
              </a:ext>
            </a:extLst>
          </p:cNvPr>
          <p:cNvSpPr txBox="1"/>
          <p:nvPr/>
        </p:nvSpPr>
        <p:spPr>
          <a:xfrm>
            <a:off x="7787146" y="208383"/>
            <a:ext cx="1349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Aktivita	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22E4049-26C2-4999-A071-A778D9C043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8800" y="241022"/>
            <a:ext cx="286703" cy="28003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B0271C2-F61D-4298-8F5C-6E9A4A115B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076" y="1118715"/>
            <a:ext cx="327660" cy="32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27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7959</TotalTime>
  <Words>116</Words>
  <Application>Microsoft Office PowerPoint</Application>
  <PresentationFormat>On-screen Show (4:3)</PresentationFormat>
  <Paragraphs>84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Ivan</dc:creator>
  <cp:lastModifiedBy>Ivan</cp:lastModifiedBy>
  <cp:revision>127</cp:revision>
  <dcterms:created xsi:type="dcterms:W3CDTF">2017-11-19T21:35:47Z</dcterms:created>
  <dcterms:modified xsi:type="dcterms:W3CDTF">2019-03-13T09:57:56Z</dcterms:modified>
</cp:coreProperties>
</file>