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100" autoAdjust="0"/>
    <p:restoredTop sz="96457" autoAdjust="0"/>
  </p:normalViewPr>
  <p:slideViewPr>
    <p:cSldViewPr snapToGrid="0">
      <p:cViewPr varScale="1">
        <p:scale>
          <a:sx n="76" d="100"/>
          <a:sy n="76" d="100"/>
        </p:scale>
        <p:origin x="72" y="9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543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5263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97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30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275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68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55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637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22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9916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89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902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06128" y="875055"/>
            <a:ext cx="67241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Programovateľné auto Pro-Bot</a:t>
            </a:r>
            <a:endParaRPr lang="sk-SK" sz="2200" b="1" dirty="0">
              <a:solidFill>
                <a:schemeClr val="accent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FC5867-2935-41CF-84C9-BAA7E847B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3217" y="1646240"/>
            <a:ext cx="3390900" cy="46196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32ED3A-B1DF-4ED1-BE48-9D8653EA89B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1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320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208800" y="1816415"/>
            <a:ext cx="6724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rgbClr val="C00000"/>
                </a:solidFill>
              </a:rPr>
              <a:t>❶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Do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papierovej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podlo</a:t>
            </a:r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žky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 doplňme čísla políčok takto: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12F41A-F3BB-4624-A272-A857251AD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" y="2373072"/>
            <a:ext cx="7894320" cy="3532890"/>
          </a:xfrm>
          <a:prstGeom prst="rect">
            <a:avLst/>
          </a:prstGeom>
        </p:spPr>
      </p:pic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F4DF0CE8-BCA0-4039-90EC-9CB5DEA0D936}"/>
              </a:ext>
            </a:extLst>
          </p:cNvPr>
          <p:cNvSpPr/>
          <p:nvPr/>
        </p:nvSpPr>
        <p:spPr>
          <a:xfrm rot="5400000">
            <a:off x="4395069" y="3952698"/>
            <a:ext cx="433420" cy="37363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ACEA9-AE65-4F9B-BFA3-579677A77F00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2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8497F0-4913-47E5-AF5B-014F68672BD5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7B2851-4A15-4266-8429-9717AECF49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8218" y="241026"/>
            <a:ext cx="286703" cy="2800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640660-8510-4B81-8FAD-D3479679E8CD}"/>
              </a:ext>
            </a:extLst>
          </p:cNvPr>
          <p:cNvSpPr txBox="1"/>
          <p:nvPr/>
        </p:nvSpPr>
        <p:spPr>
          <a:xfrm>
            <a:off x="249601" y="920400"/>
            <a:ext cx="856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</a:rPr>
              <a:t>Aktivita</a:t>
            </a:r>
            <a:r>
              <a:rPr lang="en-US" sz="2000" b="1" dirty="0">
                <a:solidFill>
                  <a:schemeClr val="accent1"/>
                </a:solidFill>
              </a:rPr>
              <a:t>      </a:t>
            </a:r>
            <a:r>
              <a:rPr lang="sk-SK" sz="2000" b="1" dirty="0">
                <a:solidFill>
                  <a:schemeClr val="accent1"/>
                </a:solidFill>
              </a:rPr>
              <a:t>  </a:t>
            </a:r>
            <a:r>
              <a:rPr lang="en-US" sz="2800" b="1" dirty="0" err="1">
                <a:solidFill>
                  <a:schemeClr val="accent1"/>
                </a:solidFill>
              </a:rPr>
              <a:t>Umiest</a:t>
            </a:r>
            <a:r>
              <a:rPr lang="sk-SK" sz="2800" b="1" dirty="0" err="1">
                <a:solidFill>
                  <a:schemeClr val="accent1"/>
                </a:solidFill>
              </a:rPr>
              <a:t>ňujeme</a:t>
            </a:r>
            <a:r>
              <a:rPr lang="sk-SK" sz="2800" b="1" dirty="0">
                <a:solidFill>
                  <a:schemeClr val="accent1"/>
                </a:solidFill>
              </a:rPr>
              <a:t> auto na informatickú podložku</a:t>
            </a:r>
            <a:endParaRPr lang="sk-SK" sz="2000" b="1" dirty="0">
              <a:solidFill>
                <a:schemeClr val="accent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A1439FE-83E3-4BCD-9103-3E96FB7099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374" y="1036738"/>
            <a:ext cx="327660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01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207767" y="888024"/>
            <a:ext cx="672419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sk-SK" b="1" dirty="0">
                <a:solidFill>
                  <a:srgbClr val="C00000"/>
                </a:solidFill>
              </a:rPr>
              <a:t>❷</a:t>
            </a:r>
            <a:r>
              <a:rPr lang="sk-SK" dirty="0"/>
              <a:t> 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Umiestňujeme auto na podložku</a:t>
            </a:r>
            <a:endParaRPr lang="sk-SK" sz="22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540000">
              <a:spcAft>
                <a:spcPts val="600"/>
              </a:spcAft>
            </a:pP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na políčko 1, smerom k políčku 4</a:t>
            </a:r>
          </a:p>
          <a:p>
            <a:pPr marL="540000">
              <a:spcAft>
                <a:spcPts val="600"/>
              </a:spcAft>
            </a:pP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na políčko 1, smerom k 2</a:t>
            </a:r>
          </a:p>
          <a:p>
            <a:pPr marL="540000">
              <a:spcAft>
                <a:spcPts val="600"/>
              </a:spcAft>
            </a:pPr>
            <a:endParaRPr lang="sk-SK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540000">
              <a:spcAft>
                <a:spcPts val="3000"/>
              </a:spcAft>
            </a:pPr>
            <a:endParaRPr lang="sk-SK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540000">
              <a:spcAft>
                <a:spcPts val="600"/>
              </a:spcAft>
            </a:pP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na 6, smerom k 5</a:t>
            </a:r>
          </a:p>
          <a:p>
            <a:pPr marL="540000">
              <a:spcAft>
                <a:spcPts val="600"/>
              </a:spcAft>
            </a:pP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na 9, smerom k 6</a:t>
            </a:r>
          </a:p>
          <a:p>
            <a:pPr marL="540000">
              <a:spcAft>
                <a:spcPts val="600"/>
              </a:spcAft>
            </a:pP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na 2, </a:t>
            </a:r>
            <a:r>
              <a:rPr lang="sk-SK" sz="2000" b="1" dirty="0">
                <a:solidFill>
                  <a:srgbClr val="C00000"/>
                </a:solidFill>
              </a:rPr>
              <a:t>smerom od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 5</a:t>
            </a:r>
          </a:p>
          <a:p>
            <a:pPr marL="540000">
              <a:spcAft>
                <a:spcPts val="600"/>
              </a:spcAft>
            </a:pP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na 3, </a:t>
            </a:r>
            <a:r>
              <a:rPr lang="sk-SK" sz="2000" b="1" dirty="0">
                <a:solidFill>
                  <a:srgbClr val="C00000"/>
                </a:solidFill>
              </a:rPr>
              <a:t>smerom od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 2</a:t>
            </a:r>
          </a:p>
          <a:p>
            <a:pPr marL="540000">
              <a:spcAft>
                <a:spcPts val="600"/>
              </a:spcAft>
            </a:pP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na 7, smerom k 4</a:t>
            </a:r>
          </a:p>
          <a:p>
            <a:pPr marL="540000">
              <a:spcAft>
                <a:spcPts val="600"/>
              </a:spcAft>
            </a:pP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na 5, smerom k 6</a:t>
            </a:r>
          </a:p>
          <a:p>
            <a:pPr marL="540000">
              <a:spcAft>
                <a:spcPts val="600"/>
              </a:spcAft>
            </a:pPr>
            <a:endParaRPr lang="sk-SK" sz="20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sk-SK" sz="22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sk-SK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2DDBB8-3E8F-4630-ACAC-41FEA1857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160" y="1701163"/>
            <a:ext cx="4967936" cy="4967936"/>
          </a:xfrm>
          <a:prstGeom prst="rect">
            <a:avLst/>
          </a:pr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50CBBE71-98A1-4CC2-ACB5-422055161D2E}"/>
              </a:ext>
            </a:extLst>
          </p:cNvPr>
          <p:cNvSpPr>
            <a:spLocks noChangeAspect="1"/>
          </p:cNvSpPr>
          <p:nvPr/>
        </p:nvSpPr>
        <p:spPr>
          <a:xfrm rot="5400000">
            <a:off x="446892" y="1433171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F389AB7C-001C-4C03-AED7-7881C7C9E951}"/>
              </a:ext>
            </a:extLst>
          </p:cNvPr>
          <p:cNvSpPr>
            <a:spLocks noChangeAspect="1"/>
          </p:cNvSpPr>
          <p:nvPr/>
        </p:nvSpPr>
        <p:spPr>
          <a:xfrm rot="5400000">
            <a:off x="446892" y="1817219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539FE788-4729-477B-8EE6-D1DB69BCE044}"/>
              </a:ext>
            </a:extLst>
          </p:cNvPr>
          <p:cNvSpPr>
            <a:spLocks noChangeAspect="1"/>
          </p:cNvSpPr>
          <p:nvPr/>
        </p:nvSpPr>
        <p:spPr>
          <a:xfrm rot="5400000">
            <a:off x="446892" y="3270081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1C7861FC-F44A-4E3D-BB64-D5755994E868}"/>
              </a:ext>
            </a:extLst>
          </p:cNvPr>
          <p:cNvSpPr>
            <a:spLocks noChangeAspect="1"/>
          </p:cNvSpPr>
          <p:nvPr/>
        </p:nvSpPr>
        <p:spPr>
          <a:xfrm rot="5400000">
            <a:off x="446892" y="3646876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65F051B3-35ED-4EB9-A684-043661588B8C}"/>
              </a:ext>
            </a:extLst>
          </p:cNvPr>
          <p:cNvSpPr>
            <a:spLocks noChangeAspect="1"/>
          </p:cNvSpPr>
          <p:nvPr/>
        </p:nvSpPr>
        <p:spPr>
          <a:xfrm rot="5400000">
            <a:off x="446892" y="4023671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56773D6E-0232-4412-9780-8C1DC3B6E9AF}"/>
              </a:ext>
            </a:extLst>
          </p:cNvPr>
          <p:cNvSpPr>
            <a:spLocks noChangeAspect="1"/>
          </p:cNvSpPr>
          <p:nvPr/>
        </p:nvSpPr>
        <p:spPr>
          <a:xfrm rot="5400000">
            <a:off x="446892" y="4400466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75B935B3-6C16-4287-8B4C-ED36E4299D5F}"/>
              </a:ext>
            </a:extLst>
          </p:cNvPr>
          <p:cNvSpPr>
            <a:spLocks noChangeAspect="1"/>
          </p:cNvSpPr>
          <p:nvPr/>
        </p:nvSpPr>
        <p:spPr>
          <a:xfrm rot="5400000">
            <a:off x="446892" y="4777261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7C80D1A6-42D8-46FB-B239-80287C77FD5F}"/>
              </a:ext>
            </a:extLst>
          </p:cNvPr>
          <p:cNvSpPr>
            <a:spLocks noChangeAspect="1"/>
          </p:cNvSpPr>
          <p:nvPr/>
        </p:nvSpPr>
        <p:spPr>
          <a:xfrm rot="5400000">
            <a:off x="446892" y="5154054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47C78BB-3AAD-4DDA-A613-829DC354B8AC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3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2AE4C3-CFC5-4DBE-A173-0BC263A2162B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FA26A38-9D8D-4452-953D-E91CCD1C72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8218" y="241026"/>
            <a:ext cx="286703" cy="28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96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9" y="1500073"/>
            <a:ext cx="8323560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jeden žiak diktuje program, napr.: 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druhý zadáva tieto príkazy tlačidlami na aute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potom </a:t>
            </a:r>
            <a:r>
              <a:rPr lang="sk-SK" b="1" dirty="0">
                <a:solidFill>
                  <a:srgbClr val="C00000"/>
                </a:solidFill>
              </a:rPr>
              <a:t>umiestni auto na podložku 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podľa zadania, napr. </a:t>
            </a:r>
            <a:r>
              <a:rPr lang="sk-SK" b="1" dirty="0">
                <a:solidFill>
                  <a:srgbClr val="C00000"/>
                </a:solidFill>
              </a:rPr>
              <a:t>na 3, smerom k 6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potom v tíme </a:t>
            </a:r>
            <a:r>
              <a:rPr lang="sk-SK" b="1" dirty="0">
                <a:solidFill>
                  <a:srgbClr val="C00000"/>
                </a:solidFill>
              </a:rPr>
              <a:t>diskutujeme</a:t>
            </a:r>
            <a:r>
              <a:rPr lang="sk-SK" b="1" dirty="0">
                <a:solidFill>
                  <a:schemeClr val="accent1"/>
                </a:solidFill>
              </a:rPr>
              <a:t>, kam asi auto príde a ako bude natočené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spustíme program pomocou 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sz="11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900000"/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    </a:t>
            </a:r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kam auto naozaj prišlo?</a:t>
            </a:r>
          </a:p>
          <a:p>
            <a:pPr marL="900000"/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	    ako je otočené?</a:t>
            </a:r>
          </a:p>
          <a:p>
            <a:pPr marL="792000" indent="-1800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žiaci program zmažú pomocou tlačidla </a:t>
            </a:r>
            <a:r>
              <a:rPr lang="sk-SK" b="1" dirty="0" err="1">
                <a:solidFill>
                  <a:srgbClr val="C00000"/>
                </a:solidFill>
              </a:rPr>
              <a:t>Clear</a:t>
            </a:r>
            <a:r>
              <a:rPr lang="sk-SK" b="1" dirty="0">
                <a:solidFill>
                  <a:schemeClr val="accent1"/>
                </a:solidFill>
              </a:rPr>
              <a:t> a vystriedajú sa</a:t>
            </a:r>
          </a:p>
          <a:p>
            <a:pPr>
              <a:spcBef>
                <a:spcPts val="1200"/>
              </a:spcBef>
            </a:pPr>
            <a:r>
              <a:rPr lang="sk-SK" sz="2000" b="1" dirty="0">
                <a:solidFill>
                  <a:srgbClr val="C00000"/>
                </a:solidFill>
              </a:rPr>
              <a:t>Zadania:</a:t>
            </a:r>
          </a:p>
          <a:p>
            <a:pPr marL="540000"/>
            <a:endParaRPr lang="sk-SK" sz="14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							a začnime </a:t>
            </a:r>
            <a:r>
              <a:rPr lang="sk-SK" sz="2200" b="1" dirty="0">
                <a:solidFill>
                  <a:srgbClr val="C00000"/>
                </a:solidFill>
              </a:rPr>
              <a:t>na 1, smerom k 4</a:t>
            </a:r>
          </a:p>
          <a:p>
            <a:pPr>
              <a:spcAft>
                <a:spcPts val="600"/>
              </a:spcAft>
            </a:pPr>
            <a:endParaRPr lang="sk-SK" sz="2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								  a začnime </a:t>
            </a:r>
            <a:r>
              <a:rPr lang="sk-SK" sz="2200" b="1" dirty="0">
                <a:solidFill>
                  <a:srgbClr val="C00000"/>
                </a:solidFill>
              </a:rPr>
              <a:t>na 5, smerom k 6</a:t>
            </a:r>
          </a:p>
          <a:p>
            <a:pPr>
              <a:spcAft>
                <a:spcPts val="600"/>
              </a:spcAft>
            </a:pPr>
            <a:endParaRPr lang="sk-SK" sz="2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				 a začnime </a:t>
            </a:r>
            <a:r>
              <a:rPr lang="sk-SK" sz="2200" b="1" dirty="0">
                <a:solidFill>
                  <a:srgbClr val="C00000"/>
                </a:solidFill>
              </a:rPr>
              <a:t>na 8, smerom od 5</a:t>
            </a: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50CBBE71-98A1-4CC2-ACB5-422055161D2E}"/>
              </a:ext>
            </a:extLst>
          </p:cNvPr>
          <p:cNvSpPr>
            <a:spLocks noChangeAspect="1"/>
          </p:cNvSpPr>
          <p:nvPr/>
        </p:nvSpPr>
        <p:spPr>
          <a:xfrm rot="5400000">
            <a:off x="623558" y="4819511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F389AB7C-001C-4C03-AED7-7881C7C9E951}"/>
              </a:ext>
            </a:extLst>
          </p:cNvPr>
          <p:cNvSpPr>
            <a:spLocks noChangeAspect="1"/>
          </p:cNvSpPr>
          <p:nvPr/>
        </p:nvSpPr>
        <p:spPr>
          <a:xfrm rot="5400000">
            <a:off x="623558" y="5517884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D5E34D-D053-44D3-AEA8-A2CF677F1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001" y="4612818"/>
            <a:ext cx="3134868" cy="5699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94C154-26EC-4F79-ADCA-BBD76F7E2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615" y="2686575"/>
            <a:ext cx="563499" cy="5634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0C7D47-65A9-4F87-B125-6BEC8C87E7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001" y="5326848"/>
            <a:ext cx="3763137" cy="5699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3451EE-0982-4499-914E-BE9FB43259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3001" y="6040878"/>
            <a:ext cx="1845945" cy="563499"/>
          </a:xfrm>
          <a:prstGeom prst="rect">
            <a:avLst/>
          </a:prstGeom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58D5BE5A-16C6-42C0-8296-FC0676DD9262}"/>
              </a:ext>
            </a:extLst>
          </p:cNvPr>
          <p:cNvSpPr>
            <a:spLocks noChangeAspect="1"/>
          </p:cNvSpPr>
          <p:nvPr/>
        </p:nvSpPr>
        <p:spPr>
          <a:xfrm rot="5400000">
            <a:off x="623558" y="6223813"/>
            <a:ext cx="234046" cy="201765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572A90-F859-4851-A025-C6185E7619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0275" y="1273272"/>
            <a:ext cx="1845945" cy="56349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95C8A1E-A9DF-454A-ADDA-E2FC5635F93A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4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BEBD34-BC76-42DA-82AD-43DBC8BDCCEE}"/>
              </a:ext>
            </a:extLst>
          </p:cNvPr>
          <p:cNvSpPr txBox="1"/>
          <p:nvPr/>
        </p:nvSpPr>
        <p:spPr>
          <a:xfrm>
            <a:off x="249601" y="691802"/>
            <a:ext cx="856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</a:rPr>
              <a:t>Aktivita</a:t>
            </a:r>
            <a:r>
              <a:rPr lang="en-US" sz="2000" b="1" dirty="0">
                <a:solidFill>
                  <a:schemeClr val="accent1"/>
                </a:solidFill>
              </a:rPr>
              <a:t>      </a:t>
            </a:r>
            <a:r>
              <a:rPr lang="sk-SK" sz="2000" b="1" dirty="0">
                <a:solidFill>
                  <a:schemeClr val="accent1"/>
                </a:solidFill>
              </a:rPr>
              <a:t>  </a:t>
            </a:r>
            <a:r>
              <a:rPr lang="sk-SK" sz="2800" b="1" dirty="0">
                <a:solidFill>
                  <a:schemeClr val="accent1"/>
                </a:solidFill>
              </a:rPr>
              <a:t>Diktujeme a vykonávame program</a:t>
            </a:r>
            <a:endParaRPr lang="sk-SK" sz="2000" b="1" dirty="0">
              <a:solidFill>
                <a:schemeClr val="accent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07902D6-7B59-4871-96A3-290EE5672C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3200" y="806989"/>
            <a:ext cx="327660" cy="32004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70B5CE1-4D4A-41AD-8FD7-A2479717B164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715E435-86D9-40A2-8EAB-54698155C7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8218" y="244643"/>
            <a:ext cx="286703" cy="280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ADA22F-1C37-4979-A0BC-474C9018D15A}"/>
              </a:ext>
            </a:extLst>
          </p:cNvPr>
          <p:cNvSpPr txBox="1"/>
          <p:nvPr/>
        </p:nvSpPr>
        <p:spPr>
          <a:xfrm>
            <a:off x="639698" y="1283624"/>
            <a:ext cx="472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rgbClr val="C00000"/>
                </a:solidFill>
              </a:rPr>
              <a:t>❶</a:t>
            </a:r>
          </a:p>
        </p:txBody>
      </p:sp>
    </p:spTree>
    <p:extLst>
      <p:ext uri="{BB962C8B-B14F-4D97-AF65-F5344CB8AC3E}">
        <p14:creationId xmlns:p14="http://schemas.microsoft.com/office/powerpoint/2010/main" val="73797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9" y="888024"/>
            <a:ext cx="8323560" cy="69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rgbClr val="C00000"/>
                </a:solidFill>
              </a:rPr>
              <a:t>❷</a:t>
            </a:r>
            <a:r>
              <a:rPr lang="sk-SK" dirty="0"/>
              <a:t> </a:t>
            </a: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Riešme úlohy podľa pracovného listu 1.B</a:t>
            </a:r>
          </a:p>
          <a:p>
            <a:pPr>
              <a:lnSpc>
                <a:spcPts val="2000"/>
              </a:lnSpc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			</a:t>
            </a:r>
            <a:r>
              <a:rPr lang="sk-SK" b="1" dirty="0">
                <a:solidFill>
                  <a:srgbClr val="C00000"/>
                </a:solidFill>
              </a:rPr>
              <a:t>potom ako trieda diskutujme o riešeniach</a:t>
            </a:r>
            <a:endParaRPr lang="sk-SK" sz="2200" b="1" dirty="0">
              <a:solidFill>
                <a:srgbClr val="C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C8DED9-C983-4963-9A9C-5C893211E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677" y="1514496"/>
            <a:ext cx="1640967" cy="17413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58B05C-256B-4DAA-9451-F39B2A006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858" y="1817144"/>
            <a:ext cx="4622128" cy="46221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D58D04-2526-4A89-A23A-5124952350FB}"/>
              </a:ext>
            </a:extLst>
          </p:cNvPr>
          <p:cNvSpPr txBox="1"/>
          <p:nvPr/>
        </p:nvSpPr>
        <p:spPr>
          <a:xfrm rot="20570666">
            <a:off x="6985354" y="731274"/>
            <a:ext cx="1722120" cy="2573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200" b="1" dirty="0">
                <a:solidFill>
                  <a:srgbClr val="C00000"/>
                </a:solidFill>
              </a:rPr>
              <a:t>Pracovný list 1.1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9BAE92-A13C-499F-8D0A-2381EC353F85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5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67CABC-2802-4657-BC30-A878570B42D9}"/>
              </a:ext>
            </a:extLst>
          </p:cNvPr>
          <p:cNvSpPr txBox="1"/>
          <p:nvPr/>
        </p:nvSpPr>
        <p:spPr>
          <a:xfrm>
            <a:off x="6145996" y="208383"/>
            <a:ext cx="292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1.B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B33F72E-270F-4E36-BA00-25F0793D43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6400" y="244800"/>
            <a:ext cx="286703" cy="28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350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1B89C9EA-635C-414B-9176-3EDCE8BA4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50" y="1945174"/>
            <a:ext cx="4622128" cy="46221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CF8348-F0D3-4997-92AB-A8BFCE956FD4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6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D69579-4912-4280-B09D-803E0DE3D34C}"/>
              </a:ext>
            </a:extLst>
          </p:cNvPr>
          <p:cNvSpPr txBox="1"/>
          <p:nvPr/>
        </p:nvSpPr>
        <p:spPr>
          <a:xfrm>
            <a:off x="6145996" y="208383"/>
            <a:ext cx="292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1.C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FA97ADA-BFD7-4563-A3D3-80B534605A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6400" y="244800"/>
            <a:ext cx="286703" cy="2800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91900" y="1473250"/>
            <a:ext cx="4668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Riešme úlohy v pracovnom liste 1.C</a:t>
            </a:r>
            <a:endParaRPr lang="sk-SK" sz="2000" b="1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A40489-ED12-4D6B-A898-E50CD164E4BA}"/>
              </a:ext>
            </a:extLst>
          </p:cNvPr>
          <p:cNvSpPr txBox="1"/>
          <p:nvPr/>
        </p:nvSpPr>
        <p:spPr>
          <a:xfrm>
            <a:off x="249601" y="691802"/>
            <a:ext cx="856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</a:rPr>
              <a:t>Aktivita</a:t>
            </a:r>
            <a:r>
              <a:rPr lang="en-US" sz="2000" b="1" dirty="0">
                <a:solidFill>
                  <a:schemeClr val="accent1"/>
                </a:solidFill>
              </a:rPr>
              <a:t>      </a:t>
            </a:r>
            <a:r>
              <a:rPr lang="sk-SK" sz="2000" b="1" dirty="0">
                <a:solidFill>
                  <a:schemeClr val="accent1"/>
                </a:solidFill>
              </a:rPr>
              <a:t>  </a:t>
            </a:r>
            <a:r>
              <a:rPr lang="sk-SK" sz="2800" b="1" dirty="0">
                <a:solidFill>
                  <a:schemeClr val="accent1"/>
                </a:solidFill>
              </a:rPr>
              <a:t>Ten istý program z rôznych štartov</a:t>
            </a:r>
            <a:endParaRPr lang="sk-SK" sz="2000" b="1" dirty="0">
              <a:solidFill>
                <a:schemeClr val="accent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DC270B-6889-4BCB-A7A8-CD17111F0E8F}"/>
              </a:ext>
            </a:extLst>
          </p:cNvPr>
          <p:cNvSpPr txBox="1"/>
          <p:nvPr/>
        </p:nvSpPr>
        <p:spPr>
          <a:xfrm rot="20570666">
            <a:off x="6985354" y="731274"/>
            <a:ext cx="1722120" cy="2573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200" b="1" dirty="0">
                <a:solidFill>
                  <a:srgbClr val="C00000"/>
                </a:solidFill>
              </a:rPr>
              <a:t>Pracovný list 1.C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E460DF-3B09-46E9-B45F-029B33CD58CF}"/>
              </a:ext>
            </a:extLst>
          </p:cNvPr>
          <p:cNvSpPr txBox="1"/>
          <p:nvPr/>
        </p:nvSpPr>
        <p:spPr>
          <a:xfrm>
            <a:off x="5818569" y="1864069"/>
            <a:ext cx="23342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sk-SK" b="1" dirty="0">
                <a:solidFill>
                  <a:srgbClr val="C00000"/>
                </a:solidFill>
              </a:rPr>
              <a:t>potom ako trieda diskutujme o našich odpovediach</a:t>
            </a:r>
            <a:endParaRPr lang="sk-SK" sz="2200" b="1" dirty="0">
              <a:solidFill>
                <a:srgbClr val="C00000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E915A78-CC93-4DC1-99AA-5A160BB78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200" y="806400"/>
            <a:ext cx="327660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037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FA06B08-4194-4AE1-909A-780009A2EB31}"/>
              </a:ext>
            </a:extLst>
          </p:cNvPr>
          <p:cNvSpPr txBox="1"/>
          <p:nvPr/>
        </p:nvSpPr>
        <p:spPr>
          <a:xfrm>
            <a:off x="518400" y="889671"/>
            <a:ext cx="6779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chemeClr val="accent1">
                    <a:lumMod val="75000"/>
                  </a:schemeClr>
                </a:solidFill>
              </a:rPr>
              <a:t>Po aktivitách      </a:t>
            </a:r>
            <a:r>
              <a:rPr lang="sk-SK" sz="2400" b="1" dirty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sk-SK" sz="2400" b="1" dirty="0">
                <a:solidFill>
                  <a:srgbClr val="C00000"/>
                </a:solidFill>
              </a:rPr>
              <a:t>       </a:t>
            </a:r>
            <a:r>
              <a:rPr lang="sk-SK" sz="2400" b="1" dirty="0">
                <a:solidFill>
                  <a:schemeClr val="accent1">
                    <a:lumMod val="75000"/>
                  </a:schemeClr>
                </a:solidFill>
              </a:rPr>
              <a:t>a       už dokážem toto: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B44DAA-BD1C-4718-9409-D983E4F46550}"/>
              </a:ext>
            </a:extLst>
          </p:cNvPr>
          <p:cNvSpPr/>
          <p:nvPr/>
        </p:nvSpPr>
        <p:spPr>
          <a:xfrm>
            <a:off x="695493" y="1711747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0951-ABB3-48EE-A053-A7CDD30E667A}"/>
              </a:ext>
            </a:extLst>
          </p:cNvPr>
          <p:cNvSpPr/>
          <p:nvPr/>
        </p:nvSpPr>
        <p:spPr>
          <a:xfrm>
            <a:off x="695493" y="2179976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29F38E-7CDD-4EB5-88CD-DFCDDA25B4D4}"/>
              </a:ext>
            </a:extLst>
          </p:cNvPr>
          <p:cNvSpPr/>
          <p:nvPr/>
        </p:nvSpPr>
        <p:spPr>
          <a:xfrm>
            <a:off x="695493" y="2648204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5CB3F0-7BB0-4E63-A7C4-688573B2E103}"/>
              </a:ext>
            </a:extLst>
          </p:cNvPr>
          <p:cNvSpPr txBox="1"/>
          <p:nvPr/>
        </p:nvSpPr>
        <p:spPr>
          <a:xfrm>
            <a:off x="1096554" y="1614668"/>
            <a:ext cx="773462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dirty="0"/>
              <a:t>viem auto zapnúť a vypnúť,</a:t>
            </a:r>
          </a:p>
          <a:p>
            <a:pPr>
              <a:spcAft>
                <a:spcPts val="1200"/>
              </a:spcAft>
            </a:pPr>
            <a:r>
              <a:rPr lang="sk-SK" sz="2000" dirty="0"/>
              <a:t>viem zapnúť a vypnúť zvuky, ktoré vydáva,</a:t>
            </a:r>
          </a:p>
          <a:p>
            <a:pPr>
              <a:spcAft>
                <a:spcPts val="1200"/>
              </a:spcAft>
            </a:pPr>
            <a:r>
              <a:rPr lang="sk-SK" sz="2000" dirty="0"/>
              <a:t>viem umiestniť auto na našu podložku, na správne políčko a správnym smerom,</a:t>
            </a:r>
          </a:p>
          <a:p>
            <a:pPr>
              <a:spcAft>
                <a:spcPts val="1200"/>
              </a:spcAft>
            </a:pPr>
            <a:r>
              <a:rPr lang="sk-SK" sz="2000" dirty="0"/>
              <a:t>viem, aký je rozdiel medzi otočením auta </a:t>
            </a:r>
            <a:r>
              <a:rPr lang="sk-SK" sz="2000" b="1" dirty="0">
                <a:solidFill>
                  <a:srgbClr val="C00000"/>
                </a:solidFill>
              </a:rPr>
              <a:t>smerom k</a:t>
            </a:r>
            <a:r>
              <a:rPr lang="sk-SK" sz="2000" dirty="0"/>
              <a:t>... a </a:t>
            </a:r>
            <a:r>
              <a:rPr lang="sk-SK" sz="2000" b="1" dirty="0">
                <a:solidFill>
                  <a:srgbClr val="C00000"/>
                </a:solidFill>
              </a:rPr>
              <a:t>smerom od</a:t>
            </a:r>
            <a:r>
              <a:rPr lang="sk-SK" sz="2000" dirty="0"/>
              <a:t>...,</a:t>
            </a:r>
          </a:p>
          <a:p>
            <a:pPr>
              <a:spcAft>
                <a:spcPts val="1200"/>
              </a:spcAft>
            </a:pPr>
            <a:r>
              <a:rPr lang="sk-SK" sz="2000" dirty="0"/>
              <a:t>viem </a:t>
            </a:r>
            <a:r>
              <a:rPr lang="sk-SK" sz="2000" b="1" dirty="0">
                <a:solidFill>
                  <a:srgbClr val="C00000"/>
                </a:solidFill>
              </a:rPr>
              <a:t>čítať</a:t>
            </a:r>
            <a:r>
              <a:rPr lang="sk-SK" sz="2000" dirty="0"/>
              <a:t> a </a:t>
            </a:r>
            <a:r>
              <a:rPr lang="sk-SK" sz="2000" b="1" dirty="0">
                <a:solidFill>
                  <a:srgbClr val="C00000"/>
                </a:solidFill>
              </a:rPr>
              <a:t>diktovať</a:t>
            </a:r>
            <a:r>
              <a:rPr lang="sk-SK" sz="2000" dirty="0"/>
              <a:t> program podľa obrázka so šípkami,</a:t>
            </a:r>
          </a:p>
          <a:p>
            <a:pPr>
              <a:spcAft>
                <a:spcPts val="1200"/>
              </a:spcAft>
            </a:pPr>
            <a:r>
              <a:rPr lang="sk-SK" sz="2000" dirty="0"/>
              <a:t>viem </a:t>
            </a:r>
            <a:r>
              <a:rPr lang="sk-SK" sz="2000" b="1" dirty="0">
                <a:solidFill>
                  <a:srgbClr val="C00000"/>
                </a:solidFill>
              </a:rPr>
              <a:t>zadávať program</a:t>
            </a:r>
            <a:r>
              <a:rPr lang="sk-SK" sz="2000" dirty="0"/>
              <a:t> stláčaním tlačidiel so </a:t>
            </a:r>
            <a:r>
              <a:rPr lang="sk-SK" sz="2000" dirty="0" err="1"/>
              <a:t>šípkmi</a:t>
            </a:r>
            <a:br>
              <a:rPr lang="sk-SK" sz="2000" dirty="0"/>
            </a:br>
            <a:r>
              <a:rPr lang="sk-SK" sz="2000" dirty="0"/>
              <a:t>								</a:t>
            </a:r>
            <a:r>
              <a:rPr lang="sk-SK" sz="2000" b="1" dirty="0"/>
              <a:t>dopredu</a:t>
            </a:r>
            <a:r>
              <a:rPr lang="sk-SK" sz="2000" dirty="0"/>
              <a:t>, </a:t>
            </a:r>
            <a:r>
              <a:rPr lang="sk-SK" sz="2000" b="1" dirty="0"/>
              <a:t>vpravo</a:t>
            </a:r>
            <a:r>
              <a:rPr lang="sk-SK" sz="2000" dirty="0"/>
              <a:t>, </a:t>
            </a:r>
            <a:r>
              <a:rPr lang="sk-SK" sz="2000" b="1" dirty="0"/>
              <a:t>vľavo</a:t>
            </a:r>
            <a:r>
              <a:rPr lang="sk-SK" sz="2000" dirty="0"/>
              <a:t> a </a:t>
            </a:r>
            <a:r>
              <a:rPr lang="sk-SK" sz="2000" b="1" dirty="0"/>
              <a:t>cúvni</a:t>
            </a:r>
            <a:r>
              <a:rPr lang="sk-SK" sz="2000" dirty="0"/>
              <a:t>,</a:t>
            </a:r>
          </a:p>
          <a:p>
            <a:pPr>
              <a:spcAft>
                <a:spcPts val="1200"/>
              </a:spcAft>
            </a:pPr>
            <a:r>
              <a:rPr lang="sk-SK" sz="2000" dirty="0"/>
              <a:t>viem program (aj opakovane) spustiť pomocou tlačidla </a:t>
            </a:r>
            <a:r>
              <a:rPr lang="sk-SK" sz="2000" b="1" dirty="0"/>
              <a:t>GO</a:t>
            </a:r>
            <a:r>
              <a:rPr lang="sk-SK" sz="2000" dirty="0"/>
              <a:t>,</a:t>
            </a:r>
          </a:p>
          <a:p>
            <a:pPr>
              <a:spcAft>
                <a:spcPts val="1200"/>
              </a:spcAft>
            </a:pPr>
            <a:r>
              <a:rPr lang="sk-SK" sz="2000" dirty="0"/>
              <a:t>viem celý program zmazať stláčaním tlačidla </a:t>
            </a:r>
            <a:r>
              <a:rPr lang="sk-SK" sz="2000" b="1" dirty="0" err="1"/>
              <a:t>Clear</a:t>
            </a:r>
            <a:r>
              <a:rPr lang="sk-SK" sz="2000" dirty="0"/>
              <a:t>,</a:t>
            </a:r>
          </a:p>
          <a:p>
            <a:pPr>
              <a:spcAft>
                <a:spcPts val="1200"/>
              </a:spcAft>
            </a:pPr>
            <a:r>
              <a:rPr lang="sk-SK" sz="2000" dirty="0"/>
              <a:t>viem prečítať program pre auto a ukázať, ako pôjde po </a:t>
            </a:r>
            <a:r>
              <a:rPr lang="sk-SK" sz="2000" dirty="0" err="1"/>
              <a:t>podlože</a:t>
            </a:r>
            <a:r>
              <a:rPr lang="sk-SK" sz="2000" dirty="0"/>
              <a:t> a kam príde.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D79F1F-72F5-4FF5-813F-5378899652C0}"/>
              </a:ext>
            </a:extLst>
          </p:cNvPr>
          <p:cNvSpPr/>
          <p:nvPr/>
        </p:nvSpPr>
        <p:spPr>
          <a:xfrm>
            <a:off x="695493" y="3380296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B839F0-96DC-4425-B2B4-69D79720E404}"/>
              </a:ext>
            </a:extLst>
          </p:cNvPr>
          <p:cNvSpPr/>
          <p:nvPr/>
        </p:nvSpPr>
        <p:spPr>
          <a:xfrm>
            <a:off x="695493" y="3848525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1E39C1-63AA-4455-8ED5-3D45E324977C}"/>
              </a:ext>
            </a:extLst>
          </p:cNvPr>
          <p:cNvSpPr/>
          <p:nvPr/>
        </p:nvSpPr>
        <p:spPr>
          <a:xfrm>
            <a:off x="695493" y="4316753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A21283-BBF8-411E-9199-B48FFD777D3C}"/>
              </a:ext>
            </a:extLst>
          </p:cNvPr>
          <p:cNvSpPr/>
          <p:nvPr/>
        </p:nvSpPr>
        <p:spPr>
          <a:xfrm>
            <a:off x="695493" y="5066256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1E63E7-EE1E-4A31-8777-7AB643141F51}"/>
              </a:ext>
            </a:extLst>
          </p:cNvPr>
          <p:cNvSpPr/>
          <p:nvPr/>
        </p:nvSpPr>
        <p:spPr>
          <a:xfrm>
            <a:off x="695493" y="5534485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361409-4C81-47D5-8698-78967ED68586}"/>
              </a:ext>
            </a:extLst>
          </p:cNvPr>
          <p:cNvSpPr/>
          <p:nvPr/>
        </p:nvSpPr>
        <p:spPr>
          <a:xfrm>
            <a:off x="695493" y="6002713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486EB1-78F9-4D4D-810C-BB99C1726B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7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0E81063-64B6-452C-979E-055C75A99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756" y="942169"/>
            <a:ext cx="327660" cy="32004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6A104B-668A-4900-9C73-36DF11D9BA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6029" y="942169"/>
            <a:ext cx="327660" cy="32004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3AC1822-B6D2-46D1-9455-56C6EF4C11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5604" y="942169"/>
            <a:ext cx="327660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08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6478</TotalTime>
  <Words>185</Words>
  <Application>Microsoft Office PowerPoint</Application>
  <PresentationFormat>On-screen Show (4:3)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117</cp:revision>
  <dcterms:created xsi:type="dcterms:W3CDTF">2017-11-19T21:35:47Z</dcterms:created>
  <dcterms:modified xsi:type="dcterms:W3CDTF">2019-03-13T09:36:29Z</dcterms:modified>
</cp:coreProperties>
</file>