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988F-E01B-44C8-8C22-C68A976A984D}" type="datetimeFigureOut">
              <a:rPr lang="sk-SK" smtClean="0"/>
              <a:t>21. 10. 2020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29588-BF7B-4A5B-B8CA-518B2A7E21F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9117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1. Od starých Egypťanov a Babylončanov nie sú dochované žiadne matematické dôkazy v dnešnom slova zmysle. Zachovalo sa veľa záznamov zachytávajúcich riešenie rôznych konkrétnych problémov a úloh. Predpokladá sa, že tieto problémy boli už natoľko abstraktné, a tieto riešenia tak elegantné, že v ich pozadí muselo stať hlboké porozumenie danej oblasti, implicitne zahŕňajúce dôkazy správnosti používaných metód.</a:t>
            </a:r>
          </a:p>
          <a:p>
            <a:endParaRPr lang="sk-SK" dirty="0"/>
          </a:p>
          <a:p>
            <a:r>
              <a:rPr lang="sk-SK" dirty="0"/>
              <a:t>2. V Číne 5. až 3. storočie pred Kr. sa okrem praktickej matematiky rozvíjala aj logika. Tej sa venovala najmä škola následníkov filozofa Mo </a:t>
            </a:r>
            <a:r>
              <a:rPr lang="sk-SK" dirty="0" err="1"/>
              <a:t>Tiho</a:t>
            </a:r>
            <a:r>
              <a:rPr lang="sk-SK" dirty="0"/>
              <a:t>, ktorej príslušníci sa zaoberali teóriou poznania a svoje tvrdenia logicky dokazovali. Jedným z najvýznamnejších následníkov Mo </a:t>
            </a:r>
            <a:r>
              <a:rPr lang="sk-SK" dirty="0" err="1"/>
              <a:t>Tiho</a:t>
            </a:r>
            <a:r>
              <a:rPr lang="sk-SK" dirty="0"/>
              <a:t> bol </a:t>
            </a:r>
            <a:r>
              <a:rPr lang="sk-SK" dirty="0" err="1"/>
              <a:t>Kung-sun</a:t>
            </a:r>
            <a:r>
              <a:rPr lang="sk-SK" dirty="0"/>
              <a:t> </a:t>
            </a:r>
            <a:r>
              <a:rPr lang="sk-SK" dirty="0" err="1"/>
              <a:t>Lung</a:t>
            </a:r>
            <a:r>
              <a:rPr lang="sk-SK" dirty="0"/>
              <a:t> žijúci v prvej polovici tretieho storočia pred naším letopočtom. Logický dôkaz však nebol v Číne ďalej rozvíjaný. Mo </a:t>
            </a:r>
            <a:r>
              <a:rPr lang="sk-SK" dirty="0" err="1"/>
              <a:t>Tiho</a:t>
            </a:r>
            <a:r>
              <a:rPr lang="sk-SK" dirty="0"/>
              <a:t> učenie bolo totiž za vlády dynastie </a:t>
            </a:r>
            <a:r>
              <a:rPr lang="sk-SK" dirty="0" err="1"/>
              <a:t>Chan</a:t>
            </a:r>
            <a:r>
              <a:rPr lang="sk-SK" dirty="0"/>
              <a:t> úplne vytlačené a neskorší čínski filozofi sa k nemu už nikdy nevrátili.</a:t>
            </a:r>
          </a:p>
          <a:p>
            <a:endParaRPr lang="sk-SK" dirty="0"/>
          </a:p>
          <a:p>
            <a:r>
              <a:rPr lang="sk-SK" dirty="0"/>
              <a:t>3. Pojem deduktívneho matematického dôkazu má svoj pôvod v starovekom Grécku. Rovnako ako celá vtedajšia matematika, bol aj matematický dôkaz veľmi úzko spätý s geometriou. Najstaršie matematické dôkazy pochádzajú práve z tejto doby – zachovali sa v trinásťdielnom Euklidovom spise Základy.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29588-BF7B-4A5B-B8CA-518B2A7E21F2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2850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Čo ak dosadíme za áčko 8? a = 8, tak x = 9. Ak a = 0 tak x = 1. Neoverili sme jednu podmienku, nielen, že x &gt;= 0 a x-a &gt;= 0 (tie sme overili), ale x-</a:t>
            </a:r>
            <a:r>
              <a:rPr lang="sk-SK" dirty="0" err="1"/>
              <a:t>ko</a:t>
            </a:r>
            <a:r>
              <a:rPr lang="sk-SK" dirty="0"/>
              <a:t> nemôže byť moc veľké. Keďže x musí byť aspoň a, tak si všimnite, že akonáhle x presiahne 4 tak sme v keli, lebo </a:t>
            </a:r>
            <a:r>
              <a:rPr lang="sk-SK" dirty="0" err="1"/>
              <a:t>odmocnica</a:t>
            </a:r>
            <a:r>
              <a:rPr lang="sk-SK" dirty="0"/>
              <a:t> zo 4 bude väčšie ako 2. Tak a musí byť do 4. Čiže riešenie, ak a &lt;= 4 tak riešenie zátvorka, ak a &gt; 4 tak rovnica nemá riešenie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29588-BF7B-4A5B-B8CA-518B2A7E21F2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52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10/21/2020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0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1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10/21/2020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3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78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10/21/2020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5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10/21/2020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10/21/2020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54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10/21/2020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4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2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737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10/21/2020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314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10/21/2020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90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šípka&#10;&#10;Automaticky generovaný popis">
            <a:extLst>
              <a:ext uri="{FF2B5EF4-FFF2-40B4-BE49-F238E27FC236}">
                <a16:creationId xmlns:a16="http://schemas.microsoft.com/office/drawing/2014/main" id="{C9AFF6A1-D4D2-49B8-A1DD-4FF356AEE4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2F9B1C2-7D20-4F91-A660-197C98B9A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39445"/>
            <a:ext cx="6114985" cy="229832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CC6554-AFD9-4FD5-A6B2-AC5009497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19" y="2100845"/>
            <a:ext cx="4670234" cy="1975527"/>
          </a:xfrm>
        </p:spPr>
        <p:txBody>
          <a:bodyPr anchor="ctr">
            <a:normAutofit/>
          </a:bodyPr>
          <a:lstStyle/>
          <a:p>
            <a:pPr algn="l"/>
            <a:r>
              <a:rPr lang="sk-SK" sz="4600"/>
              <a:t>Mýliť sa je ...</a:t>
            </a:r>
            <a:br>
              <a:rPr lang="sk-SK" sz="4600"/>
            </a:br>
            <a:r>
              <a:rPr lang="sk-SK" sz="4600"/>
              <a:t>vlastné žiakom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9C4E6E-ECA4-40E5-A54E-13E92B678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4237771"/>
            <a:ext cx="6114982" cy="809351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7BE209B-56F0-4DE0-9E22-96635F9EA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19" y="4372379"/>
            <a:ext cx="4670233" cy="540135"/>
          </a:xfrm>
        </p:spPr>
        <p:txBody>
          <a:bodyPr anchor="ctr">
            <a:normAutofit/>
          </a:bodyPr>
          <a:lstStyle/>
          <a:p>
            <a:pPr algn="l"/>
            <a:r>
              <a:rPr lang="sk-SK" sz="2800" dirty="0"/>
              <a:t>Vypracoval: Miroslav </a:t>
            </a:r>
            <a:r>
              <a:rPr lang="sk-SK" sz="2800" dirty="0" err="1"/>
              <a:t>Blšák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313378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5B42B6-26F8-4E25-839B-FB38F13BE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C61E7D-3AAE-4612-B639-89CC68A8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 fontScale="90000"/>
          </a:bodyPr>
          <a:lstStyle/>
          <a:p>
            <a:r>
              <a:rPr lang="sk-SK" dirty="0"/>
              <a:t>História matematických dôkazov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AA715D-E619-457F-BAC5-9FFF0D7C9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10268712" cy="359359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dirty="0"/>
              <a:t>Egypt a </a:t>
            </a:r>
            <a:r>
              <a:rPr lang="sk-SK" sz="3200" dirty="0" err="1"/>
              <a:t>Babylonia</a:t>
            </a:r>
            <a:endParaRPr lang="sk-SK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dirty="0"/>
              <a:t>Čína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200" dirty="0"/>
              <a:t>Grécko</a:t>
            </a:r>
          </a:p>
        </p:txBody>
      </p:sp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id="{816FC9F2-CF46-4261-A39E-F79B47A2DA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8"/>
          <a:stretch/>
        </p:blipFill>
        <p:spPr>
          <a:xfrm>
            <a:off x="5349766" y="3043582"/>
            <a:ext cx="6096000" cy="3098859"/>
          </a:xfrm>
          <a:prstGeom prst="rect">
            <a:avLst/>
          </a:prstGeom>
        </p:spPr>
      </p:pic>
      <p:pic>
        <p:nvPicPr>
          <p:cNvPr id="7" name="Obrázok 6" descr="Obrázok, na ktorom je budova, stôl, sedenie, obrovské&#10;&#10;Automaticky generovaný popis">
            <a:extLst>
              <a:ext uri="{FF2B5EF4-FFF2-40B4-BE49-F238E27FC236}">
                <a16:creationId xmlns:a16="http://schemas.microsoft.com/office/drawing/2014/main" id="{F4BBDFE8-4E2C-4B1F-9986-93057180D9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671" y="2264989"/>
            <a:ext cx="4348190" cy="4348190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6DF23746-2948-4823-9D5A-91441152E5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4" b="11749"/>
          <a:stretch/>
        </p:blipFill>
        <p:spPr>
          <a:xfrm>
            <a:off x="5634588" y="1901033"/>
            <a:ext cx="5526355" cy="452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15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95E5AED1-65AD-42CA-A3F0-9E3AEEF2B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345" y="0"/>
            <a:ext cx="753313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D1FF5B5-95FD-44D1-A326-82624A951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859" y="643467"/>
            <a:ext cx="3109151" cy="5571066"/>
          </a:xfrm>
        </p:spPr>
        <p:txBody>
          <a:bodyPr anchor="ctr">
            <a:normAutofit/>
          </a:bodyPr>
          <a:lstStyle/>
          <a:p>
            <a:pPr algn="ctr"/>
            <a:r>
              <a:rPr lang="sk-SK" sz="4400" dirty="0"/>
              <a:t>Niečo jednoduché na úvod.</a:t>
            </a:r>
          </a:p>
          <a:p>
            <a:endParaRPr lang="sk-SK" sz="4400" dirty="0"/>
          </a:p>
          <a:p>
            <a:pPr algn="ctr"/>
            <a:r>
              <a:rPr lang="sk-SK" sz="4400" dirty="0"/>
              <a:t>2 = 1</a:t>
            </a:r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568410C4-ACD8-4F5F-B626-C84FBDC30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57" y="1967945"/>
            <a:ext cx="7103505" cy="3364220"/>
          </a:xfrm>
          <a:prstGeom prst="rect">
            <a:avLst/>
          </a:prstGeom>
        </p:spPr>
      </p:pic>
      <p:sp>
        <p:nvSpPr>
          <p:cNvPr id="9" name="Šípka: nahor 8">
            <a:extLst>
              <a:ext uri="{FF2B5EF4-FFF2-40B4-BE49-F238E27FC236}">
                <a16:creationId xmlns:a16="http://schemas.microsoft.com/office/drawing/2014/main" id="{8CBFA61D-9A80-4A52-9B3B-19C41488334A}"/>
              </a:ext>
            </a:extLst>
          </p:cNvPr>
          <p:cNvSpPr/>
          <p:nvPr/>
        </p:nvSpPr>
        <p:spPr>
          <a:xfrm>
            <a:off x="6276852" y="4726236"/>
            <a:ext cx="1035586" cy="148829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Šípka: nahor 10">
            <a:extLst>
              <a:ext uri="{FF2B5EF4-FFF2-40B4-BE49-F238E27FC236}">
                <a16:creationId xmlns:a16="http://schemas.microsoft.com/office/drawing/2014/main" id="{40B807F7-9835-46C3-A3E3-EE34ADD6026C}"/>
              </a:ext>
            </a:extLst>
          </p:cNvPr>
          <p:cNvSpPr/>
          <p:nvPr/>
        </p:nvSpPr>
        <p:spPr>
          <a:xfrm>
            <a:off x="9046377" y="4726236"/>
            <a:ext cx="1035586" cy="148829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083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95E5AED1-65AD-42CA-A3F0-9E3AEEF2B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345" y="0"/>
            <a:ext cx="753313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D1FF5B5-95FD-44D1-A326-82624A951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635" y="643467"/>
            <a:ext cx="3208220" cy="5571066"/>
          </a:xfrm>
        </p:spPr>
        <p:txBody>
          <a:bodyPr anchor="ctr">
            <a:normAutofit/>
          </a:bodyPr>
          <a:lstStyle/>
          <a:p>
            <a:pPr algn="ctr"/>
            <a:r>
              <a:rPr lang="sk-SK" sz="4400" dirty="0"/>
              <a:t>Trošku náročnejšie.</a:t>
            </a:r>
          </a:p>
          <a:p>
            <a:endParaRPr lang="sk-SK" sz="4400" dirty="0"/>
          </a:p>
          <a:p>
            <a:pPr algn="ctr"/>
            <a:r>
              <a:rPr lang="sk-SK" sz="4400" dirty="0"/>
              <a:t>4 =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BlokTextu 3">
                <a:extLst>
                  <a:ext uri="{FF2B5EF4-FFF2-40B4-BE49-F238E27FC236}">
                    <a16:creationId xmlns:a16="http://schemas.microsoft.com/office/drawing/2014/main" id="{B59C723D-4EF0-4A74-84F9-7857E36BFA4D}"/>
                  </a:ext>
                </a:extLst>
              </p:cNvPr>
              <p:cNvSpPr txBox="1"/>
              <p:nvPr/>
            </p:nvSpPr>
            <p:spPr>
              <a:xfrm>
                <a:off x="4549966" y="335690"/>
                <a:ext cx="7642034" cy="56255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k-SK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sk-SK" sz="3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k-SK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sk-SK" sz="3000" b="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k-SK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16−36=25−45</m:t>
                      </m:r>
                    </m:oMath>
                  </m:oMathPara>
                </a14:m>
                <a:endParaRPr lang="sk-SK" sz="3000" b="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k-SK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16−36+</m:t>
                      </m:r>
                      <m:d>
                        <m:dPr>
                          <m:ctrlPr>
                            <a:rPr lang="sk-SK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k-SK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k-SK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sk-SK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sk-SK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=25−45+</m:t>
                      </m:r>
                      <m:d>
                        <m:dPr>
                          <m:ctrlPr>
                            <a:rPr lang="sk-SK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k-SK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k-SK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sk-SK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k-SK" sz="3000" b="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k-SK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sk-SK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k-SK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−2.4.</m:t>
                      </m:r>
                      <m:d>
                        <m:dPr>
                          <m:ctrlPr>
                            <a:rPr lang="sk-SK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k-SK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k-SK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sk-SK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sk-SK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sk-SK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k-SK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k-SK" sz="3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k-SK" sz="3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sk-SK" sz="3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k-SK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k-SK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sk-SK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sk-SK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k-SK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−2.5.</m:t>
                      </m:r>
                      <m:d>
                        <m:dPr>
                          <m:ctrlPr>
                            <a:rPr lang="sk-SK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k-SK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k-SK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sk-SK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sk-SK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sk-SK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sk-SK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k-SK" sz="3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k-SK" sz="3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sk-SK" sz="3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sk-SK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k-SK" sz="3000" b="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k-SK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(4−</m:t>
                          </m:r>
                          <m:d>
                            <m:dPr>
                              <m:ctrlPr>
                                <a:rPr lang="sk-SK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k-SK" sz="3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k-SK" sz="3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sk-SK" sz="3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sk-SK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sk-SK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k-SK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sk-SK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(5−</m:t>
                          </m:r>
                          <m:d>
                            <m:dPr>
                              <m:ctrlPr>
                                <a:rPr lang="sk-SK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k-SK" sz="3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k-SK" sz="3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sk-SK" sz="3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sk-SK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sk-SK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k-SK" sz="300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k-SK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4−</m:t>
                      </m:r>
                      <m:d>
                        <m:dPr>
                          <m:ctrlPr>
                            <a:rPr lang="sk-SK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k-SK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k-SK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sk-SK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sk-SK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=5−</m:t>
                      </m:r>
                      <m:d>
                        <m:dPr>
                          <m:ctrlPr>
                            <a:rPr lang="sk-SK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sk-SK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k-SK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sk-SK" sz="3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sk-SK" sz="3000" b="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k-SK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4=5</m:t>
                      </m:r>
                    </m:oMath>
                  </m:oMathPara>
                </a14:m>
                <a:endParaRPr lang="sk-SK" sz="3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BlokTextu 3">
                <a:extLst>
                  <a:ext uri="{FF2B5EF4-FFF2-40B4-BE49-F238E27FC236}">
                    <a16:creationId xmlns:a16="http://schemas.microsoft.com/office/drawing/2014/main" id="{B59C723D-4EF0-4A74-84F9-7857E36BF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966" y="335690"/>
                <a:ext cx="7642034" cy="56255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Šípka: nahor 9">
            <a:extLst>
              <a:ext uri="{FF2B5EF4-FFF2-40B4-BE49-F238E27FC236}">
                <a16:creationId xmlns:a16="http://schemas.microsoft.com/office/drawing/2014/main" id="{DAD42CEC-64C1-41A0-8A0E-B20DF70F642A}"/>
              </a:ext>
            </a:extLst>
          </p:cNvPr>
          <p:cNvSpPr/>
          <p:nvPr/>
        </p:nvSpPr>
        <p:spPr>
          <a:xfrm rot="2248036">
            <a:off x="6811516" y="5266915"/>
            <a:ext cx="584145" cy="8585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Šípka: nahor 13">
            <a:extLst>
              <a:ext uri="{FF2B5EF4-FFF2-40B4-BE49-F238E27FC236}">
                <a16:creationId xmlns:a16="http://schemas.microsoft.com/office/drawing/2014/main" id="{8FCD1B3B-547F-4D61-A271-CE695B14A5FF}"/>
              </a:ext>
            </a:extLst>
          </p:cNvPr>
          <p:cNvSpPr/>
          <p:nvPr/>
        </p:nvSpPr>
        <p:spPr>
          <a:xfrm rot="19332681">
            <a:off x="9345186" y="5318175"/>
            <a:ext cx="617191" cy="9984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114968D5-A18A-43A8-A2A2-E00A14574A49}"/>
              </a:ext>
            </a:extLst>
          </p:cNvPr>
          <p:cNvCxnSpPr>
            <a:cxnSpLocks/>
          </p:cNvCxnSpPr>
          <p:nvPr/>
        </p:nvCxnSpPr>
        <p:spPr>
          <a:xfrm>
            <a:off x="6666356" y="4475748"/>
            <a:ext cx="0" cy="887332"/>
          </a:xfrm>
          <a:prstGeom prst="line">
            <a:avLst/>
          </a:prstGeom>
          <a:ln w="82550">
            <a:solidFill>
              <a:srgbClr val="FF0000">
                <a:alpha val="98000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Rovná spojnica 14">
            <a:extLst>
              <a:ext uri="{FF2B5EF4-FFF2-40B4-BE49-F238E27FC236}">
                <a16:creationId xmlns:a16="http://schemas.microsoft.com/office/drawing/2014/main" id="{099ACDD2-BAAE-49D4-B8EA-B67164B0E62F}"/>
              </a:ext>
            </a:extLst>
          </p:cNvPr>
          <p:cNvCxnSpPr>
            <a:cxnSpLocks/>
          </p:cNvCxnSpPr>
          <p:nvPr/>
        </p:nvCxnSpPr>
        <p:spPr>
          <a:xfrm>
            <a:off x="8173831" y="4475748"/>
            <a:ext cx="0" cy="887332"/>
          </a:xfrm>
          <a:prstGeom prst="line">
            <a:avLst/>
          </a:prstGeom>
          <a:ln w="82550">
            <a:solidFill>
              <a:srgbClr val="FF0000">
                <a:alpha val="98000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Rovná spojnica 15">
            <a:extLst>
              <a:ext uri="{FF2B5EF4-FFF2-40B4-BE49-F238E27FC236}">
                <a16:creationId xmlns:a16="http://schemas.microsoft.com/office/drawing/2014/main" id="{7F7AEE4B-D390-406F-8E42-DE64281B45E1}"/>
              </a:ext>
            </a:extLst>
          </p:cNvPr>
          <p:cNvCxnSpPr>
            <a:cxnSpLocks/>
          </p:cNvCxnSpPr>
          <p:nvPr/>
        </p:nvCxnSpPr>
        <p:spPr>
          <a:xfrm>
            <a:off x="8570438" y="4475748"/>
            <a:ext cx="0" cy="887332"/>
          </a:xfrm>
          <a:prstGeom prst="line">
            <a:avLst/>
          </a:prstGeom>
          <a:ln w="82550">
            <a:solidFill>
              <a:srgbClr val="FF0000">
                <a:alpha val="98000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Rovná spojnica 16">
            <a:extLst>
              <a:ext uri="{FF2B5EF4-FFF2-40B4-BE49-F238E27FC236}">
                <a16:creationId xmlns:a16="http://schemas.microsoft.com/office/drawing/2014/main" id="{506D74CC-8C9B-4CFB-B164-D00BC6C047EB}"/>
              </a:ext>
            </a:extLst>
          </p:cNvPr>
          <p:cNvCxnSpPr>
            <a:cxnSpLocks/>
          </p:cNvCxnSpPr>
          <p:nvPr/>
        </p:nvCxnSpPr>
        <p:spPr>
          <a:xfrm>
            <a:off x="10000795" y="4475748"/>
            <a:ext cx="0" cy="887332"/>
          </a:xfrm>
          <a:prstGeom prst="line">
            <a:avLst/>
          </a:prstGeom>
          <a:ln w="82550">
            <a:solidFill>
              <a:srgbClr val="FF0000">
                <a:alpha val="98000"/>
              </a:srgb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18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95E5AED1-65AD-42CA-A3F0-9E3AEEF2B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345" y="0"/>
            <a:ext cx="753313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D1FF5B5-95FD-44D1-A326-82624A951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325" y="643467"/>
            <a:ext cx="3208220" cy="5571066"/>
          </a:xfrm>
        </p:spPr>
        <p:txBody>
          <a:bodyPr anchor="ctr">
            <a:normAutofit/>
          </a:bodyPr>
          <a:lstStyle/>
          <a:p>
            <a:pPr algn="ctr"/>
            <a:r>
              <a:rPr lang="sk-SK" sz="4400" dirty="0"/>
              <a:t>Čo to má znamenať?</a:t>
            </a:r>
          </a:p>
          <a:p>
            <a:endParaRPr lang="sk-SK" sz="4400" dirty="0"/>
          </a:p>
          <a:p>
            <a:pPr algn="ctr"/>
            <a:r>
              <a:rPr lang="sk-SK" sz="4400" dirty="0"/>
              <a:t>3 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BlokTextu 3">
                <a:extLst>
                  <a:ext uri="{FF2B5EF4-FFF2-40B4-BE49-F238E27FC236}">
                    <a16:creationId xmlns:a16="http://schemas.microsoft.com/office/drawing/2014/main" id="{B59C723D-4EF0-4A74-84F9-7857E36BFA4D}"/>
                  </a:ext>
                </a:extLst>
              </p:cNvPr>
              <p:cNvSpPr txBox="1"/>
              <p:nvPr/>
            </p:nvSpPr>
            <p:spPr>
              <a:xfrm>
                <a:off x="4891488" y="335690"/>
                <a:ext cx="7300511" cy="60016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sk-SK" sz="3000" b="0" dirty="0">
                    <a:solidFill>
                      <a:schemeClr val="bg1"/>
                    </a:solidFill>
                  </a:rPr>
                  <a:t>Zrejme platí nasledujúca rovnosť:</a:t>
                </a:r>
                <a:endParaRPr lang="sk-SK" sz="30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sk-SK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k-SK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k-SK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k-SK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k-SK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k-SK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sk-SK" sz="3000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k-SK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k-SK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+…</m:t>
                    </m:r>
                    <m:sSup>
                      <m:sSupPr>
                        <m:ctrlPr>
                          <a:rPr lang="sk-SK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k-SK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sk-SK" sz="3000" b="0" dirty="0">
                  <a:solidFill>
                    <a:schemeClr val="bg1"/>
                  </a:solidFill>
                </a:endParaRPr>
              </a:p>
              <a:p>
                <a:pPr algn="ctr"/>
                <a:endParaRPr lang="sk-SK" sz="3000" b="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sk-SK" sz="3000" dirty="0">
                    <a:solidFill>
                      <a:schemeClr val="bg1"/>
                    </a:solidFill>
                  </a:rPr>
                  <a:t>pričom na pravej strane je </a:t>
                </a:r>
                <a14:m>
                  <m:oMath xmlns:m="http://schemas.openxmlformats.org/officeDocument/2006/math">
                    <m:r>
                      <a:rPr lang="sk-SK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k-SK" sz="3000" b="0" dirty="0">
                    <a:solidFill>
                      <a:schemeClr val="bg1"/>
                    </a:solidFill>
                  </a:rPr>
                  <a:t> sčítancov.</a:t>
                </a:r>
              </a:p>
              <a:p>
                <a:pPr algn="ctr"/>
                <a:endParaRPr lang="sk-SK" sz="3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sk-SK" sz="3000" b="0" dirty="0">
                    <a:solidFill>
                      <a:schemeClr val="bg1"/>
                    </a:solidFill>
                  </a:rPr>
                  <a:t>Napríklad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sk-SK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sk-SK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k-SK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k-SK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sk-SK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k-SK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sk-SK" sz="3000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sk-SK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k-SK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sk-SK" sz="3000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sk-SK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k-SK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sk-SK" sz="3000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sk-SK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k-SK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sk-SK" sz="3000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sk-SK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sk-SK" sz="3000" b="0" dirty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k-SK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125=25+25+25+25+25</m:t>
                      </m:r>
                    </m:oMath>
                    <m:oMath xmlns:m="http://schemas.openxmlformats.org/officeDocument/2006/math">
                      <m:r>
                        <a:rPr lang="sk-SK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125=125</m:t>
                      </m:r>
                    </m:oMath>
                  </m:oMathPara>
                </a14:m>
                <a:endParaRPr lang="sk-SK" sz="3000" b="0" dirty="0">
                  <a:solidFill>
                    <a:schemeClr val="bg1"/>
                  </a:solidFill>
                </a:endParaRPr>
              </a:p>
              <a:p>
                <a:pPr algn="ctr"/>
                <a:endParaRPr lang="sk-SK" sz="30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sk-SK" sz="3000" b="0" dirty="0">
                    <a:solidFill>
                      <a:schemeClr val="bg1"/>
                    </a:solidFill>
                  </a:rPr>
                  <a:t>Zderivovaním dostávame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k-SK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sk-SK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sk-SK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k-SK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sk-SK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k-SK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sk-SK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k-SK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+…2</m:t>
                      </m:r>
                      <m:r>
                        <a:rPr lang="sk-SK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k-SK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k-SK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k-SK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sk-SK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k-SK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sk-SK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sk-SK" sz="3000" b="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k-SK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3=2</m:t>
                      </m:r>
                    </m:oMath>
                  </m:oMathPara>
                </a14:m>
                <a:endParaRPr lang="sk-SK" sz="30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BlokTextu 3">
                <a:extLst>
                  <a:ext uri="{FF2B5EF4-FFF2-40B4-BE49-F238E27FC236}">
                    <a16:creationId xmlns:a16="http://schemas.microsoft.com/office/drawing/2014/main" id="{B59C723D-4EF0-4A74-84F9-7857E36BF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488" y="335690"/>
                <a:ext cx="7300511" cy="6001643"/>
              </a:xfrm>
              <a:prstGeom prst="rect">
                <a:avLst/>
              </a:prstGeom>
              <a:blipFill>
                <a:blip r:embed="rId2"/>
                <a:stretch>
                  <a:fillRect t="-1929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ymbol zákazu 1">
            <a:extLst>
              <a:ext uri="{FF2B5EF4-FFF2-40B4-BE49-F238E27FC236}">
                <a16:creationId xmlns:a16="http://schemas.microsoft.com/office/drawing/2014/main" id="{A2326B0A-D925-4AA9-9F82-D80AE85DA328}"/>
              </a:ext>
            </a:extLst>
          </p:cNvPr>
          <p:cNvSpPr/>
          <p:nvPr/>
        </p:nvSpPr>
        <p:spPr>
          <a:xfrm>
            <a:off x="7562597" y="4629270"/>
            <a:ext cx="1722625" cy="1582399"/>
          </a:xfrm>
          <a:prstGeom prst="noSmoking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5574D26-763E-4573-82CB-988905FBE3E2}"/>
              </a:ext>
            </a:extLst>
          </p:cNvPr>
          <p:cNvSpPr txBox="1"/>
          <p:nvPr/>
        </p:nvSpPr>
        <p:spPr>
          <a:xfrm>
            <a:off x="5167491" y="6199144"/>
            <a:ext cx="6748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rgbClr val="FF0000"/>
                </a:solidFill>
              </a:rPr>
              <a:t>Cez celé čísla nevieme derivovať.</a:t>
            </a:r>
          </a:p>
        </p:txBody>
      </p:sp>
    </p:spTree>
    <p:extLst>
      <p:ext uri="{BB962C8B-B14F-4D97-AF65-F5344CB8AC3E}">
        <p14:creationId xmlns:p14="http://schemas.microsoft.com/office/powerpoint/2010/main" val="380565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95E5AED1-65AD-42CA-A3F0-9E3AEEF2B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345" y="0"/>
            <a:ext cx="753313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D1FF5B5-95FD-44D1-A326-82624A951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325" y="643467"/>
            <a:ext cx="3208220" cy="5571066"/>
          </a:xfrm>
        </p:spPr>
        <p:txBody>
          <a:bodyPr anchor="ctr">
            <a:normAutofit/>
          </a:bodyPr>
          <a:lstStyle/>
          <a:p>
            <a:pPr algn="ctr"/>
            <a:r>
              <a:rPr lang="sk-SK" sz="4400" dirty="0"/>
              <a:t>Ja končím.</a:t>
            </a:r>
          </a:p>
          <a:p>
            <a:endParaRPr lang="sk-SK" sz="4400" dirty="0"/>
          </a:p>
          <a:p>
            <a:pPr algn="ctr"/>
            <a:r>
              <a:rPr lang="sk-SK" sz="4400" dirty="0"/>
              <a:t>1 = 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BlokTextu 3">
                <a:extLst>
                  <a:ext uri="{FF2B5EF4-FFF2-40B4-BE49-F238E27FC236}">
                    <a16:creationId xmlns:a16="http://schemas.microsoft.com/office/drawing/2014/main" id="{B59C723D-4EF0-4A74-84F9-7857E36BFA4D}"/>
                  </a:ext>
                </a:extLst>
              </p:cNvPr>
              <p:cNvSpPr txBox="1"/>
              <p:nvPr/>
            </p:nvSpPr>
            <p:spPr>
              <a:xfrm>
                <a:off x="5354198" y="412634"/>
                <a:ext cx="6836278" cy="63612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sk-SK" sz="2800" b="0" dirty="0">
                    <a:solidFill>
                      <a:schemeClr val="bg1"/>
                    </a:solidFill>
                  </a:rPr>
                  <a:t>Nech </a:t>
                </a:r>
                <a14:m>
                  <m:oMath xmlns:m="http://schemas.openxmlformats.org/officeDocument/2006/math">
                    <m:r>
                      <a:rPr lang="sk-SK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sk-SK" sz="2800" b="0" dirty="0">
                    <a:solidFill>
                      <a:schemeClr val="bg1"/>
                    </a:solidFill>
                  </a:rPr>
                  <a:t> je imaginárna jednotka, t. j.</a:t>
                </a:r>
              </a:p>
              <a:p>
                <a:pPr algn="ctr"/>
                <a:endParaRPr lang="sk-SK" sz="2800" b="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k-SK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sk-SK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k-SK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sk-SK" sz="2800" b="0" dirty="0">
                  <a:solidFill>
                    <a:schemeClr val="bg1"/>
                  </a:solidFill>
                </a:endParaRPr>
              </a:p>
              <a:p>
                <a:pPr algn="ctr"/>
                <a:endParaRPr lang="sk-SK" sz="28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sk-SK" sz="2800" b="0" dirty="0">
                    <a:solidFill>
                      <a:schemeClr val="bg1"/>
                    </a:solidFill>
                  </a:rPr>
                  <a:t>Potom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1=</m:t>
                      </m:r>
                      <m:rad>
                        <m:radPr>
                          <m:degHide m:val="on"/>
                          <m:ctrlPr>
                            <a:rPr lang="sk-SK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sk-SK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sk-SK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k-SK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sk-SK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(−1)(−1)</m:t>
                          </m:r>
                        </m:e>
                      </m:rad>
                      <m:r>
                        <a:rPr lang="sk-SK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k-SK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sk-SK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k-SK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rad>
                      <m:r>
                        <a:rPr lang="sk-SK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sk-SK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sk-SK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k-SK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rad>
                      <m:r>
                        <a:rPr lang="sk-SK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sk-SK" sz="2800" b="0" dirty="0">
                  <a:solidFill>
                    <a:schemeClr val="bg1"/>
                  </a:solidFill>
                </a:endParaRPr>
              </a:p>
              <a:p>
                <a:pPr algn="ctr"/>
                <a:br>
                  <a:rPr lang="sk-SK" sz="2800" b="0" dirty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k-SK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sk-SK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k-SK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sk-SK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sk-SK" sz="2800" b="0" dirty="0">
                  <a:solidFill>
                    <a:schemeClr val="bg1"/>
                  </a:solidFill>
                </a:endParaRPr>
              </a:p>
              <a:p>
                <a:pPr algn="ctr"/>
                <a:endParaRPr lang="sk-SK" sz="2800" dirty="0">
                  <a:solidFill>
                    <a:schemeClr val="bg1"/>
                  </a:solidFill>
                </a:endParaRPr>
              </a:p>
              <a:p>
                <a:pPr algn="ctr"/>
                <a:endParaRPr lang="sk-SK" sz="2800" b="0" dirty="0">
                  <a:solidFill>
                    <a:schemeClr val="bg1"/>
                  </a:solidFill>
                </a:endParaRPr>
              </a:p>
              <a:p>
                <a:pPr algn="ctr"/>
                <a:endParaRPr lang="sk-SK" sz="28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k-SK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k-SK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  <m:r>
                      <a:rPr lang="sk-SK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=4 </m:t>
                    </m:r>
                  </m:oMath>
                </a14:m>
                <a:r>
                  <a:rPr lang="sk-SK" sz="2800" b="0" dirty="0">
                    <a:solidFill>
                      <a:schemeClr val="bg1"/>
                    </a:solidFill>
                  </a:rPr>
                  <a:t>hoci aj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k-SK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d>
                      <m:dPr>
                        <m:ctrlPr>
                          <a:rPr lang="sk-SK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sk-SK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sk-SK" sz="2800" b="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sk-SK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sk-SK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k-SK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rad>
                      <m:r>
                        <a:rPr lang="sk-SK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k-SK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sk-SK" sz="2800" b="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sk-SK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sk-SK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k-SK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rad>
                      <m:r>
                        <a:rPr lang="sk-SK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sk-SK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sk-SK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BlokTextu 3">
                <a:extLst>
                  <a:ext uri="{FF2B5EF4-FFF2-40B4-BE49-F238E27FC236}">
                    <a16:creationId xmlns:a16="http://schemas.microsoft.com/office/drawing/2014/main" id="{B59C723D-4EF0-4A74-84F9-7857E36BF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198" y="412634"/>
                <a:ext cx="6836278" cy="6361229"/>
              </a:xfrm>
              <a:prstGeom prst="rect">
                <a:avLst/>
              </a:prstGeom>
              <a:blipFill>
                <a:blip r:embed="rId2"/>
                <a:stretch>
                  <a:fillRect t="-163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Šípka: nahor 8">
            <a:extLst>
              <a:ext uri="{FF2B5EF4-FFF2-40B4-BE49-F238E27FC236}">
                <a16:creationId xmlns:a16="http://schemas.microsoft.com/office/drawing/2014/main" id="{90FB337E-706A-4CFF-AB4F-F35FB6C2E13C}"/>
              </a:ext>
            </a:extLst>
          </p:cNvPr>
          <p:cNvSpPr/>
          <p:nvPr/>
        </p:nvSpPr>
        <p:spPr>
          <a:xfrm>
            <a:off x="7747949" y="3949554"/>
            <a:ext cx="584145" cy="8585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988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95E5AED1-65AD-42CA-A3F0-9E3AEEF2B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345" y="0"/>
            <a:ext cx="753313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D1FF5B5-95FD-44D1-A326-82624A951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325" y="643467"/>
            <a:ext cx="3208220" cy="5571066"/>
          </a:xfrm>
        </p:spPr>
        <p:txBody>
          <a:bodyPr anchor="ctr">
            <a:normAutofit/>
          </a:bodyPr>
          <a:lstStyle/>
          <a:p>
            <a:pPr algn="ctr"/>
            <a:r>
              <a:rPr lang="sk-SK" sz="4400" dirty="0"/>
              <a:t>Čomu mám veriť?</a:t>
            </a:r>
          </a:p>
          <a:p>
            <a:endParaRPr lang="sk-SK" sz="4400" dirty="0"/>
          </a:p>
          <a:p>
            <a:pPr algn="ctr"/>
            <a:r>
              <a:rPr lang="sk-SK" sz="4400" dirty="0"/>
              <a:t>2 =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BlokTextu 3">
                <a:extLst>
                  <a:ext uri="{FF2B5EF4-FFF2-40B4-BE49-F238E27FC236}">
                    <a16:creationId xmlns:a16="http://schemas.microsoft.com/office/drawing/2014/main" id="{B59C723D-4EF0-4A74-84F9-7857E36BFA4D}"/>
                  </a:ext>
                </a:extLst>
              </p:cNvPr>
              <p:cNvSpPr txBox="1"/>
              <p:nvPr/>
            </p:nvSpPr>
            <p:spPr>
              <a:xfrm>
                <a:off x="5354198" y="412634"/>
                <a:ext cx="6836278" cy="56499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sk-SK" sz="2800" b="0" dirty="0">
                    <a:solidFill>
                      <a:schemeClr val="bg1"/>
                    </a:solidFill>
                  </a:rPr>
                  <a:t>Riešme v kladných číslach rovnicu:</a:t>
                </a:r>
                <a:endParaRPr lang="sk-SK" sz="28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k-SK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sk-SK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k-SK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sk-SK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k-SK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sk-SK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k-SK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  <m:sup>
                                      <m:r>
                                        <a:rPr lang="sk-SK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sup>
                                  </m:sSup>
                                </m:sup>
                              </m:sSup>
                            </m:sup>
                          </m:sSup>
                        </m:sup>
                      </m:sSup>
                      <m:r>
                        <a:rPr lang="sk-SK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sk-SK" sz="2800" b="0" dirty="0">
                  <a:solidFill>
                    <a:schemeClr val="bg1"/>
                  </a:solidFill>
                </a:endParaRPr>
              </a:p>
              <a:p>
                <a:pPr algn="ctr"/>
                <a:endParaRPr lang="sk-SK" sz="28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sk-SK" sz="2800" b="0" dirty="0">
                    <a:solidFill>
                      <a:schemeClr val="bg1"/>
                    </a:solidFill>
                  </a:rPr>
                  <a:t>Dostávame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sk-SK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2=</m:t>
                    </m:r>
                  </m:oMath>
                </a14:m>
                <a:r>
                  <a:rPr lang="sk-SK" sz="2800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sk-SK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k-SK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p>
                              <m:sSupPr>
                                <m:ctrlPr>
                                  <a:rPr lang="sk-SK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k-SK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sk-SK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k-SK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  <m:sup>
                                    <m:r>
                                      <a:rPr lang="sk-SK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sup>
                                </m:sSup>
                              </m:sup>
                            </m:sSup>
                          </m:sup>
                        </m:sSup>
                      </m:sup>
                    </m:sSup>
                    <m:r>
                      <a:rPr lang="sk-SK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k-SK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sk-SK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k-SK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sk-SK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sSup>
                              <m:sSupPr>
                                <m:ctrlPr>
                                  <a:rPr lang="sk-SK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sk-SK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sk-SK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k-SK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sk-SK" sz="28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k-SK" sz="28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</m:e>
                                      <m:sup>
                                        <m:r>
                                          <a:rPr lang="sk-SK" sz="28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</m:sup>
                                    </m:sSup>
                                  </m:sup>
                                </m:sSup>
                              </m:sup>
                            </m:sSup>
                          </m:sup>
                        </m:sSup>
                        <m:r>
                          <a:rPr lang="sk-SK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</m:sup>
                    </m:sSup>
                    <m:r>
                      <a:rPr lang="sk-SK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k-SK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sk-SK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sk-SK" sz="2800" b="0" dirty="0">
                    <a:solidFill>
                      <a:schemeClr val="bg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k-SK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k-SK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sk-SK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sk-SK" sz="28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sk-SK" sz="2800" b="0" dirty="0">
                    <a:solidFill>
                      <a:schemeClr val="bg1"/>
                    </a:solidFill>
                  </a:rPr>
                  <a:t>Podobne riešim rovnicu v kladných číslach: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k-SK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sk-SK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k-SK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sk-SK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k-SK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sk-SK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sk-SK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  <m:sup>
                                      <m:r>
                                        <a:rPr lang="sk-SK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</m:sup>
                                  </m:sSup>
                                </m:sup>
                              </m:sSup>
                            </m:sup>
                          </m:sSup>
                        </m:sup>
                      </m:sSup>
                      <m:r>
                        <a:rPr lang="sk-SK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sk-SK" sz="2800" b="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sk-SK" sz="2800" dirty="0">
                    <a:solidFill>
                      <a:schemeClr val="bg1"/>
                    </a:solidFill>
                  </a:rPr>
                  <a:t>Analyticky d</a:t>
                </a:r>
                <a:r>
                  <a:rPr lang="sk-SK" sz="2800" b="0" dirty="0">
                    <a:solidFill>
                      <a:schemeClr val="bg1"/>
                    </a:solidFill>
                  </a:rPr>
                  <a:t>ostávame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sk-SK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k-SK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sk-SK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sk-SK" sz="2800" b="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sk-SK" sz="2800" dirty="0">
                    <a:solidFill>
                      <a:schemeClr val="bg1"/>
                    </a:solidFill>
                  </a:rPr>
                  <a:t>a teda </a:t>
                </a:r>
                <a14:m>
                  <m:oMath xmlns:m="http://schemas.openxmlformats.org/officeDocument/2006/math">
                    <m:r>
                      <a:rPr lang="sk-SK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2=</m:t>
                    </m:r>
                    <m:sSup>
                      <m:sSupPr>
                        <m:ctrlPr>
                          <a:rPr lang="sk-SK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sk-SK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k-SK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  <m:sup>
                        <m:sSup>
                          <m:sSupPr>
                            <m:ctrlPr>
                              <a:rPr lang="sk-SK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sk-SK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k-SK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  <m:sup>
                            <m:sSup>
                              <m:sSupPr>
                                <m:ctrlPr>
                                  <a:rPr lang="sk-SK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sk-SK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sk-SK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  <m:sup>
                                <m:sSup>
                                  <m:sSupPr>
                                    <m:ctrlPr>
                                      <a:rPr lang="sk-SK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sk-SK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  <m:sup>
                                    <m:r>
                                      <a:rPr lang="sk-SK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sup>
                                </m:sSup>
                              </m:sup>
                            </m:sSup>
                          </m:sup>
                        </m:sSup>
                      </m:sup>
                    </m:sSup>
                    <m:r>
                      <a:rPr lang="sk-SK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sk-SK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BlokTextu 3">
                <a:extLst>
                  <a:ext uri="{FF2B5EF4-FFF2-40B4-BE49-F238E27FC236}">
                    <a16:creationId xmlns:a16="http://schemas.microsoft.com/office/drawing/2014/main" id="{B59C723D-4EF0-4A74-84F9-7857E36BF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198" y="412634"/>
                <a:ext cx="6836278" cy="5649945"/>
              </a:xfrm>
              <a:prstGeom prst="rect">
                <a:avLst/>
              </a:prstGeom>
              <a:blipFill>
                <a:blip r:embed="rId2"/>
                <a:stretch>
                  <a:fillRect l="-535" t="-1834" r="-535" b="-2805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BlokTextu 1">
                <a:extLst>
                  <a:ext uri="{FF2B5EF4-FFF2-40B4-BE49-F238E27FC236}">
                    <a16:creationId xmlns:a16="http://schemas.microsoft.com/office/drawing/2014/main" id="{5B7119C5-D12F-4BB6-8DD5-3E5532DDEEE9}"/>
                  </a:ext>
                </a:extLst>
              </p:cNvPr>
              <p:cNvSpPr txBox="1"/>
              <p:nvPr/>
            </p:nvSpPr>
            <p:spPr>
              <a:xfrm>
                <a:off x="4742881" y="6062579"/>
                <a:ext cx="73620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k-SK" sz="3600" dirty="0">
                    <a:solidFill>
                      <a:srgbClr val="FF0000"/>
                    </a:solidFill>
                  </a:rPr>
                  <a:t>Či také </a:t>
                </a:r>
                <a14:m>
                  <m:oMath xmlns:m="http://schemas.openxmlformats.org/officeDocument/2006/math">
                    <m:r>
                      <a:rPr lang="sk-SK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k-SK" sz="3600" dirty="0">
                    <a:solidFill>
                      <a:srgbClr val="FF0000"/>
                    </a:solidFill>
                  </a:rPr>
                  <a:t> v druhom prípade existuje?</a:t>
                </a:r>
              </a:p>
            </p:txBody>
          </p:sp>
        </mc:Choice>
        <mc:Fallback xmlns="">
          <p:sp>
            <p:nvSpPr>
              <p:cNvPr id="2" name="BlokTextu 1">
                <a:extLst>
                  <a:ext uri="{FF2B5EF4-FFF2-40B4-BE49-F238E27FC236}">
                    <a16:creationId xmlns:a16="http://schemas.microsoft.com/office/drawing/2014/main" id="{5B7119C5-D12F-4BB6-8DD5-3E5532DDE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881" y="6062579"/>
                <a:ext cx="7362057" cy="646331"/>
              </a:xfrm>
              <a:prstGeom prst="rect">
                <a:avLst/>
              </a:prstGeom>
              <a:blipFill>
                <a:blip r:embed="rId3"/>
                <a:stretch>
                  <a:fillRect l="-2483" t="-15094" r="-1987" b="-34906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26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95E5AED1-65AD-42CA-A3F0-9E3AEEF2B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345" y="0"/>
            <a:ext cx="753313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D1FF5B5-95FD-44D1-A326-82624A951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40" y="643467"/>
            <a:ext cx="3581005" cy="5571066"/>
          </a:xfrm>
        </p:spPr>
        <p:txBody>
          <a:bodyPr anchor="ctr">
            <a:normAutofit/>
          </a:bodyPr>
          <a:lstStyle/>
          <a:p>
            <a:pPr algn="ctr"/>
            <a:r>
              <a:rPr lang="sk-SK" sz="4400" dirty="0"/>
              <a:t>......</a:t>
            </a:r>
          </a:p>
          <a:p>
            <a:endParaRPr lang="sk-SK" sz="4400" dirty="0"/>
          </a:p>
          <a:p>
            <a:pPr algn="ctr"/>
            <a:r>
              <a:rPr lang="sk-SK" sz="4400" dirty="0"/>
              <a:t>Rovnica s parametrom.</a:t>
            </a:r>
          </a:p>
          <a:p>
            <a:pPr algn="ctr"/>
            <a:endParaRPr lang="sk-SK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BlokTextu 3">
                <a:extLst>
                  <a:ext uri="{FF2B5EF4-FFF2-40B4-BE49-F238E27FC236}">
                    <a16:creationId xmlns:a16="http://schemas.microsoft.com/office/drawing/2014/main" id="{B59C723D-4EF0-4A74-84F9-7857E36BFA4D}"/>
                  </a:ext>
                </a:extLst>
              </p:cNvPr>
              <p:cNvSpPr txBox="1"/>
              <p:nvPr/>
            </p:nvSpPr>
            <p:spPr>
              <a:xfrm>
                <a:off x="5003182" y="305203"/>
                <a:ext cx="6836278" cy="64787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sk-SK" sz="2300" dirty="0">
                    <a:solidFill>
                      <a:schemeClr val="bg1"/>
                    </a:solidFill>
                  </a:rPr>
                  <a:t>Riešme rovnicu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k-SK" sz="23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k-SK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sk-SK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sk-SK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k-SK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k-SK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k-SK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sk-SK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sk-SK" sz="2300" dirty="0">
                    <a:solidFill>
                      <a:schemeClr val="bg1"/>
                    </a:solidFill>
                  </a:rPr>
                  <a:t> kde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sk-SK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sk-SK" sz="2300" dirty="0">
                    <a:solidFill>
                      <a:schemeClr val="bg1"/>
                    </a:solidFill>
                  </a:rPr>
                  <a:t> je kladný reálny parameter. </a:t>
                </a:r>
              </a:p>
              <a:p>
                <a:pPr algn="ctr"/>
                <a:r>
                  <a:rPr lang="sk-SK" sz="2300" dirty="0">
                    <a:solidFill>
                      <a:schemeClr val="bg1"/>
                    </a:solidFill>
                  </a:rPr>
                  <a:t>Potom platí</a:t>
                </a:r>
              </a:p>
              <a:p>
                <a:pPr algn="ctr"/>
                <a:endParaRPr lang="sk-SK" sz="23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sk-SK" sz="23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sk-SK" sz="23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k-SK" sz="23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sk-SK" sz="23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sk-SK" sz="23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k-SK" sz="23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sk-SK" sz="23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k-SK" sz="23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e>
                      </m:d>
                      <m:d>
                        <m:dPr>
                          <m:ctrlPr>
                            <a:rPr lang="sk-SK" sz="23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sk-SK" sz="23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k-SK" sz="23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sk-SK" sz="23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sk-SK" sz="23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k-SK" sz="23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sk-SK" sz="23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sk-SK" sz="23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e>
                      </m:d>
                      <m:r>
                        <a:rPr lang="sk-SK" sz="23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br>
                  <a:rPr lang="sk-SK" sz="2300" b="0" dirty="0">
                    <a:solidFill>
                      <a:schemeClr val="bg1"/>
                    </a:solidFill>
                  </a:rPr>
                </a:br>
                <a:r>
                  <a:rPr lang="sk-SK" sz="2300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k-SK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sk-SK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sk-SK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k-SK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k-SK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sk-SK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sk-SK" sz="2300" dirty="0">
                  <a:solidFill>
                    <a:schemeClr val="bg1"/>
                  </a:solidFill>
                </a:endParaRPr>
              </a:p>
              <a:p>
                <a:pPr algn="ctr"/>
                <a:endParaRPr lang="sk-SK" sz="230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sk-SK" sz="23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sk-SK" sz="23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sk-SK" sz="23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sk-SK" sz="23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sk-SK" sz="23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sk-SK" sz="23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k-SK" sz="23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lang="sk-SK" sz="23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23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sk-SK" sz="23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num>
                        <m:den>
                          <m:d>
                            <m:dPr>
                              <m:ctrlPr>
                                <a:rPr lang="sk-SK" sz="23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sk-SK" sz="23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sk-SK" sz="23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sk-SK" sz="23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sk-SK" sz="23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sk-SK" sz="23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sk-SK" sz="23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sk-SK" sz="23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rad>
                            </m:e>
                          </m:d>
                        </m:den>
                      </m:f>
                      <m:r>
                        <a:rPr lang="sk-SK" sz="23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23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sk-SK" sz="23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num>
                        <m:den>
                          <m:r>
                            <a:rPr lang="sk-SK" sz="23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sk-SK" sz="2300" dirty="0">
                  <a:solidFill>
                    <a:schemeClr val="bg1"/>
                  </a:solidFill>
                </a:endParaRPr>
              </a:p>
              <a:p>
                <a:pPr algn="ctr"/>
                <a:endParaRPr lang="sk-SK" sz="23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sk-SK" sz="2300" dirty="0">
                    <a:solidFill>
                      <a:schemeClr val="bg1"/>
                    </a:solidFill>
                  </a:rPr>
                  <a:t>Sčítaním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k-SK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sk-SK" sz="23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k-SK" sz="23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sk-SK" sz="23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sk-SK" sz="23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k-SK" sz="23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k-SK" sz="23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k-SK" sz="23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e>
                    </m:d>
                    <m:r>
                      <a:rPr lang="sk-SK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sk-SK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sk-SK" sz="23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k-SK" sz="23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sk-SK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sk-SK" sz="23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k-SK" sz="23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k-SK" sz="23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k-SK" sz="23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e>
                    </m:d>
                  </m:oMath>
                </a14:m>
                <a:r>
                  <a:rPr lang="sk-SK" sz="2300" dirty="0">
                    <a:solidFill>
                      <a:schemeClr val="bg1"/>
                    </a:solidFill>
                  </a:rPr>
                  <a:t> dostávame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3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sk-SK" sz="23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sk-SK" sz="23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sk-SK" sz="23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=2+</m:t>
                      </m:r>
                      <m:f>
                        <m:fPr>
                          <m:ctrlPr>
                            <a:rPr lang="sk-SK" sz="23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3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sk-SK" sz="23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sk-SK" sz="2300" dirty="0">
                  <a:solidFill>
                    <a:schemeClr val="bg1"/>
                  </a:solidFill>
                </a:endParaRPr>
              </a:p>
              <a:p>
                <a:pPr algn="ctr"/>
                <a:endParaRPr lang="sk-SK" sz="23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sk-SK" sz="2300" dirty="0">
                    <a:solidFill>
                      <a:schemeClr val="bg1"/>
                    </a:solidFill>
                  </a:rPr>
                  <a:t>Teda </a:t>
                </a:r>
                <a14:m>
                  <m:oMath xmlns:m="http://schemas.openxmlformats.org/officeDocument/2006/math">
                    <m:r>
                      <a:rPr lang="sk-SK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sk-SK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k-SK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(1+</m:t>
                        </m:r>
                        <m:f>
                          <m:fPr>
                            <m:ctrlPr>
                              <a:rPr lang="sk-SK" sz="23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k-SK" sz="23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sk-SK" sz="23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sk-SK" sz="2300" dirty="0">
                            <a:solidFill>
                              <a:schemeClr val="bg1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sk-SK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sk-SK" sz="23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sk-SK" sz="2300" dirty="0">
                    <a:solidFill>
                      <a:schemeClr val="bg1"/>
                    </a:solidFill>
                  </a:rPr>
                  <a:t>Overíme podmienky, že </a:t>
                </a:r>
                <a14:m>
                  <m:oMath xmlns:m="http://schemas.openxmlformats.org/officeDocument/2006/math">
                    <m:r>
                      <a:rPr lang="sk-SK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sk-SK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sk-SK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sk-SK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sk-SK" sz="23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sk-SK" sz="2300" dirty="0">
                    <a:solidFill>
                      <a:schemeClr val="bg1"/>
                    </a:solidFill>
                  </a:rPr>
                  <a:t>Platí </a:t>
                </a:r>
                <a14:m>
                  <m:oMath xmlns:m="http://schemas.openxmlformats.org/officeDocument/2006/math">
                    <m:r>
                      <a:rPr lang="sk-SK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sk-SK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sk-SK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sk-SK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k-SK" sz="2300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k-SK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(1+</m:t>
                        </m:r>
                        <m:f>
                          <m:fPr>
                            <m:ctrlPr>
                              <a:rPr lang="sk-SK" sz="23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k-SK" sz="23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sk-SK" sz="23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sk-SK" sz="2300" dirty="0">
                            <a:solidFill>
                              <a:schemeClr val="bg1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sk-SK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k-SK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sk-SK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sk-SK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k-SK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f>
                          <m:fPr>
                            <m:ctrlPr>
                              <a:rPr lang="sk-SK" sz="23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k-SK" sz="23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sk-SK" sz="23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sk-SK" sz="2300" dirty="0">
                            <a:solidFill>
                              <a:schemeClr val="bg1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sk-SK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k-SK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 </m:t>
                    </m:r>
                  </m:oMath>
                </a14:m>
                <a:endParaRPr lang="sk-SK" sz="23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sk-SK" sz="2300" dirty="0">
                    <a:solidFill>
                      <a:schemeClr val="bg1"/>
                    </a:solidFill>
                  </a:rPr>
                  <a:t>Všetko OK</a:t>
                </a:r>
              </a:p>
            </p:txBody>
          </p:sp>
        </mc:Choice>
        <mc:Fallback xmlns="">
          <p:sp>
            <p:nvSpPr>
              <p:cNvPr id="4" name="BlokTextu 3">
                <a:extLst>
                  <a:ext uri="{FF2B5EF4-FFF2-40B4-BE49-F238E27FC236}">
                    <a16:creationId xmlns:a16="http://schemas.microsoft.com/office/drawing/2014/main" id="{B59C723D-4EF0-4A74-84F9-7857E36BF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182" y="305203"/>
                <a:ext cx="6836278" cy="6478761"/>
              </a:xfrm>
              <a:prstGeom prst="rect">
                <a:avLst/>
              </a:prstGeom>
              <a:blipFill>
                <a:blip r:embed="rId3"/>
                <a:stretch>
                  <a:fillRect l="-1160" t="-1411" r="-1070" b="-1787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33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E5AED1-65AD-42CA-A3F0-9E3AEEF2B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345" y="0"/>
            <a:ext cx="753313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7F5EAB-CC79-4CA4-AAE7-A8A331970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808" y="643467"/>
            <a:ext cx="5913226" cy="5571066"/>
          </a:xfrm>
        </p:spPr>
        <p:txBody>
          <a:bodyPr>
            <a:normAutofit/>
          </a:bodyPr>
          <a:lstStyle/>
          <a:p>
            <a:r>
              <a:rPr lang="sk-SK" sz="8800" dirty="0"/>
              <a:t>Ďakujem za pozornosť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A588BBC-CE44-48C7-8DA8-3DAB83009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19" y="643467"/>
            <a:ext cx="3109151" cy="5571066"/>
          </a:xfrm>
        </p:spPr>
        <p:txBody>
          <a:bodyPr anchor="ctr">
            <a:normAutofit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0603180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Juxtapose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651</Words>
  <Application>Microsoft Office PowerPoint</Application>
  <PresentationFormat>Širokouhlá</PresentationFormat>
  <Paragraphs>91</Paragraphs>
  <Slides>9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 Math</vt:lpstr>
      <vt:lpstr>Franklin Gothic Demi Cond</vt:lpstr>
      <vt:lpstr>Franklin Gothic Medium</vt:lpstr>
      <vt:lpstr>Wingdings</vt:lpstr>
      <vt:lpstr>JuxtaposeVTI</vt:lpstr>
      <vt:lpstr>Mýliť sa je ... vlastné žiakom</vt:lpstr>
      <vt:lpstr>História matematických dôkazov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Mýliť sa je ... vlastné žiakom</dc:title>
  <dc:creator>Miroslav Blšák</dc:creator>
  <cp:lastModifiedBy>Miroslav Blšák</cp:lastModifiedBy>
  <cp:revision>8</cp:revision>
  <dcterms:created xsi:type="dcterms:W3CDTF">2020-10-20T15:37:42Z</dcterms:created>
  <dcterms:modified xsi:type="dcterms:W3CDTF">2020-10-21T10:35:17Z</dcterms:modified>
</cp:coreProperties>
</file>