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58" r:id="rId3"/>
    <p:sldId id="257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ol Hanzel" initials="PH" lastIdx="0" clrIdx="0">
    <p:extLst>
      <p:ext uri="{19B8F6BF-5375-455C-9EA6-DF929625EA0E}">
        <p15:presenceInfo xmlns:p15="http://schemas.microsoft.com/office/powerpoint/2012/main" userId="82bcc2024d917f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30D7A-3149-41A2-8C52-B54684BFA354}" type="datetimeFigureOut">
              <a:rPr lang="sk-SK" smtClean="0"/>
              <a:t>29. 9. 2020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982CF-5105-4AB6-8F5D-31C8688FDE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220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1983-0222-4E7A-BD25-96ADF67186D0}" type="datetimeFigureOut">
              <a:rPr lang="sk-SK" smtClean="0"/>
              <a:pPr/>
              <a:t>29. 9. 2020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5336-C10B-4A92-BD61-C842C2BDF1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1983-0222-4E7A-BD25-96ADF67186D0}" type="datetimeFigureOut">
              <a:rPr lang="sk-SK" smtClean="0"/>
              <a:pPr/>
              <a:t>29. 9. 2020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5336-C10B-4A92-BD61-C842C2BDF1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1983-0222-4E7A-BD25-96ADF67186D0}" type="datetimeFigureOut">
              <a:rPr lang="sk-SK" smtClean="0"/>
              <a:pPr/>
              <a:t>29. 9. 2020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5336-C10B-4A92-BD61-C842C2BDF1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1983-0222-4E7A-BD25-96ADF67186D0}" type="datetimeFigureOut">
              <a:rPr lang="sk-SK" smtClean="0"/>
              <a:pPr/>
              <a:t>29. 9. 2020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5336-C10B-4A92-BD61-C842C2BDF1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1983-0222-4E7A-BD25-96ADF67186D0}" type="datetimeFigureOut">
              <a:rPr lang="sk-SK" smtClean="0"/>
              <a:pPr/>
              <a:t>29. 9. 2020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5336-C10B-4A92-BD61-C842C2BDF1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1983-0222-4E7A-BD25-96ADF67186D0}" type="datetimeFigureOut">
              <a:rPr lang="sk-SK" smtClean="0"/>
              <a:pPr/>
              <a:t>29. 9. 2020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5336-C10B-4A92-BD61-C842C2BDF1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1983-0222-4E7A-BD25-96ADF67186D0}" type="datetimeFigureOut">
              <a:rPr lang="sk-SK" smtClean="0"/>
              <a:pPr/>
              <a:t>29. 9. 2020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5336-C10B-4A92-BD61-C842C2BDF1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1983-0222-4E7A-BD25-96ADF67186D0}" type="datetimeFigureOut">
              <a:rPr lang="sk-SK" smtClean="0"/>
              <a:pPr/>
              <a:t>29. 9. 2020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5336-C10B-4A92-BD61-C842C2BDF1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1983-0222-4E7A-BD25-96ADF67186D0}" type="datetimeFigureOut">
              <a:rPr lang="sk-SK" smtClean="0"/>
              <a:pPr/>
              <a:t>29. 9. 2020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5336-C10B-4A92-BD61-C842C2BDF1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1983-0222-4E7A-BD25-96ADF67186D0}" type="datetimeFigureOut">
              <a:rPr lang="sk-SK" smtClean="0"/>
              <a:pPr/>
              <a:t>29. 9. 2020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5336-C10B-4A92-BD61-C842C2BDF1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1983-0222-4E7A-BD25-96ADF67186D0}" type="datetimeFigureOut">
              <a:rPr lang="sk-SK" smtClean="0"/>
              <a:pPr/>
              <a:t>29. 9. 2020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5336-C10B-4A92-BD61-C842C2BDF1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71983-0222-4E7A-BD25-96ADF67186D0}" type="datetimeFigureOut">
              <a:rPr lang="sk-SK" smtClean="0"/>
              <a:pPr/>
              <a:t>29. 9. 2020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5336-C10B-4A92-BD61-C842C2BDF1D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 txBox="1">
            <a:spLocks noGrp="1"/>
          </p:cNvSpPr>
          <p:nvPr>
            <p:ph idx="1"/>
          </p:nvPr>
        </p:nvSpPr>
        <p:spPr>
          <a:xfrm>
            <a:off x="531947" y="404664"/>
            <a:ext cx="8229600" cy="116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1600" dirty="0" smtClean="0"/>
              <a:t>Je dané celé číslo. Vydelím ho číslom 3. K výsledku pripočítam číslo 7. Takto získané číslo ešte vynásobím číslom  (–2). Výsledné číslo, ktoré som takto získal je (–6).  Aké číslo bolo dané na začiatku?</a:t>
            </a:r>
            <a:endParaRPr lang="sk-SK" sz="1600" dirty="0"/>
          </a:p>
        </p:txBody>
      </p:sp>
      <p:sp>
        <p:nvSpPr>
          <p:cNvPr id="5" name="BlokTextu 4"/>
          <p:cNvSpPr txBox="1"/>
          <p:nvPr/>
        </p:nvSpPr>
        <p:spPr>
          <a:xfrm>
            <a:off x="508215" y="2060848"/>
            <a:ext cx="8226660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dirty="0">
                <a:solidFill>
                  <a:srgbClr val="C00000"/>
                </a:solidFill>
              </a:rPr>
              <a:t>Budeme experimentovať 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dirty="0" smtClean="0"/>
              <a:t>Skúsime, či by „dané číslo“ nemohlo byť napr. číslo  </a:t>
            </a:r>
            <a:r>
              <a:rPr lang="sk-SK" sz="1600" b="1" dirty="0" smtClean="0">
                <a:solidFill>
                  <a:srgbClr val="C00000"/>
                </a:solidFill>
              </a:rPr>
              <a:t>6 </a:t>
            </a:r>
            <a:r>
              <a:rPr lang="sk-SK" sz="1600" dirty="0" smtClean="0"/>
              <a:t> (skúšame len čísla deliteľné tromi?)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dirty="0" smtClean="0"/>
              <a:t>Vypočítame, že v tomto prípade výsledné číslo je rovné:   </a:t>
            </a:r>
            <a:r>
              <a:rPr lang="sk-SK" sz="1600" b="1" dirty="0" smtClean="0">
                <a:solidFill>
                  <a:srgbClr val="C00000"/>
                </a:solidFill>
              </a:rPr>
              <a:t>–18 </a:t>
            </a:r>
            <a:r>
              <a:rPr lang="sk-SK" sz="1600" dirty="0" smtClean="0"/>
              <a:t>= (2 + 7) x (-2)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dirty="0" smtClean="0"/>
              <a:t>Teda číslo </a:t>
            </a:r>
            <a:r>
              <a:rPr lang="sk-SK" sz="1600" dirty="0"/>
              <a:t>6</a:t>
            </a:r>
            <a:r>
              <a:rPr lang="sk-SK" sz="1600" dirty="0" smtClean="0"/>
              <a:t> nemôže byť daným začiatočným číslom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dirty="0" smtClean="0"/>
              <a:t>Zvolíme iné číslo, napr. </a:t>
            </a:r>
            <a:r>
              <a:rPr lang="sk-SK" sz="1600" b="1" dirty="0" smtClean="0">
                <a:solidFill>
                  <a:srgbClr val="C00000"/>
                </a:solidFill>
              </a:rPr>
              <a:t>3</a:t>
            </a:r>
            <a:r>
              <a:rPr lang="sk-SK" sz="1600" dirty="0" smtClean="0"/>
              <a:t> a budeme si všímať, ako sa približujeme k výsledku:   </a:t>
            </a:r>
            <a:r>
              <a:rPr lang="sk-SK" sz="1600" b="1" dirty="0" smtClean="0">
                <a:solidFill>
                  <a:srgbClr val="C00000"/>
                </a:solidFill>
              </a:rPr>
              <a:t>-16</a:t>
            </a:r>
            <a:r>
              <a:rPr lang="sk-SK" sz="1600" dirty="0"/>
              <a:t> </a:t>
            </a:r>
            <a:r>
              <a:rPr lang="sk-SK" sz="1600" dirty="0" smtClean="0"/>
              <a:t> 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dirty="0" smtClean="0"/>
              <a:t>V prípade, že „nemáme šťastie“ pokračujeme v experimentovaní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dirty="0" smtClean="0"/>
              <a:t>Experiment opakujeme pokiaľ neprídeme k „rozumnému“ zisteniu </a:t>
            </a:r>
          </a:p>
        </p:txBody>
      </p:sp>
      <p:sp>
        <p:nvSpPr>
          <p:cNvPr id="6" name="Obdĺžnik 5"/>
          <p:cNvSpPr/>
          <p:nvPr/>
        </p:nvSpPr>
        <p:spPr>
          <a:xfrm>
            <a:off x="492623" y="5158709"/>
            <a:ext cx="8226660" cy="118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Zistenie: 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dirty="0" smtClean="0"/>
              <a:t>Experimentálne číslo sa </a:t>
            </a:r>
            <a:r>
              <a:rPr lang="sk-SK" dirty="0" smtClean="0">
                <a:solidFill>
                  <a:srgbClr val="C00000"/>
                </a:solidFill>
              </a:rPr>
              <a:t>zmenšilo o 3 </a:t>
            </a:r>
            <a:r>
              <a:rPr lang="sk-SK" dirty="0" smtClean="0"/>
              <a:t>a „výsledné číslo“ sa </a:t>
            </a:r>
            <a:r>
              <a:rPr lang="sk-SK" dirty="0" smtClean="0">
                <a:solidFill>
                  <a:srgbClr val="C00000"/>
                </a:solidFill>
              </a:rPr>
              <a:t>zväčšilo o 2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dirty="0" smtClean="0"/>
              <a:t>K výsledku (t.j. k číslu (–6)) sa „približujeme“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205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520"/>
              </p:ext>
            </p:extLst>
          </p:nvPr>
        </p:nvGraphicFramePr>
        <p:xfrm>
          <a:off x="2771800" y="1544477"/>
          <a:ext cx="300422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4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Dané číslo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Výsledné číslo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–18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–16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...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...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...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-6</a:t>
                      </a:r>
                      <a:endParaRPr lang="sk-SK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323528" y="42555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solidFill>
                  <a:srgbClr val="C00000"/>
                </a:solidFill>
              </a:rPr>
              <a:t>Pokračujeme v </a:t>
            </a:r>
            <a:r>
              <a:rPr lang="sk-SK" dirty="0" smtClean="0">
                <a:solidFill>
                  <a:srgbClr val="C00000"/>
                </a:solidFill>
              </a:rPr>
              <a:t>experimentovaní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323528" y="950523"/>
            <a:ext cx="772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Naše experimentálne výsledky zapíšme do tabuľky.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323528" y="4149080"/>
            <a:ext cx="7722604" cy="188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k-SK" dirty="0" smtClean="0">
                <a:solidFill>
                  <a:srgbClr val="C00000"/>
                </a:solidFill>
              </a:rPr>
              <a:t>Pokúsme sme sa tento postup zovšeobecniť:</a:t>
            </a:r>
            <a:r>
              <a:rPr lang="sk-SK" dirty="0" smtClean="0"/>
              <a:t> 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sk-SK" dirty="0" smtClean="0"/>
              <a:t>K číslu –18 je nutné </a:t>
            </a:r>
            <a:r>
              <a:rPr lang="sk-SK" dirty="0" smtClean="0">
                <a:solidFill>
                  <a:srgbClr val="002060"/>
                </a:solidFill>
              </a:rPr>
              <a:t>6x pripočítať číslo 2</a:t>
            </a:r>
            <a:r>
              <a:rPr lang="sk-SK" dirty="0" smtClean="0"/>
              <a:t>, aby sme získali výsledné číslo -6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dirty="0" smtClean="0"/>
              <a:t>K číslu 6 je nutné </a:t>
            </a:r>
            <a:r>
              <a:rPr lang="sk-SK" dirty="0" smtClean="0">
                <a:solidFill>
                  <a:srgbClr val="002060"/>
                </a:solidFill>
              </a:rPr>
              <a:t>6x odpočítať číslo 3</a:t>
            </a:r>
            <a:r>
              <a:rPr lang="sk-SK" dirty="0" smtClean="0"/>
              <a:t>:  6 + 6 (-3) = </a:t>
            </a:r>
            <a:r>
              <a:rPr lang="sk-SK" b="1" dirty="0" smtClean="0">
                <a:solidFill>
                  <a:srgbClr val="002060"/>
                </a:solidFill>
              </a:rPr>
              <a:t>-12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sk-SK" dirty="0" smtClean="0"/>
              <a:t>Dané číslo by teda mohlo byť číslo (–12), o čom sa presvedčíme skúškou.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520316" y="908165"/>
            <a:ext cx="853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Urobíme skúšku správnosti a presvedčíme sa, či daným číslom je naozaj číslo  </a:t>
            </a:r>
            <a:r>
              <a:rPr lang="sk-SK" dirty="0" smtClean="0"/>
              <a:t>(–12)</a:t>
            </a:r>
            <a:r>
              <a:rPr lang="sk-SK" b="1" i="1" dirty="0" smtClean="0"/>
              <a:t>:</a:t>
            </a:r>
            <a:endParaRPr lang="sk-SK" b="1" i="1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582452" y="5085184"/>
            <a:ext cx="81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Odpoveď.  </a:t>
            </a:r>
            <a:r>
              <a:rPr lang="sk-SK" dirty="0" smtClean="0"/>
              <a:t>Na začiatku bolo dané číslo (–12). </a:t>
            </a:r>
            <a:endParaRPr lang="sk-SK" dirty="0"/>
          </a:p>
        </p:txBody>
      </p:sp>
      <p:sp>
        <p:nvSpPr>
          <p:cNvPr id="30" name="Obdĺžnik 29"/>
          <p:cNvSpPr/>
          <p:nvPr/>
        </p:nvSpPr>
        <p:spPr>
          <a:xfrm>
            <a:off x="551684" y="192406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sk-SK" dirty="0" smtClean="0"/>
              <a:t>1.   Dané celé číslo ......................................... (–12)</a:t>
            </a:r>
          </a:p>
        </p:txBody>
      </p:sp>
      <p:sp>
        <p:nvSpPr>
          <p:cNvPr id="31" name="Obdĺžnik 30"/>
          <p:cNvSpPr/>
          <p:nvPr/>
        </p:nvSpPr>
        <p:spPr>
          <a:xfrm>
            <a:off x="551684" y="2549869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sk-SK" dirty="0" smtClean="0"/>
              <a:t>2.   Delím ho číslom 3 .................................... (–12) : 3 = (–4)</a:t>
            </a:r>
          </a:p>
        </p:txBody>
      </p:sp>
      <p:sp>
        <p:nvSpPr>
          <p:cNvPr id="32" name="Obdĺžnik 31"/>
          <p:cNvSpPr/>
          <p:nvPr/>
        </p:nvSpPr>
        <p:spPr>
          <a:xfrm>
            <a:off x="551972" y="3119353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sk-SK" dirty="0" smtClean="0"/>
              <a:t>3.   Pripočítam číslo 7 ..................................... (–4) + 7 = 3</a:t>
            </a:r>
          </a:p>
        </p:txBody>
      </p:sp>
      <p:sp>
        <p:nvSpPr>
          <p:cNvPr id="33" name="Obdĺžnik 32"/>
          <p:cNvSpPr/>
          <p:nvPr/>
        </p:nvSpPr>
        <p:spPr>
          <a:xfrm>
            <a:off x="551684" y="3705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sk-SK" dirty="0" smtClean="0"/>
              <a:t>4.   Vynásobím číslom (–2) .............................  3 . (–2)  = (–6)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335</Words>
  <Application>Microsoft Office PowerPoint</Application>
  <PresentationFormat>Prezentácia na obrazovke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6" baseType="lpstr">
      <vt:lpstr>Arial</vt:lpstr>
      <vt:lpstr>Calibri</vt:lpstr>
      <vt:lpstr>Motív Office</vt:lpstr>
      <vt:lpstr>Prezentácia programu PowerPoint</vt:lpstr>
      <vt:lpstr>Prezentácia programu PowerPoint</vt:lpstr>
      <vt:lpstr>Prezentácia programu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Pavol Hanzel</dc:creator>
  <cp:lastModifiedBy>Hanzel Pavol, prof. RNDr., CSc.</cp:lastModifiedBy>
  <cp:revision>28</cp:revision>
  <dcterms:created xsi:type="dcterms:W3CDTF">2013-02-23T15:10:21Z</dcterms:created>
  <dcterms:modified xsi:type="dcterms:W3CDTF">2020-09-29T12:09:29Z</dcterms:modified>
</cp:coreProperties>
</file>