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7" r:id="rId2"/>
    <p:sldId id="265" r:id="rId3"/>
    <p:sldId id="259" r:id="rId4"/>
    <p:sldId id="260" r:id="rId5"/>
    <p:sldId id="269" r:id="rId6"/>
    <p:sldId id="261" r:id="rId7"/>
    <p:sldId id="268" r:id="rId8"/>
    <p:sldId id="258" r:id="rId9"/>
    <p:sldId id="266" r:id="rId10"/>
    <p:sldId id="262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303C7"/>
    <a:srgbClr val="3E31E3"/>
    <a:srgbClr val="5331E3"/>
    <a:srgbClr val="411DD9"/>
    <a:srgbClr val="4018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/>
  </p:normalViewPr>
  <p:slideViewPr>
    <p:cSldViewPr>
      <p:cViewPr varScale="1">
        <p:scale>
          <a:sx n="64" d="100"/>
          <a:sy n="64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933684E-CB2D-4E57-9776-B9693321B62C}" type="datetimeFigureOut">
              <a:rPr lang="cs-CZ"/>
              <a:pPr/>
              <a:t>13.10.2011</a:t>
            </a:fld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D72B47-0EAD-4AF4-B8AE-F354BCBC53F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EA4A-F7B4-47F3-9378-1D3276A018C1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3E01-E376-434E-AE25-54C8D566858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DA41-A13C-4583-B26E-E216272164F4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FC32-5EE4-4CE9-8A0B-6E375E8462D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CA6C8-C72D-4186-BA48-F4B6D4787162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6C0B-88FC-4F47-B1EE-7D481999BC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E345-888E-46D7-8D57-34561B884C94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28C4-16C0-4EDD-992F-08808E99CD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902AC-58BE-45C4-9A14-6E088F5A8499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19374-75C9-4011-9E4D-E7F01FD294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7244-0028-47F7-8AF9-8F4011AB3075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91F61-1AE2-46D4-A915-DC5BC49297F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3885C-A135-4D39-925E-BC189838AD53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7C16-7C03-49BC-BD33-4D625A354B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2D49-2325-4EB1-BF1C-8734B3D6C092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8596E-E1DC-428C-8B6F-47ABEA6171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9E5E-9183-45CB-A088-1ED0ECA8408A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B058F-F5C3-49F3-9E80-90638796BB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4B1E-982E-4599-8653-58F70963653C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EDC0-9E4E-43F7-AD40-C0ED3BACC1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2B7F-23CE-44FD-9776-9D23EC73A2C3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33DC-3C0F-4DC8-9935-4CB86496EF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sk-SK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24D765-9137-44CF-956B-3BF70BB19878}" type="datetimeFigureOut">
              <a:rPr lang="sk-SK"/>
              <a:pPr>
                <a:defRPr/>
              </a:pPr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4C612-3281-4E74-BA94-60107105F6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Triangular_numb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Square_numb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Figurálne (polygonálne) čísla</a:t>
            </a: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4864100" y="2068513"/>
            <a:ext cx="1223963" cy="1108075"/>
            <a:chOff x="2840" y="2385"/>
            <a:chExt cx="543" cy="528"/>
          </a:xfrm>
        </p:grpSpPr>
        <p:sp>
          <p:nvSpPr>
            <p:cNvPr id="13377" name="Freeform 7"/>
            <p:cNvSpPr>
              <a:spLocks/>
            </p:cNvSpPr>
            <p:nvPr/>
          </p:nvSpPr>
          <p:spPr bwMode="auto">
            <a:xfrm>
              <a:off x="3024" y="2888"/>
              <a:ext cx="224" cy="1"/>
            </a:xfrm>
            <a:custGeom>
              <a:avLst/>
              <a:gdLst>
                <a:gd name="T0" fmla="*/ 0 w 224"/>
                <a:gd name="T1" fmla="*/ 0 h 1"/>
                <a:gd name="T2" fmla="*/ 224 w 224"/>
                <a:gd name="T3" fmla="*/ 0 h 1"/>
                <a:gd name="T4" fmla="*/ 0 60000 65536"/>
                <a:gd name="T5" fmla="*/ 0 60000 65536"/>
                <a:gd name="T6" fmla="*/ 0 w 224"/>
                <a:gd name="T7" fmla="*/ 0 h 1"/>
                <a:gd name="T8" fmla="*/ 224 w 22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1">
                  <a:moveTo>
                    <a:pt x="0" y="0"/>
                  </a:moveTo>
                  <a:lnTo>
                    <a:pt x="22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78" name="Freeform 8"/>
            <p:cNvSpPr>
              <a:spLocks/>
            </p:cNvSpPr>
            <p:nvPr/>
          </p:nvSpPr>
          <p:spPr bwMode="auto">
            <a:xfrm>
              <a:off x="3003" y="2522"/>
              <a:ext cx="40" cy="108"/>
            </a:xfrm>
            <a:custGeom>
              <a:avLst/>
              <a:gdLst>
                <a:gd name="T0" fmla="*/ 0 w 40"/>
                <a:gd name="T1" fmla="*/ 0 h 108"/>
                <a:gd name="T2" fmla="*/ 40 w 40"/>
                <a:gd name="T3" fmla="*/ 108 h 108"/>
                <a:gd name="T4" fmla="*/ 0 60000 65536"/>
                <a:gd name="T5" fmla="*/ 0 60000 65536"/>
                <a:gd name="T6" fmla="*/ 0 w 40"/>
                <a:gd name="T7" fmla="*/ 0 h 108"/>
                <a:gd name="T8" fmla="*/ 40 w 4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" h="108">
                  <a:moveTo>
                    <a:pt x="0" y="0"/>
                  </a:moveTo>
                  <a:lnTo>
                    <a:pt x="4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79" name="Oval 9"/>
            <p:cNvSpPr>
              <a:spLocks noChangeArrowheads="1"/>
            </p:cNvSpPr>
            <p:nvPr/>
          </p:nvSpPr>
          <p:spPr bwMode="auto">
            <a:xfrm>
              <a:off x="3171" y="26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80" name="Oval 10"/>
            <p:cNvSpPr>
              <a:spLocks noChangeArrowheads="1"/>
            </p:cNvSpPr>
            <p:nvPr/>
          </p:nvSpPr>
          <p:spPr bwMode="auto">
            <a:xfrm>
              <a:off x="3027" y="26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81" name="Freeform 11"/>
            <p:cNvSpPr>
              <a:spLocks/>
            </p:cNvSpPr>
            <p:nvPr/>
          </p:nvSpPr>
          <p:spPr bwMode="auto">
            <a:xfrm>
              <a:off x="3011" y="2418"/>
              <a:ext cx="96" cy="68"/>
            </a:xfrm>
            <a:custGeom>
              <a:avLst/>
              <a:gdLst>
                <a:gd name="T0" fmla="*/ 0 w 96"/>
                <a:gd name="T1" fmla="*/ 68 h 68"/>
                <a:gd name="T2" fmla="*/ 96 w 96"/>
                <a:gd name="T3" fmla="*/ 0 h 68"/>
                <a:gd name="T4" fmla="*/ 0 60000 65536"/>
                <a:gd name="T5" fmla="*/ 0 60000 65536"/>
                <a:gd name="T6" fmla="*/ 0 w 96"/>
                <a:gd name="T7" fmla="*/ 0 h 68"/>
                <a:gd name="T8" fmla="*/ 96 w 96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" h="68">
                  <a:moveTo>
                    <a:pt x="0" y="68"/>
                  </a:move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2" name="Freeform 12"/>
            <p:cNvSpPr>
              <a:spLocks/>
            </p:cNvSpPr>
            <p:nvPr/>
          </p:nvSpPr>
          <p:spPr bwMode="auto">
            <a:xfrm>
              <a:off x="3139" y="2418"/>
              <a:ext cx="92" cy="72"/>
            </a:xfrm>
            <a:custGeom>
              <a:avLst/>
              <a:gdLst>
                <a:gd name="T0" fmla="*/ 0 w 92"/>
                <a:gd name="T1" fmla="*/ 0 h 72"/>
                <a:gd name="T2" fmla="*/ 92 w 92"/>
                <a:gd name="T3" fmla="*/ 72 h 72"/>
                <a:gd name="T4" fmla="*/ 0 60000 65536"/>
                <a:gd name="T5" fmla="*/ 0 60000 65536"/>
                <a:gd name="T6" fmla="*/ 0 w 92"/>
                <a:gd name="T7" fmla="*/ 0 h 72"/>
                <a:gd name="T8" fmla="*/ 92 w 92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72">
                  <a:moveTo>
                    <a:pt x="0" y="0"/>
                  </a:moveTo>
                  <a:lnTo>
                    <a:pt x="92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3" name="Freeform 13"/>
            <p:cNvSpPr>
              <a:spLocks/>
            </p:cNvSpPr>
            <p:nvPr/>
          </p:nvSpPr>
          <p:spPr bwMode="auto">
            <a:xfrm>
              <a:off x="3207" y="2526"/>
              <a:ext cx="28" cy="104"/>
            </a:xfrm>
            <a:custGeom>
              <a:avLst/>
              <a:gdLst>
                <a:gd name="T0" fmla="*/ 28 w 28"/>
                <a:gd name="T1" fmla="*/ 0 h 104"/>
                <a:gd name="T2" fmla="*/ 0 w 28"/>
                <a:gd name="T3" fmla="*/ 104 h 104"/>
                <a:gd name="T4" fmla="*/ 0 60000 65536"/>
                <a:gd name="T5" fmla="*/ 0 60000 65536"/>
                <a:gd name="T6" fmla="*/ 0 w 28"/>
                <a:gd name="T7" fmla="*/ 0 h 104"/>
                <a:gd name="T8" fmla="*/ 28 w 28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" h="104">
                  <a:moveTo>
                    <a:pt x="28" y="0"/>
                  </a:moveTo>
                  <a:lnTo>
                    <a:pt x="0" y="1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4" name="Freeform 14"/>
            <p:cNvSpPr>
              <a:spLocks/>
            </p:cNvSpPr>
            <p:nvPr/>
          </p:nvSpPr>
          <p:spPr bwMode="auto">
            <a:xfrm>
              <a:off x="3079" y="2650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5" name="Freeform 15"/>
            <p:cNvSpPr>
              <a:spLocks/>
            </p:cNvSpPr>
            <p:nvPr/>
          </p:nvSpPr>
          <p:spPr bwMode="auto">
            <a:xfrm>
              <a:off x="3267" y="2512"/>
              <a:ext cx="88" cy="76"/>
            </a:xfrm>
            <a:custGeom>
              <a:avLst/>
              <a:gdLst>
                <a:gd name="T0" fmla="*/ 0 w 88"/>
                <a:gd name="T1" fmla="*/ 0 h 76"/>
                <a:gd name="T2" fmla="*/ 88 w 88"/>
                <a:gd name="T3" fmla="*/ 76 h 76"/>
                <a:gd name="T4" fmla="*/ 0 60000 65536"/>
                <a:gd name="T5" fmla="*/ 0 60000 65536"/>
                <a:gd name="T6" fmla="*/ 0 w 88"/>
                <a:gd name="T7" fmla="*/ 0 h 76"/>
                <a:gd name="T8" fmla="*/ 88 w 88"/>
                <a:gd name="T9" fmla="*/ 76 h 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" h="76">
                  <a:moveTo>
                    <a:pt x="0" y="0"/>
                  </a:moveTo>
                  <a:lnTo>
                    <a:pt x="88" y="7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6" name="Freeform 16"/>
            <p:cNvSpPr>
              <a:spLocks/>
            </p:cNvSpPr>
            <p:nvPr/>
          </p:nvSpPr>
          <p:spPr bwMode="auto">
            <a:xfrm>
              <a:off x="3320" y="2604"/>
              <a:ext cx="36" cy="116"/>
            </a:xfrm>
            <a:custGeom>
              <a:avLst/>
              <a:gdLst>
                <a:gd name="T0" fmla="*/ 36 w 36"/>
                <a:gd name="T1" fmla="*/ 0 h 116"/>
                <a:gd name="T2" fmla="*/ 0 w 36"/>
                <a:gd name="T3" fmla="*/ 116 h 116"/>
                <a:gd name="T4" fmla="*/ 0 60000 65536"/>
                <a:gd name="T5" fmla="*/ 0 60000 65536"/>
                <a:gd name="T6" fmla="*/ 0 w 36"/>
                <a:gd name="T7" fmla="*/ 0 h 116"/>
                <a:gd name="T8" fmla="*/ 36 w 36"/>
                <a:gd name="T9" fmla="*/ 116 h 1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116">
                  <a:moveTo>
                    <a:pt x="36" y="0"/>
                  </a:moveTo>
                  <a:lnTo>
                    <a:pt x="0" y="1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7" name="Freeform 17"/>
            <p:cNvSpPr>
              <a:spLocks/>
            </p:cNvSpPr>
            <p:nvPr/>
          </p:nvSpPr>
          <p:spPr bwMode="auto">
            <a:xfrm>
              <a:off x="2880" y="2512"/>
              <a:ext cx="100" cy="76"/>
            </a:xfrm>
            <a:custGeom>
              <a:avLst/>
              <a:gdLst>
                <a:gd name="T0" fmla="*/ 0 w 100"/>
                <a:gd name="T1" fmla="*/ 76 h 76"/>
                <a:gd name="T2" fmla="*/ 100 w 100"/>
                <a:gd name="T3" fmla="*/ 0 h 76"/>
                <a:gd name="T4" fmla="*/ 0 60000 65536"/>
                <a:gd name="T5" fmla="*/ 0 60000 65536"/>
                <a:gd name="T6" fmla="*/ 0 w 100"/>
                <a:gd name="T7" fmla="*/ 0 h 76"/>
                <a:gd name="T8" fmla="*/ 100 w 100"/>
                <a:gd name="T9" fmla="*/ 76 h 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" h="76">
                  <a:moveTo>
                    <a:pt x="0" y="76"/>
                  </a:moveTo>
                  <a:lnTo>
                    <a:pt x="1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8" name="Freeform 18"/>
            <p:cNvSpPr>
              <a:spLocks/>
            </p:cNvSpPr>
            <p:nvPr/>
          </p:nvSpPr>
          <p:spPr bwMode="auto">
            <a:xfrm>
              <a:off x="2872" y="2620"/>
              <a:ext cx="44" cy="112"/>
            </a:xfrm>
            <a:custGeom>
              <a:avLst/>
              <a:gdLst>
                <a:gd name="T0" fmla="*/ 0 w 44"/>
                <a:gd name="T1" fmla="*/ 0 h 112"/>
                <a:gd name="T2" fmla="*/ 44 w 44"/>
                <a:gd name="T3" fmla="*/ 112 h 112"/>
                <a:gd name="T4" fmla="*/ 0 60000 65536"/>
                <a:gd name="T5" fmla="*/ 0 60000 65536"/>
                <a:gd name="T6" fmla="*/ 0 w 44"/>
                <a:gd name="T7" fmla="*/ 0 h 112"/>
                <a:gd name="T8" fmla="*/ 44 w 44"/>
                <a:gd name="T9" fmla="*/ 112 h 1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" h="112">
                  <a:moveTo>
                    <a:pt x="0" y="0"/>
                  </a:moveTo>
                  <a:lnTo>
                    <a:pt x="44" y="11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9" name="Freeform 19"/>
            <p:cNvSpPr>
              <a:spLocks/>
            </p:cNvSpPr>
            <p:nvPr/>
          </p:nvSpPr>
          <p:spPr bwMode="auto">
            <a:xfrm>
              <a:off x="2932" y="2760"/>
              <a:ext cx="60" cy="108"/>
            </a:xfrm>
            <a:custGeom>
              <a:avLst/>
              <a:gdLst>
                <a:gd name="T0" fmla="*/ 0 w 60"/>
                <a:gd name="T1" fmla="*/ 0 h 108"/>
                <a:gd name="T2" fmla="*/ 60 w 60"/>
                <a:gd name="T3" fmla="*/ 108 h 108"/>
                <a:gd name="T4" fmla="*/ 0 60000 65536"/>
                <a:gd name="T5" fmla="*/ 0 60000 65536"/>
                <a:gd name="T6" fmla="*/ 0 w 60"/>
                <a:gd name="T7" fmla="*/ 0 h 108"/>
                <a:gd name="T8" fmla="*/ 60 w 6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" h="108">
                  <a:moveTo>
                    <a:pt x="0" y="0"/>
                  </a:moveTo>
                  <a:lnTo>
                    <a:pt x="6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90" name="Freeform 20"/>
            <p:cNvSpPr>
              <a:spLocks/>
            </p:cNvSpPr>
            <p:nvPr/>
          </p:nvSpPr>
          <p:spPr bwMode="auto">
            <a:xfrm>
              <a:off x="3272" y="2773"/>
              <a:ext cx="31" cy="91"/>
            </a:xfrm>
            <a:custGeom>
              <a:avLst/>
              <a:gdLst>
                <a:gd name="T0" fmla="*/ 31 w 31"/>
                <a:gd name="T1" fmla="*/ 0 h 91"/>
                <a:gd name="T2" fmla="*/ 0 w 31"/>
                <a:gd name="T3" fmla="*/ 91 h 91"/>
                <a:gd name="T4" fmla="*/ 0 60000 65536"/>
                <a:gd name="T5" fmla="*/ 0 60000 65536"/>
                <a:gd name="T6" fmla="*/ 0 w 31"/>
                <a:gd name="T7" fmla="*/ 0 h 91"/>
                <a:gd name="T8" fmla="*/ 31 w 31"/>
                <a:gd name="T9" fmla="*/ 91 h 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" h="91">
                  <a:moveTo>
                    <a:pt x="31" y="0"/>
                  </a:moveTo>
                  <a:lnTo>
                    <a:pt x="0" y="9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91" name="Oval 21"/>
            <p:cNvSpPr>
              <a:spLocks noChangeArrowheads="1"/>
            </p:cNvSpPr>
            <p:nvPr/>
          </p:nvSpPr>
          <p:spPr bwMode="auto">
            <a:xfrm>
              <a:off x="2979" y="286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2" name="Oval 22"/>
            <p:cNvSpPr>
              <a:spLocks noChangeArrowheads="1"/>
            </p:cNvSpPr>
            <p:nvPr/>
          </p:nvSpPr>
          <p:spPr bwMode="auto">
            <a:xfrm>
              <a:off x="3231" y="286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3" name="Oval 23"/>
            <p:cNvSpPr>
              <a:spLocks noChangeArrowheads="1"/>
            </p:cNvSpPr>
            <p:nvPr/>
          </p:nvSpPr>
          <p:spPr bwMode="auto">
            <a:xfrm>
              <a:off x="3107" y="286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4" name="Oval 24"/>
            <p:cNvSpPr>
              <a:spLocks noChangeArrowheads="1"/>
            </p:cNvSpPr>
            <p:nvPr/>
          </p:nvSpPr>
          <p:spPr bwMode="auto">
            <a:xfrm>
              <a:off x="3099" y="238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5" name="Oval 25"/>
            <p:cNvSpPr>
              <a:spLocks noChangeArrowheads="1"/>
            </p:cNvSpPr>
            <p:nvPr/>
          </p:nvSpPr>
          <p:spPr bwMode="auto">
            <a:xfrm>
              <a:off x="3219" y="24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6" name="Oval 26"/>
            <p:cNvSpPr>
              <a:spLocks noChangeArrowheads="1"/>
            </p:cNvSpPr>
            <p:nvPr/>
          </p:nvSpPr>
          <p:spPr bwMode="auto">
            <a:xfrm>
              <a:off x="3335" y="257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7" name="Oval 27"/>
            <p:cNvSpPr>
              <a:spLocks noChangeArrowheads="1"/>
            </p:cNvSpPr>
            <p:nvPr/>
          </p:nvSpPr>
          <p:spPr bwMode="auto">
            <a:xfrm>
              <a:off x="3287" y="27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8" name="Oval 28"/>
            <p:cNvSpPr>
              <a:spLocks noChangeArrowheads="1"/>
            </p:cNvSpPr>
            <p:nvPr/>
          </p:nvSpPr>
          <p:spPr bwMode="auto">
            <a:xfrm>
              <a:off x="2903" y="27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9" name="Oval 29"/>
            <p:cNvSpPr>
              <a:spLocks noChangeArrowheads="1"/>
            </p:cNvSpPr>
            <p:nvPr/>
          </p:nvSpPr>
          <p:spPr bwMode="auto">
            <a:xfrm>
              <a:off x="2840" y="258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400" name="Oval 30"/>
            <p:cNvSpPr>
              <a:spLocks noChangeArrowheads="1"/>
            </p:cNvSpPr>
            <p:nvPr/>
          </p:nvSpPr>
          <p:spPr bwMode="auto">
            <a:xfrm>
              <a:off x="2979" y="24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50" name="Group 6"/>
          <p:cNvGrpSpPr>
            <a:grpSpLocks/>
          </p:cNvGrpSpPr>
          <p:nvPr/>
        </p:nvGrpSpPr>
        <p:grpSpPr bwMode="auto">
          <a:xfrm>
            <a:off x="6897688" y="2020888"/>
            <a:ext cx="1008062" cy="1138237"/>
            <a:chOff x="3962" y="2491"/>
            <a:chExt cx="415" cy="546"/>
          </a:xfrm>
        </p:grpSpPr>
        <p:sp>
          <p:nvSpPr>
            <p:cNvPr id="13340" name="Freeform 7"/>
            <p:cNvSpPr>
              <a:spLocks/>
            </p:cNvSpPr>
            <p:nvPr/>
          </p:nvSpPr>
          <p:spPr bwMode="auto">
            <a:xfrm>
              <a:off x="4287" y="2585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3341" name="Group 8"/>
            <p:cNvGrpSpPr>
              <a:grpSpLocks/>
            </p:cNvGrpSpPr>
            <p:nvPr/>
          </p:nvGrpSpPr>
          <p:grpSpPr bwMode="auto">
            <a:xfrm>
              <a:off x="4056" y="2491"/>
              <a:ext cx="227" cy="293"/>
              <a:chOff x="1942" y="2824"/>
              <a:chExt cx="227" cy="293"/>
            </a:xfrm>
          </p:grpSpPr>
          <p:sp>
            <p:nvSpPr>
              <p:cNvPr id="13365" name="Oval 9"/>
              <p:cNvSpPr>
                <a:spLocks noChangeArrowheads="1"/>
              </p:cNvSpPr>
              <p:nvPr/>
            </p:nvSpPr>
            <p:spPr bwMode="auto">
              <a:xfrm>
                <a:off x="2035" y="306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66" name="Freeform 10"/>
              <p:cNvSpPr>
                <a:spLocks/>
              </p:cNvSpPr>
              <p:nvPr/>
            </p:nvSpPr>
            <p:spPr bwMode="auto">
              <a:xfrm>
                <a:off x="1980" y="3054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67" name="Freeform 11"/>
              <p:cNvSpPr>
                <a:spLocks/>
              </p:cNvSpPr>
              <p:nvPr/>
            </p:nvSpPr>
            <p:spPr bwMode="auto">
              <a:xfrm>
                <a:off x="2076" y="2856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68" name="Freeform 12"/>
              <p:cNvSpPr>
                <a:spLocks/>
              </p:cNvSpPr>
              <p:nvPr/>
            </p:nvSpPr>
            <p:spPr bwMode="auto">
              <a:xfrm>
                <a:off x="1980" y="2856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69" name="Freeform 13"/>
              <p:cNvSpPr>
                <a:spLocks/>
              </p:cNvSpPr>
              <p:nvPr/>
            </p:nvSpPr>
            <p:spPr bwMode="auto">
              <a:xfrm>
                <a:off x="1965" y="290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0" name="Freeform 14"/>
              <p:cNvSpPr>
                <a:spLocks/>
              </p:cNvSpPr>
              <p:nvPr/>
            </p:nvSpPr>
            <p:spPr bwMode="auto">
              <a:xfrm>
                <a:off x="2145" y="2925"/>
                <a:ext cx="1" cy="84"/>
              </a:xfrm>
              <a:custGeom>
                <a:avLst/>
                <a:gdLst>
                  <a:gd name="T0" fmla="*/ 0 w 1"/>
                  <a:gd name="T1" fmla="*/ 0 h 84"/>
                  <a:gd name="T2" fmla="*/ 0 w 1"/>
                  <a:gd name="T3" fmla="*/ 84 h 84"/>
                  <a:gd name="T4" fmla="*/ 0 60000 65536"/>
                  <a:gd name="T5" fmla="*/ 0 60000 65536"/>
                  <a:gd name="T6" fmla="*/ 0 w 1"/>
                  <a:gd name="T7" fmla="*/ 0 h 84"/>
                  <a:gd name="T8" fmla="*/ 1 w 1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4">
                    <a:moveTo>
                      <a:pt x="0" y="0"/>
                    </a:moveTo>
                    <a:lnTo>
                      <a:pt x="0" y="8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1" name="Freeform 15"/>
              <p:cNvSpPr>
                <a:spLocks/>
              </p:cNvSpPr>
              <p:nvPr/>
            </p:nvSpPr>
            <p:spPr bwMode="auto">
              <a:xfrm>
                <a:off x="2076" y="3048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2" name="Oval 16"/>
              <p:cNvSpPr>
                <a:spLocks noChangeArrowheads="1"/>
              </p:cNvSpPr>
              <p:nvPr/>
            </p:nvSpPr>
            <p:spPr bwMode="auto">
              <a:xfrm>
                <a:off x="2121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73" name="Oval 17"/>
              <p:cNvSpPr>
                <a:spLocks noChangeArrowheads="1"/>
              </p:cNvSpPr>
              <p:nvPr/>
            </p:nvSpPr>
            <p:spPr bwMode="auto">
              <a:xfrm>
                <a:off x="2121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74" name="Oval 18"/>
              <p:cNvSpPr>
                <a:spLocks noChangeArrowheads="1"/>
              </p:cNvSpPr>
              <p:nvPr/>
            </p:nvSpPr>
            <p:spPr bwMode="auto">
              <a:xfrm>
                <a:off x="2035" y="282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75" name="Oval 19"/>
              <p:cNvSpPr>
                <a:spLocks noChangeArrowheads="1"/>
              </p:cNvSpPr>
              <p:nvPr/>
            </p:nvSpPr>
            <p:spPr bwMode="auto">
              <a:xfrm>
                <a:off x="1942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76" name="Oval 20"/>
              <p:cNvSpPr>
                <a:spLocks noChangeArrowheads="1"/>
              </p:cNvSpPr>
              <p:nvPr/>
            </p:nvSpPr>
            <p:spPr bwMode="auto">
              <a:xfrm>
                <a:off x="1942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3342" name="Group 21"/>
            <p:cNvGrpSpPr>
              <a:grpSpLocks/>
            </p:cNvGrpSpPr>
            <p:nvPr/>
          </p:nvGrpSpPr>
          <p:grpSpPr bwMode="auto">
            <a:xfrm>
              <a:off x="3962" y="2603"/>
              <a:ext cx="415" cy="434"/>
              <a:chOff x="3962" y="2603"/>
              <a:chExt cx="415" cy="434"/>
            </a:xfrm>
          </p:grpSpPr>
          <p:sp>
            <p:nvSpPr>
              <p:cNvPr id="13344" name="Freeform 22"/>
              <p:cNvSpPr>
                <a:spLocks/>
              </p:cNvSpPr>
              <p:nvPr/>
            </p:nvSpPr>
            <p:spPr bwMode="auto">
              <a:xfrm>
                <a:off x="3986" y="278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3345" name="Group 23"/>
              <p:cNvGrpSpPr>
                <a:grpSpLocks/>
              </p:cNvGrpSpPr>
              <p:nvPr/>
            </p:nvGrpSpPr>
            <p:grpSpPr bwMode="auto">
              <a:xfrm>
                <a:off x="3964" y="2604"/>
                <a:ext cx="48" cy="183"/>
                <a:chOff x="3456" y="2581"/>
                <a:chExt cx="48" cy="183"/>
              </a:xfrm>
            </p:grpSpPr>
            <p:sp>
              <p:nvSpPr>
                <p:cNvPr id="13362" name="Freeform 24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63" name="Oval 25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3364" name="Oval 26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  <p:sp>
            <p:nvSpPr>
              <p:cNvPr id="13346" name="Freeform 27"/>
              <p:cNvSpPr>
                <a:spLocks/>
              </p:cNvSpPr>
              <p:nvPr/>
            </p:nvSpPr>
            <p:spPr bwMode="auto">
              <a:xfrm>
                <a:off x="4351" y="2765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3347" name="Group 28"/>
              <p:cNvGrpSpPr>
                <a:grpSpLocks/>
              </p:cNvGrpSpPr>
              <p:nvPr/>
            </p:nvGrpSpPr>
            <p:grpSpPr bwMode="auto">
              <a:xfrm>
                <a:off x="4329" y="2603"/>
                <a:ext cx="48" cy="183"/>
                <a:chOff x="3456" y="2581"/>
                <a:chExt cx="48" cy="183"/>
              </a:xfrm>
            </p:grpSpPr>
            <p:sp>
              <p:nvSpPr>
                <p:cNvPr id="13359" name="Freeform 29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60" name="Oval 30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3361" name="Oval 31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3348" name="Group 32"/>
              <p:cNvGrpSpPr>
                <a:grpSpLocks/>
              </p:cNvGrpSpPr>
              <p:nvPr/>
            </p:nvGrpSpPr>
            <p:grpSpPr bwMode="auto">
              <a:xfrm>
                <a:off x="3962" y="2881"/>
                <a:ext cx="415" cy="156"/>
                <a:chOff x="3962" y="2881"/>
                <a:chExt cx="415" cy="156"/>
              </a:xfrm>
            </p:grpSpPr>
            <p:grpSp>
              <p:nvGrpSpPr>
                <p:cNvPr id="13349" name="Group 33"/>
                <p:cNvGrpSpPr>
                  <a:grpSpLocks/>
                </p:cNvGrpSpPr>
                <p:nvPr/>
              </p:nvGrpSpPr>
              <p:grpSpPr bwMode="auto">
                <a:xfrm>
                  <a:off x="3962" y="2881"/>
                  <a:ext cx="237" cy="156"/>
                  <a:chOff x="3962" y="2881"/>
                  <a:chExt cx="237" cy="156"/>
                </a:xfrm>
              </p:grpSpPr>
              <p:sp>
                <p:nvSpPr>
                  <p:cNvPr id="13354" name="Freeform 34"/>
                  <p:cNvSpPr>
                    <a:spLocks/>
                  </p:cNvSpPr>
                  <p:nvPr/>
                </p:nvSpPr>
                <p:spPr bwMode="auto">
                  <a:xfrm>
                    <a:off x="3988" y="2908"/>
                    <a:ext cx="84" cy="40"/>
                  </a:xfrm>
                  <a:custGeom>
                    <a:avLst/>
                    <a:gdLst>
                      <a:gd name="T0" fmla="*/ 0 w 84"/>
                      <a:gd name="T1" fmla="*/ 0 h 40"/>
                      <a:gd name="T2" fmla="*/ 84 w 84"/>
                      <a:gd name="T3" fmla="*/ 40 h 40"/>
                      <a:gd name="T4" fmla="*/ 0 60000 65536"/>
                      <a:gd name="T5" fmla="*/ 0 60000 65536"/>
                      <a:gd name="T6" fmla="*/ 0 w 84"/>
                      <a:gd name="T7" fmla="*/ 0 h 40"/>
                      <a:gd name="T8" fmla="*/ 84 w 84"/>
                      <a:gd name="T9" fmla="*/ 40 h 4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" h="40">
                        <a:moveTo>
                          <a:pt x="0" y="0"/>
                        </a:moveTo>
                        <a:lnTo>
                          <a:pt x="84" y="4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3355" name="Freeform 35"/>
                  <p:cNvSpPr>
                    <a:spLocks/>
                  </p:cNvSpPr>
                  <p:nvPr/>
                </p:nvSpPr>
                <p:spPr bwMode="auto">
                  <a:xfrm>
                    <a:off x="4104" y="2969"/>
                    <a:ext cx="84" cy="40"/>
                  </a:xfrm>
                  <a:custGeom>
                    <a:avLst/>
                    <a:gdLst>
                      <a:gd name="T0" fmla="*/ 0 w 84"/>
                      <a:gd name="T1" fmla="*/ 0 h 40"/>
                      <a:gd name="T2" fmla="*/ 84 w 84"/>
                      <a:gd name="T3" fmla="*/ 40 h 40"/>
                      <a:gd name="T4" fmla="*/ 0 60000 65536"/>
                      <a:gd name="T5" fmla="*/ 0 60000 65536"/>
                      <a:gd name="T6" fmla="*/ 0 w 84"/>
                      <a:gd name="T7" fmla="*/ 0 h 40"/>
                      <a:gd name="T8" fmla="*/ 84 w 84"/>
                      <a:gd name="T9" fmla="*/ 40 h 4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" h="40">
                        <a:moveTo>
                          <a:pt x="0" y="0"/>
                        </a:moveTo>
                        <a:lnTo>
                          <a:pt x="84" y="4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335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151" y="2989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335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58" y="2935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335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962" y="2881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3350" name="Freeform 39"/>
                <p:cNvSpPr>
                  <a:spLocks/>
                </p:cNvSpPr>
                <p:nvPr/>
              </p:nvSpPr>
              <p:spPr bwMode="auto">
                <a:xfrm>
                  <a:off x="4192" y="2968"/>
                  <a:ext cx="54" cy="30"/>
                </a:xfrm>
                <a:custGeom>
                  <a:avLst/>
                  <a:gdLst>
                    <a:gd name="T0" fmla="*/ 0 w 54"/>
                    <a:gd name="T1" fmla="*/ 30 h 30"/>
                    <a:gd name="T2" fmla="*/ 54 w 54"/>
                    <a:gd name="T3" fmla="*/ 0 h 30"/>
                    <a:gd name="T4" fmla="*/ 0 60000 65536"/>
                    <a:gd name="T5" fmla="*/ 0 60000 65536"/>
                    <a:gd name="T6" fmla="*/ 0 w 54"/>
                    <a:gd name="T7" fmla="*/ 0 h 30"/>
                    <a:gd name="T8" fmla="*/ 54 w 54"/>
                    <a:gd name="T9" fmla="*/ 30 h 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" h="30">
                      <a:moveTo>
                        <a:pt x="0" y="3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51" name="Oval 40"/>
                <p:cNvSpPr>
                  <a:spLocks noChangeArrowheads="1"/>
                </p:cNvSpPr>
                <p:nvPr/>
              </p:nvSpPr>
              <p:spPr bwMode="auto">
                <a:xfrm>
                  <a:off x="4237" y="2935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3352" name="Freeform 41"/>
                <p:cNvSpPr>
                  <a:spLocks/>
                </p:cNvSpPr>
                <p:nvPr/>
              </p:nvSpPr>
              <p:spPr bwMode="auto">
                <a:xfrm>
                  <a:off x="4284" y="2914"/>
                  <a:ext cx="54" cy="30"/>
                </a:xfrm>
                <a:custGeom>
                  <a:avLst/>
                  <a:gdLst>
                    <a:gd name="T0" fmla="*/ 0 w 54"/>
                    <a:gd name="T1" fmla="*/ 30 h 30"/>
                    <a:gd name="T2" fmla="*/ 54 w 54"/>
                    <a:gd name="T3" fmla="*/ 0 h 30"/>
                    <a:gd name="T4" fmla="*/ 0 60000 65536"/>
                    <a:gd name="T5" fmla="*/ 0 60000 65536"/>
                    <a:gd name="T6" fmla="*/ 0 w 54"/>
                    <a:gd name="T7" fmla="*/ 0 h 30"/>
                    <a:gd name="T8" fmla="*/ 54 w 54"/>
                    <a:gd name="T9" fmla="*/ 30 h 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" h="30">
                      <a:moveTo>
                        <a:pt x="0" y="3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53" name="Oval 42"/>
                <p:cNvSpPr>
                  <a:spLocks noChangeArrowheads="1"/>
                </p:cNvSpPr>
                <p:nvPr/>
              </p:nvSpPr>
              <p:spPr bwMode="auto">
                <a:xfrm>
                  <a:off x="4329" y="28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3343" name="Freeform 43"/>
            <p:cNvSpPr>
              <a:spLocks/>
            </p:cNvSpPr>
            <p:nvPr/>
          </p:nvSpPr>
          <p:spPr bwMode="auto">
            <a:xfrm>
              <a:off x="4002" y="2579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60000 65536"/>
                <a:gd name="T5" fmla="*/ 0 60000 65536"/>
                <a:gd name="T6" fmla="*/ 0 w 54"/>
                <a:gd name="T7" fmla="*/ 0 h 30"/>
                <a:gd name="T8" fmla="*/ 54 w 54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8" name="BlokTextu 8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3984186"/>
            <a:ext cx="7762708" cy="1772601"/>
          </a:xfrm>
          <a:prstGeom prst="rect">
            <a:avLst/>
          </a:prstGeom>
          <a:blipFill rotWithShape="1">
            <a:blip r:embed="rId2"/>
            <a:stretch>
              <a:fillRect l="-550" b="-137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99" name="Obdĺžnik 9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31198" y="3371459"/>
            <a:ext cx="1214628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01" name="Obdĺžnik 10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11265" y="3371459"/>
            <a:ext cx="1265924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02" name="Obdĺžnik 10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8535" y="3371459"/>
            <a:ext cx="1342867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03" name="Obdĺžnik 10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19911" y="3343510"/>
            <a:ext cx="1394163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grpSp>
        <p:nvGrpSpPr>
          <p:cNvPr id="104" name="Group 23"/>
          <p:cNvGrpSpPr>
            <a:grpSpLocks/>
          </p:cNvGrpSpPr>
          <p:nvPr/>
        </p:nvGrpSpPr>
        <p:grpSpPr bwMode="auto">
          <a:xfrm>
            <a:off x="1311275" y="2468563"/>
            <a:ext cx="854075" cy="582612"/>
            <a:chOff x="1176" y="2496"/>
            <a:chExt cx="313" cy="224"/>
          </a:xfrm>
        </p:grpSpPr>
        <p:sp>
          <p:nvSpPr>
            <p:cNvPr id="13333" name="Oval 24"/>
            <p:cNvSpPr>
              <a:spLocks noChangeArrowheads="1"/>
            </p:cNvSpPr>
            <p:nvPr/>
          </p:nvSpPr>
          <p:spPr bwMode="auto">
            <a:xfrm>
              <a:off x="1176" y="26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34" name="Oval 25"/>
            <p:cNvSpPr>
              <a:spLocks noChangeArrowheads="1"/>
            </p:cNvSpPr>
            <p:nvPr/>
          </p:nvSpPr>
          <p:spPr bwMode="auto">
            <a:xfrm>
              <a:off x="1312" y="26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35" name="Oval 26"/>
            <p:cNvSpPr>
              <a:spLocks noChangeArrowheads="1"/>
            </p:cNvSpPr>
            <p:nvPr/>
          </p:nvSpPr>
          <p:spPr bwMode="auto">
            <a:xfrm>
              <a:off x="1441" y="267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grpSp>
          <p:nvGrpSpPr>
            <p:cNvPr id="13336" name="Group 27"/>
            <p:cNvGrpSpPr>
              <a:grpSpLocks/>
            </p:cNvGrpSpPr>
            <p:nvPr/>
          </p:nvGrpSpPr>
          <p:grpSpPr bwMode="auto">
            <a:xfrm>
              <a:off x="1248" y="2496"/>
              <a:ext cx="168" cy="135"/>
              <a:chOff x="1152" y="2001"/>
              <a:chExt cx="168" cy="135"/>
            </a:xfrm>
          </p:grpSpPr>
          <p:sp>
            <p:nvSpPr>
              <p:cNvPr id="13337" name="Oval 28"/>
              <p:cNvSpPr>
                <a:spLocks noChangeArrowheads="1"/>
              </p:cNvSpPr>
              <p:nvPr/>
            </p:nvSpPr>
            <p:spPr bwMode="auto">
              <a:xfrm>
                <a:off x="1152" y="20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8" name="Oval 29"/>
              <p:cNvSpPr>
                <a:spLocks noChangeArrowheads="1"/>
              </p:cNvSpPr>
              <p:nvPr/>
            </p:nvSpPr>
            <p:spPr bwMode="auto">
              <a:xfrm>
                <a:off x="1272" y="20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9" name="Oval 30"/>
              <p:cNvSpPr>
                <a:spLocks noChangeArrowheads="1"/>
              </p:cNvSpPr>
              <p:nvPr/>
            </p:nvSpPr>
            <p:spPr bwMode="auto">
              <a:xfrm>
                <a:off x="1217" y="200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12" name="Group 63"/>
          <p:cNvGrpSpPr>
            <a:grpSpLocks/>
          </p:cNvGrpSpPr>
          <p:nvPr/>
        </p:nvGrpSpPr>
        <p:grpSpPr bwMode="auto">
          <a:xfrm>
            <a:off x="3048000" y="2363788"/>
            <a:ext cx="930275" cy="723900"/>
            <a:chOff x="2223" y="2542"/>
            <a:chExt cx="286" cy="281"/>
          </a:xfrm>
        </p:grpSpPr>
        <p:grpSp>
          <p:nvGrpSpPr>
            <p:cNvPr id="13323" name="Group 64"/>
            <p:cNvGrpSpPr>
              <a:grpSpLocks/>
            </p:cNvGrpSpPr>
            <p:nvPr/>
          </p:nvGrpSpPr>
          <p:grpSpPr bwMode="auto">
            <a:xfrm>
              <a:off x="2223" y="2542"/>
              <a:ext cx="161" cy="161"/>
              <a:chOff x="1904" y="1816"/>
              <a:chExt cx="184" cy="161"/>
            </a:xfrm>
          </p:grpSpPr>
          <p:sp>
            <p:nvSpPr>
              <p:cNvPr id="13329" name="Oval 65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0" name="Oval 66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1" name="Oval 67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2" name="Oval 68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3324" name="Oval 69"/>
            <p:cNvSpPr>
              <a:spLocks noChangeArrowheads="1"/>
            </p:cNvSpPr>
            <p:nvPr/>
          </p:nvSpPr>
          <p:spPr bwMode="auto">
            <a:xfrm>
              <a:off x="2461" y="2657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25" name="Oval 70"/>
            <p:cNvSpPr>
              <a:spLocks noChangeArrowheads="1"/>
            </p:cNvSpPr>
            <p:nvPr/>
          </p:nvSpPr>
          <p:spPr bwMode="auto">
            <a:xfrm>
              <a:off x="2461" y="2544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26" name="Oval 71"/>
            <p:cNvSpPr>
              <a:spLocks noChangeArrowheads="1"/>
            </p:cNvSpPr>
            <p:nvPr/>
          </p:nvSpPr>
          <p:spPr bwMode="auto">
            <a:xfrm>
              <a:off x="2342" y="2775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27" name="Oval 72"/>
            <p:cNvSpPr>
              <a:spLocks noChangeArrowheads="1"/>
            </p:cNvSpPr>
            <p:nvPr/>
          </p:nvSpPr>
          <p:spPr bwMode="auto">
            <a:xfrm>
              <a:off x="2223" y="2775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28" name="Oval 73"/>
            <p:cNvSpPr>
              <a:spLocks noChangeArrowheads="1"/>
            </p:cNvSpPr>
            <p:nvPr/>
          </p:nvSpPr>
          <p:spPr bwMode="auto">
            <a:xfrm>
              <a:off x="2461" y="277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6575"/>
            <a:ext cx="7772400" cy="1143000"/>
          </a:xfrm>
        </p:spPr>
        <p:txBody>
          <a:bodyPr/>
          <a:lstStyle/>
          <a:p>
            <a:r>
              <a:rPr lang="sk-SK" smtClean="0"/>
              <a:t>Pyramidálne čísla</a:t>
            </a:r>
          </a:p>
        </p:txBody>
      </p:sp>
      <p:sp>
        <p:nvSpPr>
          <p:cNvPr id="3090" name="Oval 3"/>
          <p:cNvSpPr>
            <a:spLocks noChangeArrowheads="1"/>
          </p:cNvSpPr>
          <p:nvPr/>
        </p:nvSpPr>
        <p:spPr bwMode="auto">
          <a:xfrm>
            <a:off x="2622550" y="5087938"/>
            <a:ext cx="76200" cy="762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3091" name="Group 4"/>
          <p:cNvGrpSpPr>
            <a:grpSpLocks/>
          </p:cNvGrpSpPr>
          <p:nvPr/>
        </p:nvGrpSpPr>
        <p:grpSpPr bwMode="auto">
          <a:xfrm>
            <a:off x="3429000" y="4606925"/>
            <a:ext cx="342900" cy="557213"/>
            <a:chOff x="1752" y="2289"/>
            <a:chExt cx="216" cy="351"/>
          </a:xfrm>
        </p:grpSpPr>
        <p:sp>
          <p:nvSpPr>
            <p:cNvPr id="3178" name="Freeform 5"/>
            <p:cNvSpPr>
              <a:spLocks/>
            </p:cNvSpPr>
            <p:nvPr/>
          </p:nvSpPr>
          <p:spPr bwMode="auto">
            <a:xfrm>
              <a:off x="1772" y="2517"/>
              <a:ext cx="172" cy="104"/>
            </a:xfrm>
            <a:custGeom>
              <a:avLst/>
              <a:gdLst>
                <a:gd name="T0" fmla="*/ 0 w 172"/>
                <a:gd name="T1" fmla="*/ 102 h 104"/>
                <a:gd name="T2" fmla="*/ 48 w 172"/>
                <a:gd name="T3" fmla="*/ 0 h 104"/>
                <a:gd name="T4" fmla="*/ 172 w 172"/>
                <a:gd name="T5" fmla="*/ 0 h 104"/>
                <a:gd name="T6" fmla="*/ 128 w 172"/>
                <a:gd name="T7" fmla="*/ 104 h 104"/>
                <a:gd name="T8" fmla="*/ 0 w 172"/>
                <a:gd name="T9" fmla="*/ 10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04"/>
                <a:gd name="T17" fmla="*/ 172 w 17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04">
                  <a:moveTo>
                    <a:pt x="0" y="102"/>
                  </a:moveTo>
                  <a:lnTo>
                    <a:pt x="48" y="0"/>
                  </a:lnTo>
                  <a:lnTo>
                    <a:pt x="172" y="0"/>
                  </a:lnTo>
                  <a:lnTo>
                    <a:pt x="128" y="104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79" name="Line 6"/>
            <p:cNvSpPr>
              <a:spLocks noChangeShapeType="1"/>
            </p:cNvSpPr>
            <p:nvPr/>
          </p:nvSpPr>
          <p:spPr bwMode="auto">
            <a:xfrm flipH="1" flipV="1">
              <a:off x="1848" y="2304"/>
              <a:ext cx="4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0" name="Line 7"/>
            <p:cNvSpPr>
              <a:spLocks noChangeShapeType="1"/>
            </p:cNvSpPr>
            <p:nvPr/>
          </p:nvSpPr>
          <p:spPr bwMode="auto">
            <a:xfrm flipH="1" flipV="1">
              <a:off x="1848" y="2304"/>
              <a:ext cx="96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1" name="Oval 8"/>
            <p:cNvSpPr>
              <a:spLocks noChangeArrowheads="1"/>
            </p:cNvSpPr>
            <p:nvPr/>
          </p:nvSpPr>
          <p:spPr bwMode="auto">
            <a:xfrm>
              <a:off x="1920" y="24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82" name="Line 9"/>
            <p:cNvSpPr>
              <a:spLocks noChangeShapeType="1"/>
            </p:cNvSpPr>
            <p:nvPr/>
          </p:nvSpPr>
          <p:spPr bwMode="auto">
            <a:xfrm flipH="1">
              <a:off x="1772" y="2304"/>
              <a:ext cx="7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3" name="Line 10"/>
            <p:cNvSpPr>
              <a:spLocks noChangeShapeType="1"/>
            </p:cNvSpPr>
            <p:nvPr/>
          </p:nvSpPr>
          <p:spPr bwMode="auto">
            <a:xfrm flipH="1">
              <a:off x="1824" y="2304"/>
              <a:ext cx="24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4" name="Oval 11"/>
            <p:cNvSpPr>
              <a:spLocks noChangeArrowheads="1"/>
            </p:cNvSpPr>
            <p:nvPr/>
          </p:nvSpPr>
          <p:spPr bwMode="auto">
            <a:xfrm>
              <a:off x="1752" y="259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85" name="Oval 12"/>
            <p:cNvSpPr>
              <a:spLocks noChangeArrowheads="1"/>
            </p:cNvSpPr>
            <p:nvPr/>
          </p:nvSpPr>
          <p:spPr bwMode="auto">
            <a:xfrm>
              <a:off x="1872" y="259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86" name="Oval 13"/>
            <p:cNvSpPr>
              <a:spLocks noChangeArrowheads="1"/>
            </p:cNvSpPr>
            <p:nvPr/>
          </p:nvSpPr>
          <p:spPr bwMode="auto">
            <a:xfrm>
              <a:off x="1800" y="24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87" name="Oval 14"/>
            <p:cNvSpPr>
              <a:spLocks noChangeArrowheads="1"/>
            </p:cNvSpPr>
            <p:nvPr/>
          </p:nvSpPr>
          <p:spPr bwMode="auto">
            <a:xfrm>
              <a:off x="1824" y="228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3092" name="Group 15"/>
          <p:cNvGrpSpPr>
            <a:grpSpLocks/>
          </p:cNvGrpSpPr>
          <p:nvPr/>
        </p:nvGrpSpPr>
        <p:grpSpPr bwMode="auto">
          <a:xfrm>
            <a:off x="4438650" y="4105275"/>
            <a:ext cx="622300" cy="1068388"/>
            <a:chOff x="2440" y="1310"/>
            <a:chExt cx="392" cy="673"/>
          </a:xfrm>
        </p:grpSpPr>
        <p:grpSp>
          <p:nvGrpSpPr>
            <p:cNvPr id="3151" name="Group 16"/>
            <p:cNvGrpSpPr>
              <a:grpSpLocks/>
            </p:cNvGrpSpPr>
            <p:nvPr/>
          </p:nvGrpSpPr>
          <p:grpSpPr bwMode="auto">
            <a:xfrm>
              <a:off x="2440" y="1310"/>
              <a:ext cx="392" cy="673"/>
              <a:chOff x="2560" y="1807"/>
              <a:chExt cx="392" cy="673"/>
            </a:xfrm>
          </p:grpSpPr>
          <p:sp>
            <p:nvSpPr>
              <p:cNvPr id="3153" name="Freeform 17"/>
              <p:cNvSpPr>
                <a:spLocks/>
              </p:cNvSpPr>
              <p:nvPr/>
            </p:nvSpPr>
            <p:spPr bwMode="auto">
              <a:xfrm>
                <a:off x="2578" y="2242"/>
                <a:ext cx="350" cy="216"/>
              </a:xfrm>
              <a:custGeom>
                <a:avLst/>
                <a:gdLst>
                  <a:gd name="T0" fmla="*/ 0 w 350"/>
                  <a:gd name="T1" fmla="*/ 216 h 216"/>
                  <a:gd name="T2" fmla="*/ 104 w 350"/>
                  <a:gd name="T3" fmla="*/ 0 h 216"/>
                  <a:gd name="T4" fmla="*/ 350 w 350"/>
                  <a:gd name="T5" fmla="*/ 3 h 216"/>
                  <a:gd name="T6" fmla="*/ 251 w 350"/>
                  <a:gd name="T7" fmla="*/ 216 h 216"/>
                  <a:gd name="T8" fmla="*/ 0 w 350"/>
                  <a:gd name="T9" fmla="*/ 216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16"/>
                  <a:gd name="T17" fmla="*/ 350 w 350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16">
                    <a:moveTo>
                      <a:pt x="0" y="216"/>
                    </a:moveTo>
                    <a:lnTo>
                      <a:pt x="104" y="0"/>
                    </a:lnTo>
                    <a:lnTo>
                      <a:pt x="350" y="3"/>
                    </a:lnTo>
                    <a:lnTo>
                      <a:pt x="251" y="2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4" name="Line 18"/>
              <p:cNvSpPr>
                <a:spLocks noChangeShapeType="1"/>
              </p:cNvSpPr>
              <p:nvPr/>
            </p:nvSpPr>
            <p:spPr bwMode="auto">
              <a:xfrm flipH="1">
                <a:off x="2704" y="2247"/>
                <a:ext cx="104" cy="2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5" name="Oval 19"/>
              <p:cNvSpPr>
                <a:spLocks noChangeArrowheads="1"/>
              </p:cNvSpPr>
              <p:nvPr/>
            </p:nvSpPr>
            <p:spPr bwMode="auto">
              <a:xfrm>
                <a:off x="2784" y="221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56" name="Line 20"/>
              <p:cNvSpPr>
                <a:spLocks noChangeShapeType="1"/>
              </p:cNvSpPr>
              <p:nvPr/>
            </p:nvSpPr>
            <p:spPr bwMode="auto">
              <a:xfrm flipH="1">
                <a:off x="2584" y="2139"/>
                <a:ext cx="76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7" name="Line 21"/>
              <p:cNvSpPr>
                <a:spLocks noChangeShapeType="1"/>
              </p:cNvSpPr>
              <p:nvPr/>
            </p:nvSpPr>
            <p:spPr bwMode="auto">
              <a:xfrm flipH="1" flipV="1">
                <a:off x="2832" y="2032"/>
                <a:ext cx="96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8" name="Line 22"/>
              <p:cNvSpPr>
                <a:spLocks noChangeShapeType="1"/>
              </p:cNvSpPr>
              <p:nvPr/>
            </p:nvSpPr>
            <p:spPr bwMode="auto">
              <a:xfrm flipH="1" flipV="1">
                <a:off x="2784" y="2139"/>
                <a:ext cx="48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9" name="Line 23"/>
              <p:cNvSpPr>
                <a:spLocks noChangeShapeType="1"/>
              </p:cNvSpPr>
              <p:nvPr/>
            </p:nvSpPr>
            <p:spPr bwMode="auto">
              <a:xfrm flipH="1">
                <a:off x="2688" y="2032"/>
                <a:ext cx="24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0" name="Freeform 24"/>
              <p:cNvSpPr>
                <a:spLocks/>
              </p:cNvSpPr>
              <p:nvPr/>
            </p:nvSpPr>
            <p:spPr bwMode="auto">
              <a:xfrm>
                <a:off x="2660" y="2035"/>
                <a:ext cx="172" cy="104"/>
              </a:xfrm>
              <a:custGeom>
                <a:avLst/>
                <a:gdLst>
                  <a:gd name="T0" fmla="*/ 0 w 172"/>
                  <a:gd name="T1" fmla="*/ 102 h 104"/>
                  <a:gd name="T2" fmla="*/ 48 w 172"/>
                  <a:gd name="T3" fmla="*/ 0 h 104"/>
                  <a:gd name="T4" fmla="*/ 172 w 172"/>
                  <a:gd name="T5" fmla="*/ 0 h 104"/>
                  <a:gd name="T6" fmla="*/ 128 w 172"/>
                  <a:gd name="T7" fmla="*/ 104 h 104"/>
                  <a:gd name="T8" fmla="*/ 0 w 172"/>
                  <a:gd name="T9" fmla="*/ 102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2"/>
                  <a:gd name="T16" fmla="*/ 0 h 104"/>
                  <a:gd name="T17" fmla="*/ 172 w 17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2" h="104">
                    <a:moveTo>
                      <a:pt x="0" y="102"/>
                    </a:moveTo>
                    <a:lnTo>
                      <a:pt x="48" y="0"/>
                    </a:lnTo>
                    <a:lnTo>
                      <a:pt x="172" y="0"/>
                    </a:lnTo>
                    <a:lnTo>
                      <a:pt x="128" y="104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1" name="Line 25"/>
              <p:cNvSpPr>
                <a:spLocks noChangeShapeType="1"/>
              </p:cNvSpPr>
              <p:nvPr/>
            </p:nvSpPr>
            <p:spPr bwMode="auto">
              <a:xfrm flipH="1" flipV="1">
                <a:off x="2736" y="1822"/>
                <a:ext cx="48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2" name="Line 26"/>
              <p:cNvSpPr>
                <a:spLocks noChangeShapeType="1"/>
              </p:cNvSpPr>
              <p:nvPr/>
            </p:nvSpPr>
            <p:spPr bwMode="auto">
              <a:xfrm flipH="1" flipV="1">
                <a:off x="2736" y="1822"/>
                <a:ext cx="96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3" name="Oval 27"/>
              <p:cNvSpPr>
                <a:spLocks noChangeArrowheads="1"/>
              </p:cNvSpPr>
              <p:nvPr/>
            </p:nvSpPr>
            <p:spPr bwMode="auto">
              <a:xfrm>
                <a:off x="2808" y="201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64" name="Line 28"/>
              <p:cNvSpPr>
                <a:spLocks noChangeShapeType="1"/>
              </p:cNvSpPr>
              <p:nvPr/>
            </p:nvSpPr>
            <p:spPr bwMode="auto">
              <a:xfrm flipH="1">
                <a:off x="2660" y="1822"/>
                <a:ext cx="76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5" name="Line 29"/>
              <p:cNvSpPr>
                <a:spLocks noChangeShapeType="1"/>
              </p:cNvSpPr>
              <p:nvPr/>
            </p:nvSpPr>
            <p:spPr bwMode="auto">
              <a:xfrm flipH="1">
                <a:off x="2712" y="1822"/>
                <a:ext cx="24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6" name="Oval 30"/>
              <p:cNvSpPr>
                <a:spLocks noChangeArrowheads="1"/>
              </p:cNvSpPr>
              <p:nvPr/>
            </p:nvSpPr>
            <p:spPr bwMode="auto">
              <a:xfrm>
                <a:off x="2640" y="211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67" name="Oval 31"/>
              <p:cNvSpPr>
                <a:spLocks noChangeArrowheads="1"/>
              </p:cNvSpPr>
              <p:nvPr/>
            </p:nvSpPr>
            <p:spPr bwMode="auto">
              <a:xfrm>
                <a:off x="2760" y="211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68" name="Oval 32"/>
              <p:cNvSpPr>
                <a:spLocks noChangeArrowheads="1"/>
              </p:cNvSpPr>
              <p:nvPr/>
            </p:nvSpPr>
            <p:spPr bwMode="auto">
              <a:xfrm>
                <a:off x="2688" y="201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69" name="Oval 33"/>
              <p:cNvSpPr>
                <a:spLocks noChangeArrowheads="1"/>
              </p:cNvSpPr>
              <p:nvPr/>
            </p:nvSpPr>
            <p:spPr bwMode="auto">
              <a:xfrm>
                <a:off x="2712" y="180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0" name="Oval 34"/>
              <p:cNvSpPr>
                <a:spLocks noChangeArrowheads="1"/>
              </p:cNvSpPr>
              <p:nvPr/>
            </p:nvSpPr>
            <p:spPr bwMode="auto">
              <a:xfrm>
                <a:off x="2664" y="222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1" name="Oval 35"/>
              <p:cNvSpPr>
                <a:spLocks noChangeArrowheads="1"/>
              </p:cNvSpPr>
              <p:nvPr/>
            </p:nvSpPr>
            <p:spPr bwMode="auto">
              <a:xfrm>
                <a:off x="2904" y="222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2" name="Oval 36"/>
              <p:cNvSpPr>
                <a:spLocks noChangeArrowheads="1"/>
              </p:cNvSpPr>
              <p:nvPr/>
            </p:nvSpPr>
            <p:spPr bwMode="auto">
              <a:xfrm>
                <a:off x="2560" y="243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3" name="Oval 37"/>
              <p:cNvSpPr>
                <a:spLocks noChangeArrowheads="1"/>
              </p:cNvSpPr>
              <p:nvPr/>
            </p:nvSpPr>
            <p:spPr bwMode="auto">
              <a:xfrm>
                <a:off x="2808" y="243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4" name="Line 38"/>
              <p:cNvSpPr>
                <a:spLocks noChangeShapeType="1"/>
              </p:cNvSpPr>
              <p:nvPr/>
            </p:nvSpPr>
            <p:spPr bwMode="auto">
              <a:xfrm>
                <a:off x="2640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5" name="Oval 39"/>
              <p:cNvSpPr>
                <a:spLocks noChangeArrowheads="1"/>
              </p:cNvSpPr>
              <p:nvPr/>
            </p:nvSpPr>
            <p:spPr bwMode="auto">
              <a:xfrm>
                <a:off x="2608" y="232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6" name="Oval 40"/>
              <p:cNvSpPr>
                <a:spLocks noChangeArrowheads="1"/>
              </p:cNvSpPr>
              <p:nvPr/>
            </p:nvSpPr>
            <p:spPr bwMode="auto">
              <a:xfrm>
                <a:off x="2856" y="232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7" name="Oval 41"/>
              <p:cNvSpPr>
                <a:spLocks noChangeArrowheads="1"/>
              </p:cNvSpPr>
              <p:nvPr/>
            </p:nvSpPr>
            <p:spPr bwMode="auto">
              <a:xfrm>
                <a:off x="2688" y="243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3152" name="Oval 42"/>
            <p:cNvSpPr>
              <a:spLocks noChangeArrowheads="1"/>
            </p:cNvSpPr>
            <p:nvPr/>
          </p:nvSpPr>
          <p:spPr bwMode="auto">
            <a:xfrm>
              <a:off x="2616" y="183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3093" name="Group 43"/>
          <p:cNvGrpSpPr>
            <a:grpSpLocks/>
          </p:cNvGrpSpPr>
          <p:nvPr/>
        </p:nvGrpSpPr>
        <p:grpSpPr bwMode="auto">
          <a:xfrm>
            <a:off x="5632450" y="3595688"/>
            <a:ext cx="920750" cy="1585912"/>
            <a:chOff x="2996" y="1325"/>
            <a:chExt cx="580" cy="999"/>
          </a:xfrm>
        </p:grpSpPr>
        <p:sp>
          <p:nvSpPr>
            <p:cNvPr id="3100" name="Freeform 44"/>
            <p:cNvSpPr>
              <a:spLocks/>
            </p:cNvSpPr>
            <p:nvPr/>
          </p:nvSpPr>
          <p:spPr bwMode="auto">
            <a:xfrm>
              <a:off x="3027" y="2064"/>
              <a:ext cx="525" cy="231"/>
            </a:xfrm>
            <a:custGeom>
              <a:avLst/>
              <a:gdLst>
                <a:gd name="T0" fmla="*/ 0 w 525"/>
                <a:gd name="T1" fmla="*/ 231 h 231"/>
                <a:gd name="T2" fmla="*/ 143 w 525"/>
                <a:gd name="T3" fmla="*/ 0 h 231"/>
                <a:gd name="T4" fmla="*/ 525 w 525"/>
                <a:gd name="T5" fmla="*/ 0 h 231"/>
                <a:gd name="T6" fmla="*/ 372 w 525"/>
                <a:gd name="T7" fmla="*/ 231 h 231"/>
                <a:gd name="T8" fmla="*/ 0 w 525"/>
                <a:gd name="T9" fmla="*/ 231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231"/>
                <a:gd name="T17" fmla="*/ 525 w 525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231">
                  <a:moveTo>
                    <a:pt x="0" y="231"/>
                  </a:moveTo>
                  <a:lnTo>
                    <a:pt x="143" y="0"/>
                  </a:lnTo>
                  <a:lnTo>
                    <a:pt x="525" y="0"/>
                  </a:lnTo>
                  <a:lnTo>
                    <a:pt x="372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1" name="Freeform 45"/>
            <p:cNvSpPr>
              <a:spLocks/>
            </p:cNvSpPr>
            <p:nvPr/>
          </p:nvSpPr>
          <p:spPr bwMode="auto">
            <a:xfrm>
              <a:off x="3090" y="1760"/>
              <a:ext cx="350" cy="216"/>
            </a:xfrm>
            <a:custGeom>
              <a:avLst/>
              <a:gdLst>
                <a:gd name="T0" fmla="*/ 0 w 350"/>
                <a:gd name="T1" fmla="*/ 216 h 216"/>
                <a:gd name="T2" fmla="*/ 104 w 350"/>
                <a:gd name="T3" fmla="*/ 0 h 216"/>
                <a:gd name="T4" fmla="*/ 350 w 350"/>
                <a:gd name="T5" fmla="*/ 3 h 216"/>
                <a:gd name="T6" fmla="*/ 251 w 350"/>
                <a:gd name="T7" fmla="*/ 216 h 216"/>
                <a:gd name="T8" fmla="*/ 0 w 350"/>
                <a:gd name="T9" fmla="*/ 216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"/>
                <a:gd name="T16" fmla="*/ 0 h 216"/>
                <a:gd name="T17" fmla="*/ 350 w 350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" h="216">
                  <a:moveTo>
                    <a:pt x="0" y="216"/>
                  </a:moveTo>
                  <a:lnTo>
                    <a:pt x="104" y="0"/>
                  </a:lnTo>
                  <a:lnTo>
                    <a:pt x="350" y="3"/>
                  </a:lnTo>
                  <a:lnTo>
                    <a:pt x="251" y="21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2" name="Line 46"/>
            <p:cNvSpPr>
              <a:spLocks noChangeShapeType="1"/>
            </p:cNvSpPr>
            <p:nvPr/>
          </p:nvSpPr>
          <p:spPr bwMode="auto">
            <a:xfrm flipH="1">
              <a:off x="3216" y="1765"/>
              <a:ext cx="104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3" name="Oval 47"/>
            <p:cNvSpPr>
              <a:spLocks noChangeArrowheads="1"/>
            </p:cNvSpPr>
            <p:nvPr/>
          </p:nvSpPr>
          <p:spPr bwMode="auto">
            <a:xfrm>
              <a:off x="3296" y="173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04" name="Line 48"/>
            <p:cNvSpPr>
              <a:spLocks noChangeShapeType="1"/>
            </p:cNvSpPr>
            <p:nvPr/>
          </p:nvSpPr>
          <p:spPr bwMode="auto">
            <a:xfrm flipH="1">
              <a:off x="3096" y="1657"/>
              <a:ext cx="7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5" name="Line 49"/>
            <p:cNvSpPr>
              <a:spLocks noChangeShapeType="1"/>
            </p:cNvSpPr>
            <p:nvPr/>
          </p:nvSpPr>
          <p:spPr bwMode="auto">
            <a:xfrm flipH="1" flipV="1">
              <a:off x="3344" y="1550"/>
              <a:ext cx="96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6" name="Line 50"/>
            <p:cNvSpPr>
              <a:spLocks noChangeShapeType="1"/>
            </p:cNvSpPr>
            <p:nvPr/>
          </p:nvSpPr>
          <p:spPr bwMode="auto">
            <a:xfrm flipH="1" flipV="1">
              <a:off x="3296" y="1657"/>
              <a:ext cx="4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7" name="Line 51"/>
            <p:cNvSpPr>
              <a:spLocks noChangeShapeType="1"/>
            </p:cNvSpPr>
            <p:nvPr/>
          </p:nvSpPr>
          <p:spPr bwMode="auto">
            <a:xfrm flipH="1">
              <a:off x="3200" y="1550"/>
              <a:ext cx="24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8" name="Freeform 52"/>
            <p:cNvSpPr>
              <a:spLocks/>
            </p:cNvSpPr>
            <p:nvPr/>
          </p:nvSpPr>
          <p:spPr bwMode="auto">
            <a:xfrm>
              <a:off x="3172" y="1553"/>
              <a:ext cx="172" cy="104"/>
            </a:xfrm>
            <a:custGeom>
              <a:avLst/>
              <a:gdLst>
                <a:gd name="T0" fmla="*/ 0 w 172"/>
                <a:gd name="T1" fmla="*/ 102 h 104"/>
                <a:gd name="T2" fmla="*/ 48 w 172"/>
                <a:gd name="T3" fmla="*/ 0 h 104"/>
                <a:gd name="T4" fmla="*/ 172 w 172"/>
                <a:gd name="T5" fmla="*/ 0 h 104"/>
                <a:gd name="T6" fmla="*/ 128 w 172"/>
                <a:gd name="T7" fmla="*/ 104 h 104"/>
                <a:gd name="T8" fmla="*/ 0 w 172"/>
                <a:gd name="T9" fmla="*/ 10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04"/>
                <a:gd name="T17" fmla="*/ 172 w 17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04">
                  <a:moveTo>
                    <a:pt x="0" y="102"/>
                  </a:moveTo>
                  <a:lnTo>
                    <a:pt x="48" y="0"/>
                  </a:lnTo>
                  <a:lnTo>
                    <a:pt x="172" y="0"/>
                  </a:lnTo>
                  <a:lnTo>
                    <a:pt x="128" y="104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9" name="Line 53"/>
            <p:cNvSpPr>
              <a:spLocks noChangeShapeType="1"/>
            </p:cNvSpPr>
            <p:nvPr/>
          </p:nvSpPr>
          <p:spPr bwMode="auto">
            <a:xfrm flipH="1" flipV="1">
              <a:off x="3248" y="1340"/>
              <a:ext cx="4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0" name="Line 54"/>
            <p:cNvSpPr>
              <a:spLocks noChangeShapeType="1"/>
            </p:cNvSpPr>
            <p:nvPr/>
          </p:nvSpPr>
          <p:spPr bwMode="auto">
            <a:xfrm flipH="1" flipV="1">
              <a:off x="3248" y="1340"/>
              <a:ext cx="96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1" name="Oval 55"/>
            <p:cNvSpPr>
              <a:spLocks noChangeArrowheads="1"/>
            </p:cNvSpPr>
            <p:nvPr/>
          </p:nvSpPr>
          <p:spPr bwMode="auto">
            <a:xfrm>
              <a:off x="3320" y="153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2" name="Line 56"/>
            <p:cNvSpPr>
              <a:spLocks noChangeShapeType="1"/>
            </p:cNvSpPr>
            <p:nvPr/>
          </p:nvSpPr>
          <p:spPr bwMode="auto">
            <a:xfrm flipH="1">
              <a:off x="3172" y="1340"/>
              <a:ext cx="7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3" name="Line 57"/>
            <p:cNvSpPr>
              <a:spLocks noChangeShapeType="1"/>
            </p:cNvSpPr>
            <p:nvPr/>
          </p:nvSpPr>
          <p:spPr bwMode="auto">
            <a:xfrm flipH="1">
              <a:off x="3224" y="1340"/>
              <a:ext cx="24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4" name="Oval 58"/>
            <p:cNvSpPr>
              <a:spLocks noChangeArrowheads="1"/>
            </p:cNvSpPr>
            <p:nvPr/>
          </p:nvSpPr>
          <p:spPr bwMode="auto">
            <a:xfrm>
              <a:off x="3152" y="162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5" name="Oval 59"/>
            <p:cNvSpPr>
              <a:spLocks noChangeArrowheads="1"/>
            </p:cNvSpPr>
            <p:nvPr/>
          </p:nvSpPr>
          <p:spPr bwMode="auto">
            <a:xfrm>
              <a:off x="3272" y="162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6" name="Oval 60"/>
            <p:cNvSpPr>
              <a:spLocks noChangeArrowheads="1"/>
            </p:cNvSpPr>
            <p:nvPr/>
          </p:nvSpPr>
          <p:spPr bwMode="auto">
            <a:xfrm>
              <a:off x="3200" y="153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7" name="Oval 61"/>
            <p:cNvSpPr>
              <a:spLocks noChangeArrowheads="1"/>
            </p:cNvSpPr>
            <p:nvPr/>
          </p:nvSpPr>
          <p:spPr bwMode="auto">
            <a:xfrm>
              <a:off x="3224" y="13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8" name="Oval 62"/>
            <p:cNvSpPr>
              <a:spLocks noChangeArrowheads="1"/>
            </p:cNvSpPr>
            <p:nvPr/>
          </p:nvSpPr>
          <p:spPr bwMode="auto">
            <a:xfrm>
              <a:off x="3176" y="173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9" name="Oval 63"/>
            <p:cNvSpPr>
              <a:spLocks noChangeArrowheads="1"/>
            </p:cNvSpPr>
            <p:nvPr/>
          </p:nvSpPr>
          <p:spPr bwMode="auto">
            <a:xfrm>
              <a:off x="3416" y="173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0" name="Oval 64"/>
            <p:cNvSpPr>
              <a:spLocks noChangeArrowheads="1"/>
            </p:cNvSpPr>
            <p:nvPr/>
          </p:nvSpPr>
          <p:spPr bwMode="auto">
            <a:xfrm>
              <a:off x="3072" y="195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1" name="Line 65"/>
            <p:cNvSpPr>
              <a:spLocks noChangeShapeType="1"/>
            </p:cNvSpPr>
            <p:nvPr/>
          </p:nvSpPr>
          <p:spPr bwMode="auto">
            <a:xfrm>
              <a:off x="3152" y="187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2" name="Oval 66"/>
            <p:cNvSpPr>
              <a:spLocks noChangeArrowheads="1"/>
            </p:cNvSpPr>
            <p:nvPr/>
          </p:nvSpPr>
          <p:spPr bwMode="auto">
            <a:xfrm>
              <a:off x="3120" y="184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3" name="Oval 67"/>
            <p:cNvSpPr>
              <a:spLocks noChangeArrowheads="1"/>
            </p:cNvSpPr>
            <p:nvPr/>
          </p:nvSpPr>
          <p:spPr bwMode="auto">
            <a:xfrm>
              <a:off x="3368" y="184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4" name="Oval 68"/>
            <p:cNvSpPr>
              <a:spLocks noChangeArrowheads="1"/>
            </p:cNvSpPr>
            <p:nvPr/>
          </p:nvSpPr>
          <p:spPr bwMode="auto">
            <a:xfrm>
              <a:off x="3200" y="195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5" name="Oval 69"/>
            <p:cNvSpPr>
              <a:spLocks noChangeArrowheads="1"/>
            </p:cNvSpPr>
            <p:nvPr/>
          </p:nvSpPr>
          <p:spPr bwMode="auto">
            <a:xfrm>
              <a:off x="3248" y="183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6" name="Line 70"/>
            <p:cNvSpPr>
              <a:spLocks noChangeShapeType="1"/>
            </p:cNvSpPr>
            <p:nvPr/>
          </p:nvSpPr>
          <p:spPr bwMode="auto">
            <a:xfrm flipH="1" flipV="1">
              <a:off x="3440" y="1760"/>
              <a:ext cx="112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7" name="Line 71"/>
            <p:cNvSpPr>
              <a:spLocks noChangeShapeType="1"/>
            </p:cNvSpPr>
            <p:nvPr/>
          </p:nvSpPr>
          <p:spPr bwMode="auto">
            <a:xfrm flipH="1">
              <a:off x="3168" y="1791"/>
              <a:ext cx="2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8" name="Line 72"/>
            <p:cNvSpPr>
              <a:spLocks noChangeShapeType="1"/>
            </p:cNvSpPr>
            <p:nvPr/>
          </p:nvSpPr>
          <p:spPr bwMode="auto">
            <a:xfrm flipH="1">
              <a:off x="3020" y="1983"/>
              <a:ext cx="7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9" name="Freeform 73"/>
            <p:cNvSpPr>
              <a:spLocks/>
            </p:cNvSpPr>
            <p:nvPr/>
          </p:nvSpPr>
          <p:spPr bwMode="auto">
            <a:xfrm>
              <a:off x="3144" y="2073"/>
              <a:ext cx="144" cy="219"/>
            </a:xfrm>
            <a:custGeom>
              <a:avLst/>
              <a:gdLst>
                <a:gd name="T0" fmla="*/ 144 w 144"/>
                <a:gd name="T1" fmla="*/ 0 h 219"/>
                <a:gd name="T2" fmla="*/ 0 w 144"/>
                <a:gd name="T3" fmla="*/ 219 h 219"/>
                <a:gd name="T4" fmla="*/ 0 60000 65536"/>
                <a:gd name="T5" fmla="*/ 0 60000 65536"/>
                <a:gd name="T6" fmla="*/ 0 w 144"/>
                <a:gd name="T7" fmla="*/ 0 h 219"/>
                <a:gd name="T8" fmla="*/ 144 w 144"/>
                <a:gd name="T9" fmla="*/ 219 h 2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219">
                  <a:moveTo>
                    <a:pt x="144" y="0"/>
                  </a:moveTo>
                  <a:lnTo>
                    <a:pt x="0" y="21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0" name="Freeform 74"/>
            <p:cNvSpPr>
              <a:spLocks/>
            </p:cNvSpPr>
            <p:nvPr/>
          </p:nvSpPr>
          <p:spPr bwMode="auto">
            <a:xfrm>
              <a:off x="3273" y="2061"/>
              <a:ext cx="147" cy="228"/>
            </a:xfrm>
            <a:custGeom>
              <a:avLst/>
              <a:gdLst>
                <a:gd name="T0" fmla="*/ 147 w 147"/>
                <a:gd name="T1" fmla="*/ 0 h 228"/>
                <a:gd name="T2" fmla="*/ 0 w 147"/>
                <a:gd name="T3" fmla="*/ 228 h 228"/>
                <a:gd name="T4" fmla="*/ 0 60000 65536"/>
                <a:gd name="T5" fmla="*/ 0 60000 65536"/>
                <a:gd name="T6" fmla="*/ 0 w 147"/>
                <a:gd name="T7" fmla="*/ 0 h 228"/>
                <a:gd name="T8" fmla="*/ 147 w 147"/>
                <a:gd name="T9" fmla="*/ 228 h 2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" h="228">
                  <a:moveTo>
                    <a:pt x="147" y="0"/>
                  </a:moveTo>
                  <a:lnTo>
                    <a:pt x="0" y="2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1" name="Freeform 75"/>
            <p:cNvSpPr>
              <a:spLocks/>
            </p:cNvSpPr>
            <p:nvPr/>
          </p:nvSpPr>
          <p:spPr bwMode="auto">
            <a:xfrm>
              <a:off x="3075" y="2208"/>
              <a:ext cx="381" cy="1"/>
            </a:xfrm>
            <a:custGeom>
              <a:avLst/>
              <a:gdLst>
                <a:gd name="T0" fmla="*/ 0 w 381"/>
                <a:gd name="T1" fmla="*/ 0 h 1"/>
                <a:gd name="T2" fmla="*/ 381 w 381"/>
                <a:gd name="T3" fmla="*/ 0 h 1"/>
                <a:gd name="T4" fmla="*/ 0 60000 65536"/>
                <a:gd name="T5" fmla="*/ 0 60000 65536"/>
                <a:gd name="T6" fmla="*/ 0 w 381"/>
                <a:gd name="T7" fmla="*/ 0 h 1"/>
                <a:gd name="T8" fmla="*/ 381 w 38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1" h="1">
                  <a:moveTo>
                    <a:pt x="0" y="0"/>
                  </a:moveTo>
                  <a:lnTo>
                    <a:pt x="381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2" name="Freeform 76"/>
            <p:cNvSpPr>
              <a:spLocks/>
            </p:cNvSpPr>
            <p:nvPr/>
          </p:nvSpPr>
          <p:spPr bwMode="auto">
            <a:xfrm>
              <a:off x="3123" y="2139"/>
              <a:ext cx="369" cy="1"/>
            </a:xfrm>
            <a:custGeom>
              <a:avLst/>
              <a:gdLst>
                <a:gd name="T0" fmla="*/ 0 w 369"/>
                <a:gd name="T1" fmla="*/ 0 h 1"/>
                <a:gd name="T2" fmla="*/ 369 w 369"/>
                <a:gd name="T3" fmla="*/ 0 h 1"/>
                <a:gd name="T4" fmla="*/ 0 60000 65536"/>
                <a:gd name="T5" fmla="*/ 0 60000 65536"/>
                <a:gd name="T6" fmla="*/ 0 w 369"/>
                <a:gd name="T7" fmla="*/ 0 h 1"/>
                <a:gd name="T8" fmla="*/ 369 w 36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9" h="1">
                  <a:moveTo>
                    <a:pt x="0" y="0"/>
                  </a:moveTo>
                  <a:lnTo>
                    <a:pt x="36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3" name="Oval 77"/>
            <p:cNvSpPr>
              <a:spLocks noChangeArrowheads="1"/>
            </p:cNvSpPr>
            <p:nvPr/>
          </p:nvSpPr>
          <p:spPr bwMode="auto">
            <a:xfrm>
              <a:off x="3144" y="204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4" name="Oval 78"/>
            <p:cNvSpPr>
              <a:spLocks noChangeArrowheads="1"/>
            </p:cNvSpPr>
            <p:nvPr/>
          </p:nvSpPr>
          <p:spPr bwMode="auto">
            <a:xfrm>
              <a:off x="3096" y="21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5" name="Oval 79"/>
            <p:cNvSpPr>
              <a:spLocks noChangeArrowheads="1"/>
            </p:cNvSpPr>
            <p:nvPr/>
          </p:nvSpPr>
          <p:spPr bwMode="auto">
            <a:xfrm>
              <a:off x="3051" y="218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6" name="Oval 80"/>
            <p:cNvSpPr>
              <a:spLocks noChangeArrowheads="1"/>
            </p:cNvSpPr>
            <p:nvPr/>
          </p:nvSpPr>
          <p:spPr bwMode="auto">
            <a:xfrm>
              <a:off x="2996" y="227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7" name="Oval 81"/>
            <p:cNvSpPr>
              <a:spLocks noChangeArrowheads="1"/>
            </p:cNvSpPr>
            <p:nvPr/>
          </p:nvSpPr>
          <p:spPr bwMode="auto">
            <a:xfrm>
              <a:off x="3264" y="204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8" name="Oval 82"/>
            <p:cNvSpPr>
              <a:spLocks noChangeArrowheads="1"/>
            </p:cNvSpPr>
            <p:nvPr/>
          </p:nvSpPr>
          <p:spPr bwMode="auto">
            <a:xfrm>
              <a:off x="3392" y="203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9" name="Oval 83"/>
            <p:cNvSpPr>
              <a:spLocks noChangeArrowheads="1"/>
            </p:cNvSpPr>
            <p:nvPr/>
          </p:nvSpPr>
          <p:spPr bwMode="auto">
            <a:xfrm>
              <a:off x="3528" y="204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0" name="Oval 84"/>
            <p:cNvSpPr>
              <a:spLocks noChangeArrowheads="1"/>
            </p:cNvSpPr>
            <p:nvPr/>
          </p:nvSpPr>
          <p:spPr bwMode="auto">
            <a:xfrm>
              <a:off x="3480" y="21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1" name="Oval 85"/>
            <p:cNvSpPr>
              <a:spLocks noChangeArrowheads="1"/>
            </p:cNvSpPr>
            <p:nvPr/>
          </p:nvSpPr>
          <p:spPr bwMode="auto">
            <a:xfrm>
              <a:off x="3432" y="218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2" name="Oval 86"/>
            <p:cNvSpPr>
              <a:spLocks noChangeArrowheads="1"/>
            </p:cNvSpPr>
            <p:nvPr/>
          </p:nvSpPr>
          <p:spPr bwMode="auto">
            <a:xfrm>
              <a:off x="3120" y="227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3" name="Oval 87"/>
            <p:cNvSpPr>
              <a:spLocks noChangeArrowheads="1"/>
            </p:cNvSpPr>
            <p:nvPr/>
          </p:nvSpPr>
          <p:spPr bwMode="auto">
            <a:xfrm>
              <a:off x="3249" y="226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4" name="Oval 88"/>
            <p:cNvSpPr>
              <a:spLocks noChangeArrowheads="1"/>
            </p:cNvSpPr>
            <p:nvPr/>
          </p:nvSpPr>
          <p:spPr bwMode="auto">
            <a:xfrm>
              <a:off x="3216" y="21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5" name="Oval 89"/>
            <p:cNvSpPr>
              <a:spLocks noChangeArrowheads="1"/>
            </p:cNvSpPr>
            <p:nvPr/>
          </p:nvSpPr>
          <p:spPr bwMode="auto">
            <a:xfrm>
              <a:off x="3176" y="218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6" name="Oval 90"/>
            <p:cNvSpPr>
              <a:spLocks noChangeArrowheads="1"/>
            </p:cNvSpPr>
            <p:nvPr/>
          </p:nvSpPr>
          <p:spPr bwMode="auto">
            <a:xfrm>
              <a:off x="3344" y="21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7" name="Oval 91"/>
            <p:cNvSpPr>
              <a:spLocks noChangeArrowheads="1"/>
            </p:cNvSpPr>
            <p:nvPr/>
          </p:nvSpPr>
          <p:spPr bwMode="auto">
            <a:xfrm>
              <a:off x="3297" y="218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8" name="Line 92"/>
            <p:cNvSpPr>
              <a:spLocks noChangeShapeType="1"/>
            </p:cNvSpPr>
            <p:nvPr/>
          </p:nvSpPr>
          <p:spPr bwMode="auto">
            <a:xfrm flipH="1" flipV="1">
              <a:off x="3344" y="1974"/>
              <a:ext cx="4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49" name="Oval 93"/>
            <p:cNvSpPr>
              <a:spLocks noChangeArrowheads="1"/>
            </p:cNvSpPr>
            <p:nvPr/>
          </p:nvSpPr>
          <p:spPr bwMode="auto">
            <a:xfrm>
              <a:off x="3320" y="195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50" name="Oval 94"/>
            <p:cNvSpPr>
              <a:spLocks noChangeArrowheads="1"/>
            </p:cNvSpPr>
            <p:nvPr/>
          </p:nvSpPr>
          <p:spPr bwMode="auto">
            <a:xfrm>
              <a:off x="3368" y="227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3276600" y="2663825"/>
          <a:ext cx="2552700" cy="688975"/>
        </p:xfrm>
        <a:graphic>
          <a:graphicData uri="http://schemas.openxmlformats.org/presentationml/2006/ole">
            <p:oleObj spid="_x0000_s3088" name="Rovnica" r:id="rId3" imgW="1447172" imgH="393529" progId="Equation.3">
              <p:embed/>
            </p:oleObj>
          </a:graphicData>
        </a:graphic>
      </p:graphicFrame>
      <p:sp>
        <p:nvSpPr>
          <p:cNvPr id="3094" name="Text Box 96"/>
          <p:cNvSpPr txBox="1">
            <a:spLocks noChangeArrowheads="1"/>
          </p:cNvSpPr>
          <p:nvPr/>
        </p:nvSpPr>
        <p:spPr bwMode="auto">
          <a:xfrm>
            <a:off x="1073150" y="1692275"/>
            <a:ext cx="7156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400">
                <a:latin typeface="Calibri" pitchFamily="34" charset="0"/>
              </a:rPr>
              <a:t>Súčet </a:t>
            </a:r>
            <a:r>
              <a:rPr lang="sk-SK" sz="2400" i="1">
                <a:latin typeface="Calibri" pitchFamily="34" charset="0"/>
              </a:rPr>
              <a:t>n</a:t>
            </a:r>
            <a:r>
              <a:rPr lang="sk-SK" sz="2400">
                <a:latin typeface="Calibri" pitchFamily="34" charset="0"/>
              </a:rPr>
              <a:t> po sebe idúcich štvorcových čísel je číslo pyramidálne, pre ktoré platí vzorec:</a:t>
            </a:r>
          </a:p>
        </p:txBody>
      </p:sp>
      <p:sp>
        <p:nvSpPr>
          <p:cNvPr id="3095" name="Text Box 97"/>
          <p:cNvSpPr txBox="1">
            <a:spLocks noChangeArrowheads="1"/>
          </p:cNvSpPr>
          <p:nvPr/>
        </p:nvSpPr>
        <p:spPr bwMode="auto">
          <a:xfrm>
            <a:off x="2365375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1</a:t>
            </a:r>
          </a:p>
        </p:txBody>
      </p:sp>
      <p:sp>
        <p:nvSpPr>
          <p:cNvPr id="3096" name="Text Box 98"/>
          <p:cNvSpPr txBox="1">
            <a:spLocks noChangeArrowheads="1"/>
          </p:cNvSpPr>
          <p:nvPr/>
        </p:nvSpPr>
        <p:spPr bwMode="auto">
          <a:xfrm>
            <a:off x="3286125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5</a:t>
            </a:r>
          </a:p>
        </p:txBody>
      </p:sp>
      <p:sp>
        <p:nvSpPr>
          <p:cNvPr id="3097" name="Text Box 99"/>
          <p:cNvSpPr txBox="1">
            <a:spLocks noChangeArrowheads="1"/>
          </p:cNvSpPr>
          <p:nvPr/>
        </p:nvSpPr>
        <p:spPr bwMode="auto">
          <a:xfrm>
            <a:off x="4384675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14</a:t>
            </a:r>
          </a:p>
        </p:txBody>
      </p:sp>
      <p:sp>
        <p:nvSpPr>
          <p:cNvPr id="3098" name="Text Box 100"/>
          <p:cNvSpPr txBox="1">
            <a:spLocks noChangeArrowheads="1"/>
          </p:cNvSpPr>
          <p:nvPr/>
        </p:nvSpPr>
        <p:spPr bwMode="auto">
          <a:xfrm>
            <a:off x="5759450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30</a:t>
            </a:r>
          </a:p>
        </p:txBody>
      </p:sp>
      <p:pic>
        <p:nvPicPr>
          <p:cNvPr id="3099" name="Picture 102" descr="sp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5943600"/>
            <a:ext cx="4349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>
                <a:hlinkClick r:id="rId2"/>
              </a:rPr>
              <a:t>Trojuholníkové čísla</a:t>
            </a:r>
            <a:endParaRPr lang="sk-SK" smtClean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619250" y="2708275"/>
            <a:ext cx="144463" cy="144463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771775" y="2636838"/>
            <a:ext cx="504825" cy="431800"/>
            <a:chOff x="1152" y="2001"/>
            <a:chExt cx="168" cy="135"/>
          </a:xfrm>
        </p:grpSpPr>
        <p:sp>
          <p:nvSpPr>
            <p:cNvPr id="14370" name="Oval 7"/>
            <p:cNvSpPr>
              <a:spLocks noChangeArrowheads="1"/>
            </p:cNvSpPr>
            <p:nvPr/>
          </p:nvSpPr>
          <p:spPr bwMode="auto">
            <a:xfrm>
              <a:off x="1152" y="208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71" name="Oval 8"/>
            <p:cNvSpPr>
              <a:spLocks noChangeArrowheads="1"/>
            </p:cNvSpPr>
            <p:nvPr/>
          </p:nvSpPr>
          <p:spPr bwMode="auto">
            <a:xfrm>
              <a:off x="1272" y="208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72" name="Oval 9"/>
            <p:cNvSpPr>
              <a:spLocks noChangeArrowheads="1"/>
            </p:cNvSpPr>
            <p:nvPr/>
          </p:nvSpPr>
          <p:spPr bwMode="auto">
            <a:xfrm>
              <a:off x="1217" y="200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4211638" y="2349500"/>
            <a:ext cx="1008062" cy="714375"/>
            <a:chOff x="1176" y="2496"/>
            <a:chExt cx="313" cy="224"/>
          </a:xfrm>
        </p:grpSpPr>
        <p:sp>
          <p:nvSpPr>
            <p:cNvPr id="14363" name="Oval 24"/>
            <p:cNvSpPr>
              <a:spLocks noChangeArrowheads="1"/>
            </p:cNvSpPr>
            <p:nvPr/>
          </p:nvSpPr>
          <p:spPr bwMode="auto">
            <a:xfrm>
              <a:off x="1176" y="26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64" name="Oval 25"/>
            <p:cNvSpPr>
              <a:spLocks noChangeArrowheads="1"/>
            </p:cNvSpPr>
            <p:nvPr/>
          </p:nvSpPr>
          <p:spPr bwMode="auto">
            <a:xfrm>
              <a:off x="1312" y="26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65" name="Oval 26"/>
            <p:cNvSpPr>
              <a:spLocks noChangeArrowheads="1"/>
            </p:cNvSpPr>
            <p:nvPr/>
          </p:nvSpPr>
          <p:spPr bwMode="auto">
            <a:xfrm>
              <a:off x="1441" y="267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grpSp>
          <p:nvGrpSpPr>
            <p:cNvPr id="14366" name="Group 27"/>
            <p:cNvGrpSpPr>
              <a:grpSpLocks/>
            </p:cNvGrpSpPr>
            <p:nvPr/>
          </p:nvGrpSpPr>
          <p:grpSpPr bwMode="auto">
            <a:xfrm>
              <a:off x="1248" y="2496"/>
              <a:ext cx="168" cy="135"/>
              <a:chOff x="1152" y="2001"/>
              <a:chExt cx="168" cy="135"/>
            </a:xfrm>
          </p:grpSpPr>
          <p:sp>
            <p:nvSpPr>
              <p:cNvPr id="14367" name="Oval 28"/>
              <p:cNvSpPr>
                <a:spLocks noChangeArrowheads="1"/>
              </p:cNvSpPr>
              <p:nvPr/>
            </p:nvSpPr>
            <p:spPr bwMode="auto">
              <a:xfrm>
                <a:off x="1152" y="20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4368" name="Oval 29"/>
              <p:cNvSpPr>
                <a:spLocks noChangeArrowheads="1"/>
              </p:cNvSpPr>
              <p:nvPr/>
            </p:nvSpPr>
            <p:spPr bwMode="auto">
              <a:xfrm>
                <a:off x="1272" y="20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4369" name="Oval 30"/>
              <p:cNvSpPr>
                <a:spLocks noChangeArrowheads="1"/>
              </p:cNvSpPr>
              <p:nvPr/>
            </p:nvSpPr>
            <p:spPr bwMode="auto">
              <a:xfrm>
                <a:off x="1217" y="200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084888" y="1844675"/>
            <a:ext cx="1511300" cy="1185863"/>
            <a:chOff x="1104" y="2496"/>
            <a:chExt cx="478" cy="339"/>
          </a:xfrm>
        </p:grpSpPr>
        <p:sp>
          <p:nvSpPr>
            <p:cNvPr id="14351" name="Oval 11"/>
            <p:cNvSpPr>
              <a:spLocks noChangeArrowheads="1"/>
            </p:cNvSpPr>
            <p:nvPr/>
          </p:nvSpPr>
          <p:spPr bwMode="auto">
            <a:xfrm>
              <a:off x="1104" y="27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52" name="Oval 12"/>
            <p:cNvSpPr>
              <a:spLocks noChangeArrowheads="1"/>
            </p:cNvSpPr>
            <p:nvPr/>
          </p:nvSpPr>
          <p:spPr bwMode="auto">
            <a:xfrm>
              <a:off x="1534" y="27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53" name="Oval 13"/>
            <p:cNvSpPr>
              <a:spLocks noChangeArrowheads="1"/>
            </p:cNvSpPr>
            <p:nvPr/>
          </p:nvSpPr>
          <p:spPr bwMode="auto">
            <a:xfrm>
              <a:off x="1389" y="27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54" name="Oval 14"/>
            <p:cNvSpPr>
              <a:spLocks noChangeArrowheads="1"/>
            </p:cNvSpPr>
            <p:nvPr/>
          </p:nvSpPr>
          <p:spPr bwMode="auto">
            <a:xfrm>
              <a:off x="1241" y="27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grpSp>
          <p:nvGrpSpPr>
            <p:cNvPr id="14355" name="Group 15"/>
            <p:cNvGrpSpPr>
              <a:grpSpLocks/>
            </p:cNvGrpSpPr>
            <p:nvPr/>
          </p:nvGrpSpPr>
          <p:grpSpPr bwMode="auto">
            <a:xfrm>
              <a:off x="1176" y="2496"/>
              <a:ext cx="313" cy="224"/>
              <a:chOff x="1176" y="2496"/>
              <a:chExt cx="313" cy="224"/>
            </a:xfrm>
          </p:grpSpPr>
          <p:sp>
            <p:nvSpPr>
              <p:cNvPr id="14356" name="Oval 16"/>
              <p:cNvSpPr>
                <a:spLocks noChangeArrowheads="1"/>
              </p:cNvSpPr>
              <p:nvPr/>
            </p:nvSpPr>
            <p:spPr bwMode="auto">
              <a:xfrm>
                <a:off x="1176" y="26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4357" name="Oval 17"/>
              <p:cNvSpPr>
                <a:spLocks noChangeArrowheads="1"/>
              </p:cNvSpPr>
              <p:nvPr/>
            </p:nvSpPr>
            <p:spPr bwMode="auto">
              <a:xfrm>
                <a:off x="1312" y="26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4358" name="Oval 18"/>
              <p:cNvSpPr>
                <a:spLocks noChangeArrowheads="1"/>
              </p:cNvSpPr>
              <p:nvPr/>
            </p:nvSpPr>
            <p:spPr bwMode="auto">
              <a:xfrm>
                <a:off x="1441" y="267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grpSp>
            <p:nvGrpSpPr>
              <p:cNvPr id="14359" name="Group 19"/>
              <p:cNvGrpSpPr>
                <a:grpSpLocks/>
              </p:cNvGrpSpPr>
              <p:nvPr/>
            </p:nvGrpSpPr>
            <p:grpSpPr bwMode="auto">
              <a:xfrm>
                <a:off x="1248" y="2496"/>
                <a:ext cx="168" cy="135"/>
                <a:chOff x="1152" y="2001"/>
                <a:chExt cx="168" cy="135"/>
              </a:xfrm>
            </p:grpSpPr>
            <p:sp>
              <p:nvSpPr>
                <p:cNvPr id="14360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2088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4361" name="Oval 21"/>
                <p:cNvSpPr>
                  <a:spLocks noChangeArrowheads="1"/>
                </p:cNvSpPr>
                <p:nvPr/>
              </p:nvSpPr>
              <p:spPr bwMode="auto">
                <a:xfrm>
                  <a:off x="1272" y="2088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4362" name="Oval 22"/>
                <p:cNvSpPr>
                  <a:spLocks noChangeArrowheads="1"/>
                </p:cNvSpPr>
                <p:nvPr/>
              </p:nvSpPr>
              <p:spPr bwMode="auto">
                <a:xfrm>
                  <a:off x="1217" y="200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</p:grp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4572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45720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" name="BlokTextu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00777" y="4221088"/>
            <a:ext cx="6840760" cy="93262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31" name="BlokTextu 30"/>
          <p:cNvSpPr txBox="1">
            <a:spLocks noChangeArrowheads="1"/>
          </p:cNvSpPr>
          <p:nvPr/>
        </p:nvSpPr>
        <p:spPr bwMode="auto">
          <a:xfrm>
            <a:off x="1258888" y="3357563"/>
            <a:ext cx="865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i="1">
                <a:latin typeface="Calibri" pitchFamily="34" charset="0"/>
              </a:rPr>
              <a:t>T</a:t>
            </a:r>
            <a:r>
              <a:rPr lang="sk-SK" baseline="-25000">
                <a:latin typeface="Calibri" pitchFamily="34" charset="0"/>
              </a:rPr>
              <a:t>1</a:t>
            </a:r>
            <a:r>
              <a:rPr lang="sk-SK">
                <a:latin typeface="Calibri" pitchFamily="34" charset="0"/>
              </a:rPr>
              <a:t> = 1</a:t>
            </a:r>
          </a:p>
        </p:txBody>
      </p:sp>
      <p:sp>
        <p:nvSpPr>
          <p:cNvPr id="7168" name="BlokTextu 7167"/>
          <p:cNvSpPr txBox="1">
            <a:spLocks noChangeArrowheads="1"/>
          </p:cNvSpPr>
          <p:nvPr/>
        </p:nvSpPr>
        <p:spPr bwMode="auto">
          <a:xfrm>
            <a:off x="2555875" y="3357563"/>
            <a:ext cx="100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i="1">
                <a:latin typeface="Calibri" pitchFamily="34" charset="0"/>
              </a:rPr>
              <a:t>T</a:t>
            </a:r>
            <a:r>
              <a:rPr lang="sk-SK" baseline="-25000">
                <a:latin typeface="Calibri" pitchFamily="34" charset="0"/>
              </a:rPr>
              <a:t>2 </a:t>
            </a:r>
            <a:r>
              <a:rPr lang="sk-SK">
                <a:latin typeface="Calibri" pitchFamily="34" charset="0"/>
              </a:rPr>
              <a:t>= 3</a:t>
            </a:r>
          </a:p>
        </p:txBody>
      </p:sp>
      <p:sp>
        <p:nvSpPr>
          <p:cNvPr id="7169" name="BlokTextu 7168"/>
          <p:cNvSpPr txBox="1">
            <a:spLocks noChangeArrowheads="1"/>
          </p:cNvSpPr>
          <p:nvPr/>
        </p:nvSpPr>
        <p:spPr bwMode="auto">
          <a:xfrm>
            <a:off x="4303713" y="3357563"/>
            <a:ext cx="76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i="1">
                <a:latin typeface="Calibri" pitchFamily="34" charset="0"/>
              </a:rPr>
              <a:t>T</a:t>
            </a:r>
            <a:r>
              <a:rPr lang="sk-SK" baseline="-25000">
                <a:latin typeface="Calibri" pitchFamily="34" charset="0"/>
              </a:rPr>
              <a:t>3</a:t>
            </a:r>
            <a:r>
              <a:rPr lang="sk-SK">
                <a:latin typeface="Calibri" pitchFamily="34" charset="0"/>
              </a:rPr>
              <a:t> = 6</a:t>
            </a:r>
          </a:p>
        </p:txBody>
      </p:sp>
      <p:sp>
        <p:nvSpPr>
          <p:cNvPr id="7175" name="BlokTextu 7174"/>
          <p:cNvSpPr txBox="1">
            <a:spLocks noChangeArrowheads="1"/>
          </p:cNvSpPr>
          <p:nvPr/>
        </p:nvSpPr>
        <p:spPr bwMode="auto">
          <a:xfrm>
            <a:off x="6478588" y="3332163"/>
            <a:ext cx="1233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i="1">
                <a:latin typeface="Calibri" pitchFamily="34" charset="0"/>
              </a:rPr>
              <a:t>T</a:t>
            </a:r>
            <a:r>
              <a:rPr lang="sk-SK">
                <a:latin typeface="Calibri" pitchFamily="34" charset="0"/>
              </a:rPr>
              <a:t> </a:t>
            </a:r>
            <a:r>
              <a:rPr lang="sk-SK" baseline="-25000">
                <a:latin typeface="Calibri" pitchFamily="34" charset="0"/>
              </a:rPr>
              <a:t>4 </a:t>
            </a:r>
            <a:r>
              <a:rPr lang="sk-SK">
                <a:latin typeface="Calibri" pitchFamily="34" charset="0"/>
              </a:rPr>
              <a:t>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/>
      <p:bldP spid="7168" grpId="0"/>
      <p:bldP spid="7169" grpId="0"/>
      <p:bldP spid="71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sk-SK" smtClean="0">
                <a:hlinkClick r:id="rId2"/>
              </a:rPr>
              <a:t>Štvorcové čísla</a:t>
            </a:r>
            <a:endParaRPr lang="sk-SK" smtClean="0"/>
          </a:p>
        </p:txBody>
      </p:sp>
      <p:sp>
        <p:nvSpPr>
          <p:cNvPr id="15362" name="Oval 4"/>
          <p:cNvSpPr>
            <a:spLocks noChangeArrowheads="1"/>
          </p:cNvSpPr>
          <p:nvPr/>
        </p:nvSpPr>
        <p:spPr bwMode="auto">
          <a:xfrm>
            <a:off x="1544638" y="3660775"/>
            <a:ext cx="187325" cy="17145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2573338" y="3241675"/>
            <a:ext cx="628650" cy="574675"/>
            <a:chOff x="1904" y="1816"/>
            <a:chExt cx="184" cy="161"/>
          </a:xfrm>
        </p:grpSpPr>
        <p:sp>
          <p:nvSpPr>
            <p:cNvPr id="15397" name="Oval 6"/>
            <p:cNvSpPr>
              <a:spLocks noChangeArrowheads="1"/>
            </p:cNvSpPr>
            <p:nvPr/>
          </p:nvSpPr>
          <p:spPr bwMode="auto">
            <a:xfrm>
              <a:off x="1904" y="192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98" name="Oval 7"/>
            <p:cNvSpPr>
              <a:spLocks noChangeArrowheads="1"/>
            </p:cNvSpPr>
            <p:nvPr/>
          </p:nvSpPr>
          <p:spPr bwMode="auto">
            <a:xfrm>
              <a:off x="2040" y="192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99" name="Oval 8"/>
            <p:cNvSpPr>
              <a:spLocks noChangeArrowheads="1"/>
            </p:cNvSpPr>
            <p:nvPr/>
          </p:nvSpPr>
          <p:spPr bwMode="auto">
            <a:xfrm>
              <a:off x="2040" y="18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400" name="Oval 9"/>
            <p:cNvSpPr>
              <a:spLocks noChangeArrowheads="1"/>
            </p:cNvSpPr>
            <p:nvPr/>
          </p:nvSpPr>
          <p:spPr bwMode="auto">
            <a:xfrm>
              <a:off x="1904" y="18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15364" name="Group 10"/>
          <p:cNvGrpSpPr>
            <a:grpSpLocks/>
          </p:cNvGrpSpPr>
          <p:nvPr/>
        </p:nvGrpSpPr>
        <p:grpSpPr bwMode="auto">
          <a:xfrm>
            <a:off x="5819775" y="2401888"/>
            <a:ext cx="1568450" cy="1430337"/>
            <a:chOff x="2440" y="2463"/>
            <a:chExt cx="411" cy="401"/>
          </a:xfrm>
        </p:grpSpPr>
        <p:grpSp>
          <p:nvGrpSpPr>
            <p:cNvPr id="15377" name="Group 11"/>
            <p:cNvGrpSpPr>
              <a:grpSpLocks/>
            </p:cNvGrpSpPr>
            <p:nvPr/>
          </p:nvGrpSpPr>
          <p:grpSpPr bwMode="auto">
            <a:xfrm>
              <a:off x="2440" y="2463"/>
              <a:ext cx="161" cy="161"/>
              <a:chOff x="1904" y="1816"/>
              <a:chExt cx="184" cy="161"/>
            </a:xfrm>
          </p:grpSpPr>
          <p:sp>
            <p:nvSpPr>
              <p:cNvPr id="15393" name="Oval 12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4" name="Oval 13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5" name="Oval 14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6" name="Oval 15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5378" name="Group 16"/>
            <p:cNvGrpSpPr>
              <a:grpSpLocks/>
            </p:cNvGrpSpPr>
            <p:nvPr/>
          </p:nvGrpSpPr>
          <p:grpSpPr bwMode="auto">
            <a:xfrm>
              <a:off x="2440" y="2703"/>
              <a:ext cx="161" cy="161"/>
              <a:chOff x="1904" y="1816"/>
              <a:chExt cx="184" cy="161"/>
            </a:xfrm>
          </p:grpSpPr>
          <p:sp>
            <p:nvSpPr>
              <p:cNvPr id="15389" name="Oval 17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0" name="Oval 18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1" name="Oval 19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2" name="Oval 20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5379" name="Group 21"/>
            <p:cNvGrpSpPr>
              <a:grpSpLocks/>
            </p:cNvGrpSpPr>
            <p:nvPr/>
          </p:nvGrpSpPr>
          <p:grpSpPr bwMode="auto">
            <a:xfrm>
              <a:off x="2690" y="2463"/>
              <a:ext cx="161" cy="161"/>
              <a:chOff x="1904" y="1816"/>
              <a:chExt cx="184" cy="161"/>
            </a:xfrm>
          </p:grpSpPr>
          <p:sp>
            <p:nvSpPr>
              <p:cNvPr id="15385" name="Oval 22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6" name="Oval 23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7" name="Oval 24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8" name="Oval 25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5380" name="Group 26"/>
            <p:cNvGrpSpPr>
              <a:grpSpLocks/>
            </p:cNvGrpSpPr>
            <p:nvPr/>
          </p:nvGrpSpPr>
          <p:grpSpPr bwMode="auto">
            <a:xfrm>
              <a:off x="2690" y="2703"/>
              <a:ext cx="161" cy="161"/>
              <a:chOff x="1904" y="1816"/>
              <a:chExt cx="184" cy="161"/>
            </a:xfrm>
          </p:grpSpPr>
          <p:sp>
            <p:nvSpPr>
              <p:cNvPr id="15381" name="Oval 27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2" name="Oval 28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3" name="Oval 29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4" name="Oval 30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5365" name="Group 63"/>
          <p:cNvGrpSpPr>
            <a:grpSpLocks/>
          </p:cNvGrpSpPr>
          <p:nvPr/>
        </p:nvGrpSpPr>
        <p:grpSpPr bwMode="auto">
          <a:xfrm>
            <a:off x="3967163" y="2828925"/>
            <a:ext cx="1119187" cy="1020763"/>
            <a:chOff x="2223" y="2542"/>
            <a:chExt cx="286" cy="281"/>
          </a:xfrm>
        </p:grpSpPr>
        <p:grpSp>
          <p:nvGrpSpPr>
            <p:cNvPr id="15367" name="Group 64"/>
            <p:cNvGrpSpPr>
              <a:grpSpLocks/>
            </p:cNvGrpSpPr>
            <p:nvPr/>
          </p:nvGrpSpPr>
          <p:grpSpPr bwMode="auto">
            <a:xfrm>
              <a:off x="2223" y="2542"/>
              <a:ext cx="161" cy="161"/>
              <a:chOff x="1904" y="1816"/>
              <a:chExt cx="184" cy="161"/>
            </a:xfrm>
          </p:grpSpPr>
          <p:sp>
            <p:nvSpPr>
              <p:cNvPr id="15373" name="Oval 65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74" name="Oval 66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75" name="Oval 67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76" name="Oval 68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5368" name="Oval 69"/>
            <p:cNvSpPr>
              <a:spLocks noChangeArrowheads="1"/>
            </p:cNvSpPr>
            <p:nvPr/>
          </p:nvSpPr>
          <p:spPr bwMode="auto">
            <a:xfrm>
              <a:off x="2461" y="2657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69" name="Oval 70"/>
            <p:cNvSpPr>
              <a:spLocks noChangeArrowheads="1"/>
            </p:cNvSpPr>
            <p:nvPr/>
          </p:nvSpPr>
          <p:spPr bwMode="auto">
            <a:xfrm>
              <a:off x="2461" y="2544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70" name="Oval 71"/>
            <p:cNvSpPr>
              <a:spLocks noChangeArrowheads="1"/>
            </p:cNvSpPr>
            <p:nvPr/>
          </p:nvSpPr>
          <p:spPr bwMode="auto">
            <a:xfrm>
              <a:off x="2342" y="2775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71" name="Oval 72"/>
            <p:cNvSpPr>
              <a:spLocks noChangeArrowheads="1"/>
            </p:cNvSpPr>
            <p:nvPr/>
          </p:nvSpPr>
          <p:spPr bwMode="auto">
            <a:xfrm>
              <a:off x="2223" y="2775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72" name="Oval 73"/>
            <p:cNvSpPr>
              <a:spLocks noChangeArrowheads="1"/>
            </p:cNvSpPr>
            <p:nvPr/>
          </p:nvSpPr>
          <p:spPr bwMode="auto">
            <a:xfrm>
              <a:off x="2461" y="277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sp>
        <p:nvSpPr>
          <p:cNvPr id="28" name="BlokTextu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21766" y="4885352"/>
            <a:ext cx="3391371" cy="52322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Päťuholníkové čísla</a:t>
            </a:r>
          </a:p>
        </p:txBody>
      </p:sp>
      <p:sp>
        <p:nvSpPr>
          <p:cNvPr id="2070" name="Text Box 3"/>
          <p:cNvSpPr txBox="1">
            <a:spLocks noChangeArrowheads="1"/>
          </p:cNvSpPr>
          <p:nvPr/>
        </p:nvSpPr>
        <p:spPr bwMode="auto">
          <a:xfrm>
            <a:off x="685800" y="2160588"/>
            <a:ext cx="807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400">
                <a:latin typeface="Calibri" pitchFamily="34" charset="0"/>
              </a:rPr>
              <a:t>Čísla, ktoré môžeme vyjadriť vzorcom : </a:t>
            </a:r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5807075" y="2066925"/>
          <a:ext cx="1714500" cy="649288"/>
        </p:xfrm>
        <a:graphic>
          <a:graphicData uri="http://schemas.openxmlformats.org/presentationml/2006/ole">
            <p:oleObj spid="_x0000_s2068" name="Rovnica" r:id="rId3" imgW="1028520" imgH="393480" progId="Equation.3">
              <p:embed/>
            </p:oleObj>
          </a:graphicData>
        </a:graphic>
      </p:graphicFrame>
      <p:sp>
        <p:nvSpPr>
          <p:cNvPr id="2071" name="Oval 5"/>
          <p:cNvSpPr>
            <a:spLocks noChangeArrowheads="1"/>
          </p:cNvSpPr>
          <p:nvPr/>
        </p:nvSpPr>
        <p:spPr bwMode="auto">
          <a:xfrm>
            <a:off x="1981200" y="4349750"/>
            <a:ext cx="76200" cy="762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2072" name="Group 6"/>
          <p:cNvGrpSpPr>
            <a:grpSpLocks/>
          </p:cNvGrpSpPr>
          <p:nvPr/>
        </p:nvGrpSpPr>
        <p:grpSpPr bwMode="auto">
          <a:xfrm>
            <a:off x="4418013" y="3582988"/>
            <a:ext cx="862012" cy="838200"/>
            <a:chOff x="2840" y="2385"/>
            <a:chExt cx="543" cy="528"/>
          </a:xfrm>
        </p:grpSpPr>
        <p:sp>
          <p:nvSpPr>
            <p:cNvPr id="2140" name="Freeform 7"/>
            <p:cNvSpPr>
              <a:spLocks/>
            </p:cNvSpPr>
            <p:nvPr/>
          </p:nvSpPr>
          <p:spPr bwMode="auto">
            <a:xfrm>
              <a:off x="3024" y="2888"/>
              <a:ext cx="224" cy="1"/>
            </a:xfrm>
            <a:custGeom>
              <a:avLst/>
              <a:gdLst>
                <a:gd name="T0" fmla="*/ 0 w 224"/>
                <a:gd name="T1" fmla="*/ 0 h 1"/>
                <a:gd name="T2" fmla="*/ 224 w 224"/>
                <a:gd name="T3" fmla="*/ 0 h 1"/>
                <a:gd name="T4" fmla="*/ 0 60000 65536"/>
                <a:gd name="T5" fmla="*/ 0 60000 65536"/>
                <a:gd name="T6" fmla="*/ 0 w 224"/>
                <a:gd name="T7" fmla="*/ 0 h 1"/>
                <a:gd name="T8" fmla="*/ 224 w 22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1">
                  <a:moveTo>
                    <a:pt x="0" y="0"/>
                  </a:moveTo>
                  <a:lnTo>
                    <a:pt x="22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1" name="Freeform 8"/>
            <p:cNvSpPr>
              <a:spLocks/>
            </p:cNvSpPr>
            <p:nvPr/>
          </p:nvSpPr>
          <p:spPr bwMode="auto">
            <a:xfrm>
              <a:off x="3003" y="2522"/>
              <a:ext cx="40" cy="108"/>
            </a:xfrm>
            <a:custGeom>
              <a:avLst/>
              <a:gdLst>
                <a:gd name="T0" fmla="*/ 0 w 40"/>
                <a:gd name="T1" fmla="*/ 0 h 108"/>
                <a:gd name="T2" fmla="*/ 40 w 40"/>
                <a:gd name="T3" fmla="*/ 108 h 108"/>
                <a:gd name="T4" fmla="*/ 0 60000 65536"/>
                <a:gd name="T5" fmla="*/ 0 60000 65536"/>
                <a:gd name="T6" fmla="*/ 0 w 40"/>
                <a:gd name="T7" fmla="*/ 0 h 108"/>
                <a:gd name="T8" fmla="*/ 40 w 4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" h="108">
                  <a:moveTo>
                    <a:pt x="0" y="0"/>
                  </a:moveTo>
                  <a:lnTo>
                    <a:pt x="4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2" name="Oval 9"/>
            <p:cNvSpPr>
              <a:spLocks noChangeArrowheads="1"/>
            </p:cNvSpPr>
            <p:nvPr/>
          </p:nvSpPr>
          <p:spPr bwMode="auto">
            <a:xfrm>
              <a:off x="3171" y="26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43" name="Oval 10"/>
            <p:cNvSpPr>
              <a:spLocks noChangeArrowheads="1"/>
            </p:cNvSpPr>
            <p:nvPr/>
          </p:nvSpPr>
          <p:spPr bwMode="auto">
            <a:xfrm>
              <a:off x="3027" y="26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44" name="Freeform 11"/>
            <p:cNvSpPr>
              <a:spLocks/>
            </p:cNvSpPr>
            <p:nvPr/>
          </p:nvSpPr>
          <p:spPr bwMode="auto">
            <a:xfrm>
              <a:off x="3011" y="2418"/>
              <a:ext cx="96" cy="68"/>
            </a:xfrm>
            <a:custGeom>
              <a:avLst/>
              <a:gdLst>
                <a:gd name="T0" fmla="*/ 0 w 96"/>
                <a:gd name="T1" fmla="*/ 68 h 68"/>
                <a:gd name="T2" fmla="*/ 96 w 96"/>
                <a:gd name="T3" fmla="*/ 0 h 68"/>
                <a:gd name="T4" fmla="*/ 0 60000 65536"/>
                <a:gd name="T5" fmla="*/ 0 60000 65536"/>
                <a:gd name="T6" fmla="*/ 0 w 96"/>
                <a:gd name="T7" fmla="*/ 0 h 68"/>
                <a:gd name="T8" fmla="*/ 96 w 96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" h="68">
                  <a:moveTo>
                    <a:pt x="0" y="68"/>
                  </a:move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5" name="Freeform 12"/>
            <p:cNvSpPr>
              <a:spLocks/>
            </p:cNvSpPr>
            <p:nvPr/>
          </p:nvSpPr>
          <p:spPr bwMode="auto">
            <a:xfrm>
              <a:off x="3139" y="2418"/>
              <a:ext cx="92" cy="72"/>
            </a:xfrm>
            <a:custGeom>
              <a:avLst/>
              <a:gdLst>
                <a:gd name="T0" fmla="*/ 0 w 92"/>
                <a:gd name="T1" fmla="*/ 0 h 72"/>
                <a:gd name="T2" fmla="*/ 92 w 92"/>
                <a:gd name="T3" fmla="*/ 72 h 72"/>
                <a:gd name="T4" fmla="*/ 0 60000 65536"/>
                <a:gd name="T5" fmla="*/ 0 60000 65536"/>
                <a:gd name="T6" fmla="*/ 0 w 92"/>
                <a:gd name="T7" fmla="*/ 0 h 72"/>
                <a:gd name="T8" fmla="*/ 92 w 92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72">
                  <a:moveTo>
                    <a:pt x="0" y="0"/>
                  </a:moveTo>
                  <a:lnTo>
                    <a:pt x="92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6" name="Freeform 13"/>
            <p:cNvSpPr>
              <a:spLocks/>
            </p:cNvSpPr>
            <p:nvPr/>
          </p:nvSpPr>
          <p:spPr bwMode="auto">
            <a:xfrm>
              <a:off x="3207" y="2526"/>
              <a:ext cx="28" cy="104"/>
            </a:xfrm>
            <a:custGeom>
              <a:avLst/>
              <a:gdLst>
                <a:gd name="T0" fmla="*/ 28 w 28"/>
                <a:gd name="T1" fmla="*/ 0 h 104"/>
                <a:gd name="T2" fmla="*/ 0 w 28"/>
                <a:gd name="T3" fmla="*/ 104 h 104"/>
                <a:gd name="T4" fmla="*/ 0 60000 65536"/>
                <a:gd name="T5" fmla="*/ 0 60000 65536"/>
                <a:gd name="T6" fmla="*/ 0 w 28"/>
                <a:gd name="T7" fmla="*/ 0 h 104"/>
                <a:gd name="T8" fmla="*/ 28 w 28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" h="104">
                  <a:moveTo>
                    <a:pt x="28" y="0"/>
                  </a:moveTo>
                  <a:lnTo>
                    <a:pt x="0" y="1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7" name="Freeform 14"/>
            <p:cNvSpPr>
              <a:spLocks/>
            </p:cNvSpPr>
            <p:nvPr/>
          </p:nvSpPr>
          <p:spPr bwMode="auto">
            <a:xfrm>
              <a:off x="3079" y="2650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8" name="Freeform 15"/>
            <p:cNvSpPr>
              <a:spLocks/>
            </p:cNvSpPr>
            <p:nvPr/>
          </p:nvSpPr>
          <p:spPr bwMode="auto">
            <a:xfrm>
              <a:off x="3267" y="2512"/>
              <a:ext cx="88" cy="76"/>
            </a:xfrm>
            <a:custGeom>
              <a:avLst/>
              <a:gdLst>
                <a:gd name="T0" fmla="*/ 0 w 88"/>
                <a:gd name="T1" fmla="*/ 0 h 76"/>
                <a:gd name="T2" fmla="*/ 88 w 88"/>
                <a:gd name="T3" fmla="*/ 76 h 76"/>
                <a:gd name="T4" fmla="*/ 0 60000 65536"/>
                <a:gd name="T5" fmla="*/ 0 60000 65536"/>
                <a:gd name="T6" fmla="*/ 0 w 88"/>
                <a:gd name="T7" fmla="*/ 0 h 76"/>
                <a:gd name="T8" fmla="*/ 88 w 88"/>
                <a:gd name="T9" fmla="*/ 76 h 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" h="76">
                  <a:moveTo>
                    <a:pt x="0" y="0"/>
                  </a:moveTo>
                  <a:lnTo>
                    <a:pt x="88" y="7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9" name="Freeform 16"/>
            <p:cNvSpPr>
              <a:spLocks/>
            </p:cNvSpPr>
            <p:nvPr/>
          </p:nvSpPr>
          <p:spPr bwMode="auto">
            <a:xfrm>
              <a:off x="3320" y="2604"/>
              <a:ext cx="36" cy="116"/>
            </a:xfrm>
            <a:custGeom>
              <a:avLst/>
              <a:gdLst>
                <a:gd name="T0" fmla="*/ 36 w 36"/>
                <a:gd name="T1" fmla="*/ 0 h 116"/>
                <a:gd name="T2" fmla="*/ 0 w 36"/>
                <a:gd name="T3" fmla="*/ 116 h 116"/>
                <a:gd name="T4" fmla="*/ 0 60000 65536"/>
                <a:gd name="T5" fmla="*/ 0 60000 65536"/>
                <a:gd name="T6" fmla="*/ 0 w 36"/>
                <a:gd name="T7" fmla="*/ 0 h 116"/>
                <a:gd name="T8" fmla="*/ 36 w 36"/>
                <a:gd name="T9" fmla="*/ 116 h 1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116">
                  <a:moveTo>
                    <a:pt x="36" y="0"/>
                  </a:moveTo>
                  <a:lnTo>
                    <a:pt x="0" y="1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0" name="Freeform 17"/>
            <p:cNvSpPr>
              <a:spLocks/>
            </p:cNvSpPr>
            <p:nvPr/>
          </p:nvSpPr>
          <p:spPr bwMode="auto">
            <a:xfrm>
              <a:off x="2880" y="2512"/>
              <a:ext cx="100" cy="76"/>
            </a:xfrm>
            <a:custGeom>
              <a:avLst/>
              <a:gdLst>
                <a:gd name="T0" fmla="*/ 0 w 100"/>
                <a:gd name="T1" fmla="*/ 76 h 76"/>
                <a:gd name="T2" fmla="*/ 100 w 100"/>
                <a:gd name="T3" fmla="*/ 0 h 76"/>
                <a:gd name="T4" fmla="*/ 0 60000 65536"/>
                <a:gd name="T5" fmla="*/ 0 60000 65536"/>
                <a:gd name="T6" fmla="*/ 0 w 100"/>
                <a:gd name="T7" fmla="*/ 0 h 76"/>
                <a:gd name="T8" fmla="*/ 100 w 100"/>
                <a:gd name="T9" fmla="*/ 76 h 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" h="76">
                  <a:moveTo>
                    <a:pt x="0" y="76"/>
                  </a:moveTo>
                  <a:lnTo>
                    <a:pt x="1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1" name="Freeform 18"/>
            <p:cNvSpPr>
              <a:spLocks/>
            </p:cNvSpPr>
            <p:nvPr/>
          </p:nvSpPr>
          <p:spPr bwMode="auto">
            <a:xfrm>
              <a:off x="2872" y="2620"/>
              <a:ext cx="44" cy="112"/>
            </a:xfrm>
            <a:custGeom>
              <a:avLst/>
              <a:gdLst>
                <a:gd name="T0" fmla="*/ 0 w 44"/>
                <a:gd name="T1" fmla="*/ 0 h 112"/>
                <a:gd name="T2" fmla="*/ 44 w 44"/>
                <a:gd name="T3" fmla="*/ 112 h 112"/>
                <a:gd name="T4" fmla="*/ 0 60000 65536"/>
                <a:gd name="T5" fmla="*/ 0 60000 65536"/>
                <a:gd name="T6" fmla="*/ 0 w 44"/>
                <a:gd name="T7" fmla="*/ 0 h 112"/>
                <a:gd name="T8" fmla="*/ 44 w 44"/>
                <a:gd name="T9" fmla="*/ 112 h 1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" h="112">
                  <a:moveTo>
                    <a:pt x="0" y="0"/>
                  </a:moveTo>
                  <a:lnTo>
                    <a:pt x="44" y="11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2" name="Freeform 19"/>
            <p:cNvSpPr>
              <a:spLocks/>
            </p:cNvSpPr>
            <p:nvPr/>
          </p:nvSpPr>
          <p:spPr bwMode="auto">
            <a:xfrm>
              <a:off x="2932" y="2760"/>
              <a:ext cx="60" cy="108"/>
            </a:xfrm>
            <a:custGeom>
              <a:avLst/>
              <a:gdLst>
                <a:gd name="T0" fmla="*/ 0 w 60"/>
                <a:gd name="T1" fmla="*/ 0 h 108"/>
                <a:gd name="T2" fmla="*/ 60 w 60"/>
                <a:gd name="T3" fmla="*/ 108 h 108"/>
                <a:gd name="T4" fmla="*/ 0 60000 65536"/>
                <a:gd name="T5" fmla="*/ 0 60000 65536"/>
                <a:gd name="T6" fmla="*/ 0 w 60"/>
                <a:gd name="T7" fmla="*/ 0 h 108"/>
                <a:gd name="T8" fmla="*/ 60 w 6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" h="108">
                  <a:moveTo>
                    <a:pt x="0" y="0"/>
                  </a:moveTo>
                  <a:lnTo>
                    <a:pt x="6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3" name="Freeform 20"/>
            <p:cNvSpPr>
              <a:spLocks/>
            </p:cNvSpPr>
            <p:nvPr/>
          </p:nvSpPr>
          <p:spPr bwMode="auto">
            <a:xfrm>
              <a:off x="3272" y="2773"/>
              <a:ext cx="31" cy="91"/>
            </a:xfrm>
            <a:custGeom>
              <a:avLst/>
              <a:gdLst>
                <a:gd name="T0" fmla="*/ 31 w 31"/>
                <a:gd name="T1" fmla="*/ 0 h 91"/>
                <a:gd name="T2" fmla="*/ 0 w 31"/>
                <a:gd name="T3" fmla="*/ 91 h 91"/>
                <a:gd name="T4" fmla="*/ 0 60000 65536"/>
                <a:gd name="T5" fmla="*/ 0 60000 65536"/>
                <a:gd name="T6" fmla="*/ 0 w 31"/>
                <a:gd name="T7" fmla="*/ 0 h 91"/>
                <a:gd name="T8" fmla="*/ 31 w 31"/>
                <a:gd name="T9" fmla="*/ 91 h 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" h="91">
                  <a:moveTo>
                    <a:pt x="31" y="0"/>
                  </a:moveTo>
                  <a:lnTo>
                    <a:pt x="0" y="9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4" name="Oval 21"/>
            <p:cNvSpPr>
              <a:spLocks noChangeArrowheads="1"/>
            </p:cNvSpPr>
            <p:nvPr/>
          </p:nvSpPr>
          <p:spPr bwMode="auto">
            <a:xfrm>
              <a:off x="2979" y="286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5" name="Oval 22"/>
            <p:cNvSpPr>
              <a:spLocks noChangeArrowheads="1"/>
            </p:cNvSpPr>
            <p:nvPr/>
          </p:nvSpPr>
          <p:spPr bwMode="auto">
            <a:xfrm>
              <a:off x="3231" y="286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6" name="Oval 23"/>
            <p:cNvSpPr>
              <a:spLocks noChangeArrowheads="1"/>
            </p:cNvSpPr>
            <p:nvPr/>
          </p:nvSpPr>
          <p:spPr bwMode="auto">
            <a:xfrm>
              <a:off x="3107" y="286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7" name="Oval 24"/>
            <p:cNvSpPr>
              <a:spLocks noChangeArrowheads="1"/>
            </p:cNvSpPr>
            <p:nvPr/>
          </p:nvSpPr>
          <p:spPr bwMode="auto">
            <a:xfrm>
              <a:off x="3099" y="238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8" name="Oval 25"/>
            <p:cNvSpPr>
              <a:spLocks noChangeArrowheads="1"/>
            </p:cNvSpPr>
            <p:nvPr/>
          </p:nvSpPr>
          <p:spPr bwMode="auto">
            <a:xfrm>
              <a:off x="3219" y="24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9" name="Oval 26"/>
            <p:cNvSpPr>
              <a:spLocks noChangeArrowheads="1"/>
            </p:cNvSpPr>
            <p:nvPr/>
          </p:nvSpPr>
          <p:spPr bwMode="auto">
            <a:xfrm>
              <a:off x="3335" y="257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" name="Oval 27"/>
            <p:cNvSpPr>
              <a:spLocks noChangeArrowheads="1"/>
            </p:cNvSpPr>
            <p:nvPr/>
          </p:nvSpPr>
          <p:spPr bwMode="auto">
            <a:xfrm>
              <a:off x="3287" y="27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" name="Oval 28"/>
            <p:cNvSpPr>
              <a:spLocks noChangeArrowheads="1"/>
            </p:cNvSpPr>
            <p:nvPr/>
          </p:nvSpPr>
          <p:spPr bwMode="auto">
            <a:xfrm>
              <a:off x="2903" y="27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2" name="Oval 29"/>
            <p:cNvSpPr>
              <a:spLocks noChangeArrowheads="1"/>
            </p:cNvSpPr>
            <p:nvPr/>
          </p:nvSpPr>
          <p:spPr bwMode="auto">
            <a:xfrm>
              <a:off x="2840" y="258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3" name="Oval 30"/>
            <p:cNvSpPr>
              <a:spLocks noChangeArrowheads="1"/>
            </p:cNvSpPr>
            <p:nvPr/>
          </p:nvSpPr>
          <p:spPr bwMode="auto">
            <a:xfrm>
              <a:off x="2979" y="24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2073" name="Group 31"/>
          <p:cNvGrpSpPr>
            <a:grpSpLocks/>
          </p:cNvGrpSpPr>
          <p:nvPr/>
        </p:nvGrpSpPr>
        <p:grpSpPr bwMode="auto">
          <a:xfrm>
            <a:off x="2971800" y="3963988"/>
            <a:ext cx="457200" cy="457200"/>
            <a:chOff x="2112" y="2191"/>
            <a:chExt cx="288" cy="288"/>
          </a:xfrm>
        </p:grpSpPr>
        <p:sp>
          <p:nvSpPr>
            <p:cNvPr id="2130" name="Freeform 32"/>
            <p:cNvSpPr>
              <a:spLocks/>
            </p:cNvSpPr>
            <p:nvPr/>
          </p:nvSpPr>
          <p:spPr bwMode="auto">
            <a:xfrm>
              <a:off x="2136" y="2328"/>
              <a:ext cx="40" cy="108"/>
            </a:xfrm>
            <a:custGeom>
              <a:avLst/>
              <a:gdLst>
                <a:gd name="T0" fmla="*/ 0 w 40"/>
                <a:gd name="T1" fmla="*/ 0 h 108"/>
                <a:gd name="T2" fmla="*/ 40 w 40"/>
                <a:gd name="T3" fmla="*/ 108 h 108"/>
                <a:gd name="T4" fmla="*/ 0 60000 65536"/>
                <a:gd name="T5" fmla="*/ 0 60000 65536"/>
                <a:gd name="T6" fmla="*/ 0 w 40"/>
                <a:gd name="T7" fmla="*/ 0 h 108"/>
                <a:gd name="T8" fmla="*/ 40 w 4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" h="108">
                  <a:moveTo>
                    <a:pt x="0" y="0"/>
                  </a:moveTo>
                  <a:lnTo>
                    <a:pt x="4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31" name="Oval 33"/>
            <p:cNvSpPr>
              <a:spLocks noChangeArrowheads="1"/>
            </p:cNvSpPr>
            <p:nvPr/>
          </p:nvSpPr>
          <p:spPr bwMode="auto">
            <a:xfrm>
              <a:off x="2112" y="22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2" name="Oval 34"/>
            <p:cNvSpPr>
              <a:spLocks noChangeArrowheads="1"/>
            </p:cNvSpPr>
            <p:nvPr/>
          </p:nvSpPr>
          <p:spPr bwMode="auto">
            <a:xfrm>
              <a:off x="2352" y="22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3" name="Oval 35"/>
            <p:cNvSpPr>
              <a:spLocks noChangeArrowheads="1"/>
            </p:cNvSpPr>
            <p:nvPr/>
          </p:nvSpPr>
          <p:spPr bwMode="auto">
            <a:xfrm>
              <a:off x="2304" y="243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4" name="Oval 36"/>
            <p:cNvSpPr>
              <a:spLocks noChangeArrowheads="1"/>
            </p:cNvSpPr>
            <p:nvPr/>
          </p:nvSpPr>
          <p:spPr bwMode="auto">
            <a:xfrm>
              <a:off x="2160" y="243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5" name="Oval 37"/>
            <p:cNvSpPr>
              <a:spLocks noChangeArrowheads="1"/>
            </p:cNvSpPr>
            <p:nvPr/>
          </p:nvSpPr>
          <p:spPr bwMode="auto">
            <a:xfrm>
              <a:off x="2232" y="219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6" name="Freeform 38"/>
            <p:cNvSpPr>
              <a:spLocks/>
            </p:cNvSpPr>
            <p:nvPr/>
          </p:nvSpPr>
          <p:spPr bwMode="auto">
            <a:xfrm>
              <a:off x="2144" y="2224"/>
              <a:ext cx="96" cy="68"/>
            </a:xfrm>
            <a:custGeom>
              <a:avLst/>
              <a:gdLst>
                <a:gd name="T0" fmla="*/ 0 w 96"/>
                <a:gd name="T1" fmla="*/ 68 h 68"/>
                <a:gd name="T2" fmla="*/ 96 w 96"/>
                <a:gd name="T3" fmla="*/ 0 h 68"/>
                <a:gd name="T4" fmla="*/ 0 60000 65536"/>
                <a:gd name="T5" fmla="*/ 0 60000 65536"/>
                <a:gd name="T6" fmla="*/ 0 w 96"/>
                <a:gd name="T7" fmla="*/ 0 h 68"/>
                <a:gd name="T8" fmla="*/ 96 w 96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" h="68">
                  <a:moveTo>
                    <a:pt x="0" y="68"/>
                  </a:move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37" name="Freeform 39"/>
            <p:cNvSpPr>
              <a:spLocks/>
            </p:cNvSpPr>
            <p:nvPr/>
          </p:nvSpPr>
          <p:spPr bwMode="auto">
            <a:xfrm>
              <a:off x="2272" y="2224"/>
              <a:ext cx="92" cy="72"/>
            </a:xfrm>
            <a:custGeom>
              <a:avLst/>
              <a:gdLst>
                <a:gd name="T0" fmla="*/ 0 w 92"/>
                <a:gd name="T1" fmla="*/ 0 h 72"/>
                <a:gd name="T2" fmla="*/ 92 w 92"/>
                <a:gd name="T3" fmla="*/ 72 h 72"/>
                <a:gd name="T4" fmla="*/ 0 60000 65536"/>
                <a:gd name="T5" fmla="*/ 0 60000 65536"/>
                <a:gd name="T6" fmla="*/ 0 w 92"/>
                <a:gd name="T7" fmla="*/ 0 h 72"/>
                <a:gd name="T8" fmla="*/ 92 w 92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72">
                  <a:moveTo>
                    <a:pt x="0" y="0"/>
                  </a:moveTo>
                  <a:lnTo>
                    <a:pt x="92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38" name="Freeform 40"/>
            <p:cNvSpPr>
              <a:spLocks/>
            </p:cNvSpPr>
            <p:nvPr/>
          </p:nvSpPr>
          <p:spPr bwMode="auto">
            <a:xfrm>
              <a:off x="2340" y="2332"/>
              <a:ext cx="28" cy="104"/>
            </a:xfrm>
            <a:custGeom>
              <a:avLst/>
              <a:gdLst>
                <a:gd name="T0" fmla="*/ 28 w 28"/>
                <a:gd name="T1" fmla="*/ 0 h 104"/>
                <a:gd name="T2" fmla="*/ 0 w 28"/>
                <a:gd name="T3" fmla="*/ 104 h 104"/>
                <a:gd name="T4" fmla="*/ 0 60000 65536"/>
                <a:gd name="T5" fmla="*/ 0 60000 65536"/>
                <a:gd name="T6" fmla="*/ 0 w 28"/>
                <a:gd name="T7" fmla="*/ 0 h 104"/>
                <a:gd name="T8" fmla="*/ 28 w 28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" h="104">
                  <a:moveTo>
                    <a:pt x="28" y="0"/>
                  </a:moveTo>
                  <a:lnTo>
                    <a:pt x="0" y="1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39" name="Freeform 41"/>
            <p:cNvSpPr>
              <a:spLocks/>
            </p:cNvSpPr>
            <p:nvPr/>
          </p:nvSpPr>
          <p:spPr bwMode="auto">
            <a:xfrm>
              <a:off x="2212" y="2456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74" name="Group 42"/>
          <p:cNvGrpSpPr>
            <a:grpSpLocks/>
          </p:cNvGrpSpPr>
          <p:nvPr/>
        </p:nvGrpSpPr>
        <p:grpSpPr bwMode="auto">
          <a:xfrm>
            <a:off x="6164263" y="3214688"/>
            <a:ext cx="1217612" cy="1211262"/>
            <a:chOff x="3584" y="2232"/>
            <a:chExt cx="767" cy="763"/>
          </a:xfrm>
        </p:grpSpPr>
        <p:sp>
          <p:nvSpPr>
            <p:cNvPr id="2079" name="Freeform 43"/>
            <p:cNvSpPr>
              <a:spLocks/>
            </p:cNvSpPr>
            <p:nvPr/>
          </p:nvSpPr>
          <p:spPr bwMode="auto">
            <a:xfrm>
              <a:off x="3632" y="2452"/>
              <a:ext cx="88" cy="74"/>
            </a:xfrm>
            <a:custGeom>
              <a:avLst/>
              <a:gdLst>
                <a:gd name="T0" fmla="*/ 0 w 88"/>
                <a:gd name="T1" fmla="*/ 74 h 74"/>
                <a:gd name="T2" fmla="*/ 88 w 88"/>
                <a:gd name="T3" fmla="*/ 0 h 74"/>
                <a:gd name="T4" fmla="*/ 0 60000 65536"/>
                <a:gd name="T5" fmla="*/ 0 60000 65536"/>
                <a:gd name="T6" fmla="*/ 0 w 88"/>
                <a:gd name="T7" fmla="*/ 0 h 74"/>
                <a:gd name="T8" fmla="*/ 88 w 88"/>
                <a:gd name="T9" fmla="*/ 74 h 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" h="74">
                  <a:moveTo>
                    <a:pt x="0" y="74"/>
                  </a:moveTo>
                  <a:lnTo>
                    <a:pt x="8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0" name="Freeform 44"/>
            <p:cNvSpPr>
              <a:spLocks/>
            </p:cNvSpPr>
            <p:nvPr/>
          </p:nvSpPr>
          <p:spPr bwMode="auto">
            <a:xfrm>
              <a:off x="4243" y="2457"/>
              <a:ext cx="92" cy="72"/>
            </a:xfrm>
            <a:custGeom>
              <a:avLst/>
              <a:gdLst>
                <a:gd name="T0" fmla="*/ 0 w 92"/>
                <a:gd name="T1" fmla="*/ 0 h 72"/>
                <a:gd name="T2" fmla="*/ 92 w 92"/>
                <a:gd name="T3" fmla="*/ 72 h 72"/>
                <a:gd name="T4" fmla="*/ 0 60000 65536"/>
                <a:gd name="T5" fmla="*/ 0 60000 65536"/>
                <a:gd name="T6" fmla="*/ 0 w 92"/>
                <a:gd name="T7" fmla="*/ 0 h 72"/>
                <a:gd name="T8" fmla="*/ 92 w 92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72">
                  <a:moveTo>
                    <a:pt x="0" y="0"/>
                  </a:moveTo>
                  <a:lnTo>
                    <a:pt x="92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81" name="Group 45"/>
            <p:cNvGrpSpPr>
              <a:grpSpLocks/>
            </p:cNvGrpSpPr>
            <p:nvPr/>
          </p:nvGrpSpPr>
          <p:grpSpPr bwMode="auto">
            <a:xfrm>
              <a:off x="3696" y="2232"/>
              <a:ext cx="543" cy="528"/>
              <a:chOff x="2840" y="2385"/>
              <a:chExt cx="543" cy="528"/>
            </a:xfrm>
          </p:grpSpPr>
          <p:sp>
            <p:nvSpPr>
              <p:cNvPr id="2106" name="Freeform 46"/>
              <p:cNvSpPr>
                <a:spLocks/>
              </p:cNvSpPr>
              <p:nvPr/>
            </p:nvSpPr>
            <p:spPr bwMode="auto">
              <a:xfrm>
                <a:off x="3024" y="2888"/>
                <a:ext cx="224" cy="1"/>
              </a:xfrm>
              <a:custGeom>
                <a:avLst/>
                <a:gdLst>
                  <a:gd name="T0" fmla="*/ 0 w 224"/>
                  <a:gd name="T1" fmla="*/ 0 h 1"/>
                  <a:gd name="T2" fmla="*/ 224 w 224"/>
                  <a:gd name="T3" fmla="*/ 0 h 1"/>
                  <a:gd name="T4" fmla="*/ 0 60000 65536"/>
                  <a:gd name="T5" fmla="*/ 0 60000 65536"/>
                  <a:gd name="T6" fmla="*/ 0 w 224"/>
                  <a:gd name="T7" fmla="*/ 0 h 1"/>
                  <a:gd name="T8" fmla="*/ 224 w 22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4" h="1">
                    <a:moveTo>
                      <a:pt x="0" y="0"/>
                    </a:moveTo>
                    <a:lnTo>
                      <a:pt x="22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7" name="Freeform 47"/>
              <p:cNvSpPr>
                <a:spLocks/>
              </p:cNvSpPr>
              <p:nvPr/>
            </p:nvSpPr>
            <p:spPr bwMode="auto">
              <a:xfrm>
                <a:off x="3003" y="2522"/>
                <a:ext cx="40" cy="108"/>
              </a:xfrm>
              <a:custGeom>
                <a:avLst/>
                <a:gdLst>
                  <a:gd name="T0" fmla="*/ 0 w 40"/>
                  <a:gd name="T1" fmla="*/ 0 h 108"/>
                  <a:gd name="T2" fmla="*/ 40 w 40"/>
                  <a:gd name="T3" fmla="*/ 108 h 108"/>
                  <a:gd name="T4" fmla="*/ 0 60000 65536"/>
                  <a:gd name="T5" fmla="*/ 0 60000 65536"/>
                  <a:gd name="T6" fmla="*/ 0 w 40"/>
                  <a:gd name="T7" fmla="*/ 0 h 108"/>
                  <a:gd name="T8" fmla="*/ 40 w 40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" h="108">
                    <a:moveTo>
                      <a:pt x="0" y="0"/>
                    </a:moveTo>
                    <a:lnTo>
                      <a:pt x="40" y="10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8" name="Oval 48"/>
              <p:cNvSpPr>
                <a:spLocks noChangeArrowheads="1"/>
              </p:cNvSpPr>
              <p:nvPr/>
            </p:nvSpPr>
            <p:spPr bwMode="auto">
              <a:xfrm>
                <a:off x="3171" y="26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09" name="Oval 49"/>
              <p:cNvSpPr>
                <a:spLocks noChangeArrowheads="1"/>
              </p:cNvSpPr>
              <p:nvPr/>
            </p:nvSpPr>
            <p:spPr bwMode="auto">
              <a:xfrm>
                <a:off x="3027" y="26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10" name="Freeform 50"/>
              <p:cNvSpPr>
                <a:spLocks/>
              </p:cNvSpPr>
              <p:nvPr/>
            </p:nvSpPr>
            <p:spPr bwMode="auto">
              <a:xfrm>
                <a:off x="3011" y="2418"/>
                <a:ext cx="96" cy="68"/>
              </a:xfrm>
              <a:custGeom>
                <a:avLst/>
                <a:gdLst>
                  <a:gd name="T0" fmla="*/ 0 w 96"/>
                  <a:gd name="T1" fmla="*/ 68 h 68"/>
                  <a:gd name="T2" fmla="*/ 96 w 96"/>
                  <a:gd name="T3" fmla="*/ 0 h 68"/>
                  <a:gd name="T4" fmla="*/ 0 60000 65536"/>
                  <a:gd name="T5" fmla="*/ 0 60000 65536"/>
                  <a:gd name="T6" fmla="*/ 0 w 96"/>
                  <a:gd name="T7" fmla="*/ 0 h 68"/>
                  <a:gd name="T8" fmla="*/ 96 w 96"/>
                  <a:gd name="T9" fmla="*/ 68 h 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68">
                    <a:moveTo>
                      <a:pt x="0" y="68"/>
                    </a:move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1" name="Freeform 51"/>
              <p:cNvSpPr>
                <a:spLocks/>
              </p:cNvSpPr>
              <p:nvPr/>
            </p:nvSpPr>
            <p:spPr bwMode="auto">
              <a:xfrm>
                <a:off x="3139" y="2418"/>
                <a:ext cx="92" cy="72"/>
              </a:xfrm>
              <a:custGeom>
                <a:avLst/>
                <a:gdLst>
                  <a:gd name="T0" fmla="*/ 0 w 92"/>
                  <a:gd name="T1" fmla="*/ 0 h 72"/>
                  <a:gd name="T2" fmla="*/ 92 w 92"/>
                  <a:gd name="T3" fmla="*/ 72 h 72"/>
                  <a:gd name="T4" fmla="*/ 0 60000 65536"/>
                  <a:gd name="T5" fmla="*/ 0 60000 65536"/>
                  <a:gd name="T6" fmla="*/ 0 w 92"/>
                  <a:gd name="T7" fmla="*/ 0 h 72"/>
                  <a:gd name="T8" fmla="*/ 92 w 92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" h="72">
                    <a:moveTo>
                      <a:pt x="0" y="0"/>
                    </a:moveTo>
                    <a:lnTo>
                      <a:pt x="92" y="7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2" name="Freeform 52"/>
              <p:cNvSpPr>
                <a:spLocks/>
              </p:cNvSpPr>
              <p:nvPr/>
            </p:nvSpPr>
            <p:spPr bwMode="auto">
              <a:xfrm>
                <a:off x="3207" y="2526"/>
                <a:ext cx="28" cy="104"/>
              </a:xfrm>
              <a:custGeom>
                <a:avLst/>
                <a:gdLst>
                  <a:gd name="T0" fmla="*/ 28 w 28"/>
                  <a:gd name="T1" fmla="*/ 0 h 104"/>
                  <a:gd name="T2" fmla="*/ 0 w 28"/>
                  <a:gd name="T3" fmla="*/ 104 h 104"/>
                  <a:gd name="T4" fmla="*/ 0 60000 65536"/>
                  <a:gd name="T5" fmla="*/ 0 60000 65536"/>
                  <a:gd name="T6" fmla="*/ 0 w 28"/>
                  <a:gd name="T7" fmla="*/ 0 h 104"/>
                  <a:gd name="T8" fmla="*/ 28 w 28"/>
                  <a:gd name="T9" fmla="*/ 104 h 1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" h="104">
                    <a:moveTo>
                      <a:pt x="28" y="0"/>
                    </a:moveTo>
                    <a:lnTo>
                      <a:pt x="0" y="10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3" name="Freeform 53"/>
              <p:cNvSpPr>
                <a:spLocks/>
              </p:cNvSpPr>
              <p:nvPr/>
            </p:nvSpPr>
            <p:spPr bwMode="auto">
              <a:xfrm>
                <a:off x="3079" y="2650"/>
                <a:ext cx="92" cy="1"/>
              </a:xfrm>
              <a:custGeom>
                <a:avLst/>
                <a:gdLst>
                  <a:gd name="T0" fmla="*/ 0 w 92"/>
                  <a:gd name="T1" fmla="*/ 0 h 1"/>
                  <a:gd name="T2" fmla="*/ 92 w 92"/>
                  <a:gd name="T3" fmla="*/ 0 h 1"/>
                  <a:gd name="T4" fmla="*/ 0 60000 65536"/>
                  <a:gd name="T5" fmla="*/ 0 60000 65536"/>
                  <a:gd name="T6" fmla="*/ 0 w 92"/>
                  <a:gd name="T7" fmla="*/ 0 h 1"/>
                  <a:gd name="T8" fmla="*/ 92 w 9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" h="1">
                    <a:moveTo>
                      <a:pt x="0" y="0"/>
                    </a:moveTo>
                    <a:lnTo>
                      <a:pt x="92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4" name="Freeform 54"/>
              <p:cNvSpPr>
                <a:spLocks/>
              </p:cNvSpPr>
              <p:nvPr/>
            </p:nvSpPr>
            <p:spPr bwMode="auto">
              <a:xfrm>
                <a:off x="3267" y="2512"/>
                <a:ext cx="88" cy="76"/>
              </a:xfrm>
              <a:custGeom>
                <a:avLst/>
                <a:gdLst>
                  <a:gd name="T0" fmla="*/ 0 w 88"/>
                  <a:gd name="T1" fmla="*/ 0 h 76"/>
                  <a:gd name="T2" fmla="*/ 88 w 88"/>
                  <a:gd name="T3" fmla="*/ 76 h 76"/>
                  <a:gd name="T4" fmla="*/ 0 60000 65536"/>
                  <a:gd name="T5" fmla="*/ 0 60000 65536"/>
                  <a:gd name="T6" fmla="*/ 0 w 88"/>
                  <a:gd name="T7" fmla="*/ 0 h 76"/>
                  <a:gd name="T8" fmla="*/ 88 w 88"/>
                  <a:gd name="T9" fmla="*/ 76 h 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" h="76">
                    <a:moveTo>
                      <a:pt x="0" y="0"/>
                    </a:moveTo>
                    <a:lnTo>
                      <a:pt x="88" y="7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5" name="Freeform 55"/>
              <p:cNvSpPr>
                <a:spLocks/>
              </p:cNvSpPr>
              <p:nvPr/>
            </p:nvSpPr>
            <p:spPr bwMode="auto">
              <a:xfrm>
                <a:off x="3320" y="2604"/>
                <a:ext cx="36" cy="116"/>
              </a:xfrm>
              <a:custGeom>
                <a:avLst/>
                <a:gdLst>
                  <a:gd name="T0" fmla="*/ 36 w 36"/>
                  <a:gd name="T1" fmla="*/ 0 h 116"/>
                  <a:gd name="T2" fmla="*/ 0 w 36"/>
                  <a:gd name="T3" fmla="*/ 116 h 116"/>
                  <a:gd name="T4" fmla="*/ 0 60000 65536"/>
                  <a:gd name="T5" fmla="*/ 0 60000 65536"/>
                  <a:gd name="T6" fmla="*/ 0 w 36"/>
                  <a:gd name="T7" fmla="*/ 0 h 116"/>
                  <a:gd name="T8" fmla="*/ 36 w 36"/>
                  <a:gd name="T9" fmla="*/ 116 h 11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" h="116">
                    <a:moveTo>
                      <a:pt x="36" y="0"/>
                    </a:moveTo>
                    <a:lnTo>
                      <a:pt x="0" y="11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6" name="Freeform 56"/>
              <p:cNvSpPr>
                <a:spLocks/>
              </p:cNvSpPr>
              <p:nvPr/>
            </p:nvSpPr>
            <p:spPr bwMode="auto">
              <a:xfrm>
                <a:off x="2880" y="2512"/>
                <a:ext cx="100" cy="76"/>
              </a:xfrm>
              <a:custGeom>
                <a:avLst/>
                <a:gdLst>
                  <a:gd name="T0" fmla="*/ 0 w 100"/>
                  <a:gd name="T1" fmla="*/ 76 h 76"/>
                  <a:gd name="T2" fmla="*/ 100 w 100"/>
                  <a:gd name="T3" fmla="*/ 0 h 76"/>
                  <a:gd name="T4" fmla="*/ 0 60000 65536"/>
                  <a:gd name="T5" fmla="*/ 0 60000 65536"/>
                  <a:gd name="T6" fmla="*/ 0 w 100"/>
                  <a:gd name="T7" fmla="*/ 0 h 76"/>
                  <a:gd name="T8" fmla="*/ 100 w 100"/>
                  <a:gd name="T9" fmla="*/ 76 h 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0" h="76">
                    <a:moveTo>
                      <a:pt x="0" y="76"/>
                    </a:moveTo>
                    <a:lnTo>
                      <a:pt x="10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7" name="Freeform 57"/>
              <p:cNvSpPr>
                <a:spLocks/>
              </p:cNvSpPr>
              <p:nvPr/>
            </p:nvSpPr>
            <p:spPr bwMode="auto">
              <a:xfrm>
                <a:off x="2872" y="2620"/>
                <a:ext cx="44" cy="112"/>
              </a:xfrm>
              <a:custGeom>
                <a:avLst/>
                <a:gdLst>
                  <a:gd name="T0" fmla="*/ 0 w 44"/>
                  <a:gd name="T1" fmla="*/ 0 h 112"/>
                  <a:gd name="T2" fmla="*/ 44 w 44"/>
                  <a:gd name="T3" fmla="*/ 112 h 112"/>
                  <a:gd name="T4" fmla="*/ 0 60000 65536"/>
                  <a:gd name="T5" fmla="*/ 0 60000 65536"/>
                  <a:gd name="T6" fmla="*/ 0 w 44"/>
                  <a:gd name="T7" fmla="*/ 0 h 112"/>
                  <a:gd name="T8" fmla="*/ 44 w 44"/>
                  <a:gd name="T9" fmla="*/ 112 h 11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4" h="112">
                    <a:moveTo>
                      <a:pt x="0" y="0"/>
                    </a:moveTo>
                    <a:lnTo>
                      <a:pt x="44" y="11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8" name="Freeform 58"/>
              <p:cNvSpPr>
                <a:spLocks/>
              </p:cNvSpPr>
              <p:nvPr/>
            </p:nvSpPr>
            <p:spPr bwMode="auto">
              <a:xfrm>
                <a:off x="2932" y="2760"/>
                <a:ext cx="60" cy="108"/>
              </a:xfrm>
              <a:custGeom>
                <a:avLst/>
                <a:gdLst>
                  <a:gd name="T0" fmla="*/ 0 w 60"/>
                  <a:gd name="T1" fmla="*/ 0 h 108"/>
                  <a:gd name="T2" fmla="*/ 60 w 60"/>
                  <a:gd name="T3" fmla="*/ 108 h 108"/>
                  <a:gd name="T4" fmla="*/ 0 60000 65536"/>
                  <a:gd name="T5" fmla="*/ 0 60000 65536"/>
                  <a:gd name="T6" fmla="*/ 0 w 60"/>
                  <a:gd name="T7" fmla="*/ 0 h 108"/>
                  <a:gd name="T8" fmla="*/ 60 w 60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0" h="108">
                    <a:moveTo>
                      <a:pt x="0" y="0"/>
                    </a:moveTo>
                    <a:lnTo>
                      <a:pt x="60" y="10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9" name="Freeform 59"/>
              <p:cNvSpPr>
                <a:spLocks/>
              </p:cNvSpPr>
              <p:nvPr/>
            </p:nvSpPr>
            <p:spPr bwMode="auto">
              <a:xfrm>
                <a:off x="3272" y="2773"/>
                <a:ext cx="31" cy="91"/>
              </a:xfrm>
              <a:custGeom>
                <a:avLst/>
                <a:gdLst>
                  <a:gd name="T0" fmla="*/ 31 w 31"/>
                  <a:gd name="T1" fmla="*/ 0 h 91"/>
                  <a:gd name="T2" fmla="*/ 0 w 31"/>
                  <a:gd name="T3" fmla="*/ 91 h 91"/>
                  <a:gd name="T4" fmla="*/ 0 60000 65536"/>
                  <a:gd name="T5" fmla="*/ 0 60000 65536"/>
                  <a:gd name="T6" fmla="*/ 0 w 31"/>
                  <a:gd name="T7" fmla="*/ 0 h 91"/>
                  <a:gd name="T8" fmla="*/ 31 w 31"/>
                  <a:gd name="T9" fmla="*/ 91 h 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" h="91">
                    <a:moveTo>
                      <a:pt x="31" y="0"/>
                    </a:moveTo>
                    <a:lnTo>
                      <a:pt x="0" y="91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0" name="Oval 60"/>
              <p:cNvSpPr>
                <a:spLocks noChangeArrowheads="1"/>
              </p:cNvSpPr>
              <p:nvPr/>
            </p:nvSpPr>
            <p:spPr bwMode="auto">
              <a:xfrm>
                <a:off x="2979" y="286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1" name="Oval 61"/>
              <p:cNvSpPr>
                <a:spLocks noChangeArrowheads="1"/>
              </p:cNvSpPr>
              <p:nvPr/>
            </p:nvSpPr>
            <p:spPr bwMode="auto">
              <a:xfrm>
                <a:off x="3231" y="286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2" name="Oval 62"/>
              <p:cNvSpPr>
                <a:spLocks noChangeArrowheads="1"/>
              </p:cNvSpPr>
              <p:nvPr/>
            </p:nvSpPr>
            <p:spPr bwMode="auto">
              <a:xfrm>
                <a:off x="3107" y="286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3" name="Oval 63"/>
              <p:cNvSpPr>
                <a:spLocks noChangeArrowheads="1"/>
              </p:cNvSpPr>
              <p:nvPr/>
            </p:nvSpPr>
            <p:spPr bwMode="auto">
              <a:xfrm>
                <a:off x="3099" y="238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4" name="Oval 64"/>
              <p:cNvSpPr>
                <a:spLocks noChangeArrowheads="1"/>
              </p:cNvSpPr>
              <p:nvPr/>
            </p:nvSpPr>
            <p:spPr bwMode="auto">
              <a:xfrm>
                <a:off x="3219" y="248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5" name="Oval 65"/>
              <p:cNvSpPr>
                <a:spLocks noChangeArrowheads="1"/>
              </p:cNvSpPr>
              <p:nvPr/>
            </p:nvSpPr>
            <p:spPr bwMode="auto">
              <a:xfrm>
                <a:off x="3335" y="257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6" name="Oval 66"/>
              <p:cNvSpPr>
                <a:spLocks noChangeArrowheads="1"/>
              </p:cNvSpPr>
              <p:nvPr/>
            </p:nvSpPr>
            <p:spPr bwMode="auto">
              <a:xfrm>
                <a:off x="3287" y="27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7" name="Oval 67"/>
              <p:cNvSpPr>
                <a:spLocks noChangeArrowheads="1"/>
              </p:cNvSpPr>
              <p:nvPr/>
            </p:nvSpPr>
            <p:spPr bwMode="auto">
              <a:xfrm>
                <a:off x="2903" y="27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8" name="Oval 68"/>
              <p:cNvSpPr>
                <a:spLocks noChangeArrowheads="1"/>
              </p:cNvSpPr>
              <p:nvPr/>
            </p:nvSpPr>
            <p:spPr bwMode="auto">
              <a:xfrm>
                <a:off x="2840" y="258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9" name="Oval 69"/>
              <p:cNvSpPr>
                <a:spLocks noChangeArrowheads="1"/>
              </p:cNvSpPr>
              <p:nvPr/>
            </p:nvSpPr>
            <p:spPr bwMode="auto">
              <a:xfrm>
                <a:off x="2979" y="248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082" name="Group 70"/>
            <p:cNvGrpSpPr>
              <a:grpSpLocks/>
            </p:cNvGrpSpPr>
            <p:nvPr/>
          </p:nvGrpSpPr>
          <p:grpSpPr bwMode="auto">
            <a:xfrm>
              <a:off x="4159" y="2507"/>
              <a:ext cx="192" cy="485"/>
              <a:chOff x="4235" y="2551"/>
              <a:chExt cx="192" cy="485"/>
            </a:xfrm>
          </p:grpSpPr>
          <p:grpSp>
            <p:nvGrpSpPr>
              <p:cNvPr id="2097" name="Group 71"/>
              <p:cNvGrpSpPr>
                <a:grpSpLocks/>
              </p:cNvGrpSpPr>
              <p:nvPr/>
            </p:nvGrpSpPr>
            <p:grpSpPr bwMode="auto">
              <a:xfrm>
                <a:off x="4283" y="2551"/>
                <a:ext cx="144" cy="336"/>
                <a:chOff x="2728" y="3033"/>
                <a:chExt cx="144" cy="336"/>
              </a:xfrm>
            </p:grpSpPr>
            <p:grpSp>
              <p:nvGrpSpPr>
                <p:cNvPr id="2100" name="Group 72"/>
                <p:cNvGrpSpPr>
                  <a:grpSpLocks/>
                </p:cNvGrpSpPr>
                <p:nvPr/>
              </p:nvGrpSpPr>
              <p:grpSpPr bwMode="auto">
                <a:xfrm>
                  <a:off x="2776" y="3033"/>
                  <a:ext cx="96" cy="192"/>
                  <a:chOff x="2284" y="3024"/>
                  <a:chExt cx="96" cy="192"/>
                </a:xfrm>
              </p:grpSpPr>
              <p:sp>
                <p:nvSpPr>
                  <p:cNvPr id="210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2332" y="3024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210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2284" y="3168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2105" name="Freeform 75"/>
                  <p:cNvSpPr>
                    <a:spLocks/>
                  </p:cNvSpPr>
                  <p:nvPr/>
                </p:nvSpPr>
                <p:spPr bwMode="auto">
                  <a:xfrm>
                    <a:off x="2320" y="3069"/>
                    <a:ext cx="28" cy="104"/>
                  </a:xfrm>
                  <a:custGeom>
                    <a:avLst/>
                    <a:gdLst>
                      <a:gd name="T0" fmla="*/ 28 w 28"/>
                      <a:gd name="T1" fmla="*/ 0 h 104"/>
                      <a:gd name="T2" fmla="*/ 0 w 28"/>
                      <a:gd name="T3" fmla="*/ 104 h 104"/>
                      <a:gd name="T4" fmla="*/ 0 60000 65536"/>
                      <a:gd name="T5" fmla="*/ 0 60000 65536"/>
                      <a:gd name="T6" fmla="*/ 0 w 28"/>
                      <a:gd name="T7" fmla="*/ 0 h 104"/>
                      <a:gd name="T8" fmla="*/ 28 w 28"/>
                      <a:gd name="T9" fmla="*/ 104 h 10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8" h="104">
                        <a:moveTo>
                          <a:pt x="28" y="0"/>
                        </a:moveTo>
                        <a:lnTo>
                          <a:pt x="0" y="10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101" name="Oval 76"/>
                <p:cNvSpPr>
                  <a:spLocks noChangeArrowheads="1"/>
                </p:cNvSpPr>
                <p:nvPr/>
              </p:nvSpPr>
              <p:spPr bwMode="auto">
                <a:xfrm>
                  <a:off x="2728" y="332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2102" name="Freeform 77"/>
                <p:cNvSpPr>
                  <a:spLocks/>
                </p:cNvSpPr>
                <p:nvPr/>
              </p:nvSpPr>
              <p:spPr bwMode="auto">
                <a:xfrm>
                  <a:off x="2764" y="3222"/>
                  <a:ext cx="28" cy="104"/>
                </a:xfrm>
                <a:custGeom>
                  <a:avLst/>
                  <a:gdLst>
                    <a:gd name="T0" fmla="*/ 28 w 28"/>
                    <a:gd name="T1" fmla="*/ 0 h 104"/>
                    <a:gd name="T2" fmla="*/ 0 w 28"/>
                    <a:gd name="T3" fmla="*/ 104 h 104"/>
                    <a:gd name="T4" fmla="*/ 0 60000 65536"/>
                    <a:gd name="T5" fmla="*/ 0 60000 65536"/>
                    <a:gd name="T6" fmla="*/ 0 w 28"/>
                    <a:gd name="T7" fmla="*/ 0 h 104"/>
                    <a:gd name="T8" fmla="*/ 28 w 28"/>
                    <a:gd name="T9" fmla="*/ 104 h 10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" h="104">
                      <a:moveTo>
                        <a:pt x="28" y="0"/>
                      </a:moveTo>
                      <a:lnTo>
                        <a:pt x="0" y="10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2098" name="Oval 78"/>
              <p:cNvSpPr>
                <a:spLocks noChangeArrowheads="1"/>
              </p:cNvSpPr>
              <p:nvPr/>
            </p:nvSpPr>
            <p:spPr bwMode="auto">
              <a:xfrm>
                <a:off x="4235" y="29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099" name="Freeform 79"/>
              <p:cNvSpPr>
                <a:spLocks/>
              </p:cNvSpPr>
              <p:nvPr/>
            </p:nvSpPr>
            <p:spPr bwMode="auto">
              <a:xfrm>
                <a:off x="4271" y="2889"/>
                <a:ext cx="28" cy="104"/>
              </a:xfrm>
              <a:custGeom>
                <a:avLst/>
                <a:gdLst>
                  <a:gd name="T0" fmla="*/ 28 w 28"/>
                  <a:gd name="T1" fmla="*/ 0 h 104"/>
                  <a:gd name="T2" fmla="*/ 0 w 28"/>
                  <a:gd name="T3" fmla="*/ 104 h 104"/>
                  <a:gd name="T4" fmla="*/ 0 60000 65536"/>
                  <a:gd name="T5" fmla="*/ 0 60000 65536"/>
                  <a:gd name="T6" fmla="*/ 0 w 28"/>
                  <a:gd name="T7" fmla="*/ 0 h 104"/>
                  <a:gd name="T8" fmla="*/ 28 w 28"/>
                  <a:gd name="T9" fmla="*/ 104 h 1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" h="104">
                    <a:moveTo>
                      <a:pt x="28" y="0"/>
                    </a:moveTo>
                    <a:lnTo>
                      <a:pt x="0" y="10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083" name="Group 80"/>
            <p:cNvGrpSpPr>
              <a:grpSpLocks/>
            </p:cNvGrpSpPr>
            <p:nvPr/>
          </p:nvGrpSpPr>
          <p:grpSpPr bwMode="auto">
            <a:xfrm>
              <a:off x="3584" y="2515"/>
              <a:ext cx="192" cy="480"/>
              <a:chOff x="3031" y="2837"/>
              <a:chExt cx="192" cy="480"/>
            </a:xfrm>
          </p:grpSpPr>
          <p:sp>
            <p:nvSpPr>
              <p:cNvPr id="2089" name="Freeform 81"/>
              <p:cNvSpPr>
                <a:spLocks/>
              </p:cNvSpPr>
              <p:nvPr/>
            </p:nvSpPr>
            <p:spPr bwMode="auto">
              <a:xfrm>
                <a:off x="3103" y="3017"/>
                <a:ext cx="40" cy="108"/>
              </a:xfrm>
              <a:custGeom>
                <a:avLst/>
                <a:gdLst>
                  <a:gd name="T0" fmla="*/ 0 w 40"/>
                  <a:gd name="T1" fmla="*/ 0 h 108"/>
                  <a:gd name="T2" fmla="*/ 40 w 40"/>
                  <a:gd name="T3" fmla="*/ 108 h 108"/>
                  <a:gd name="T4" fmla="*/ 0 60000 65536"/>
                  <a:gd name="T5" fmla="*/ 0 60000 65536"/>
                  <a:gd name="T6" fmla="*/ 0 w 40"/>
                  <a:gd name="T7" fmla="*/ 0 h 108"/>
                  <a:gd name="T8" fmla="*/ 40 w 40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" h="108">
                    <a:moveTo>
                      <a:pt x="0" y="0"/>
                    </a:moveTo>
                    <a:lnTo>
                      <a:pt x="40" y="10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90" name="Oval 82"/>
              <p:cNvSpPr>
                <a:spLocks noChangeArrowheads="1"/>
              </p:cNvSpPr>
              <p:nvPr/>
            </p:nvSpPr>
            <p:spPr bwMode="auto">
              <a:xfrm>
                <a:off x="3127" y="312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091" name="Freeform 83"/>
              <p:cNvSpPr>
                <a:spLocks/>
              </p:cNvSpPr>
              <p:nvPr/>
            </p:nvSpPr>
            <p:spPr bwMode="auto">
              <a:xfrm>
                <a:off x="3151" y="3166"/>
                <a:ext cx="40" cy="108"/>
              </a:xfrm>
              <a:custGeom>
                <a:avLst/>
                <a:gdLst>
                  <a:gd name="T0" fmla="*/ 0 w 40"/>
                  <a:gd name="T1" fmla="*/ 0 h 108"/>
                  <a:gd name="T2" fmla="*/ 40 w 40"/>
                  <a:gd name="T3" fmla="*/ 108 h 108"/>
                  <a:gd name="T4" fmla="*/ 0 60000 65536"/>
                  <a:gd name="T5" fmla="*/ 0 60000 65536"/>
                  <a:gd name="T6" fmla="*/ 0 w 40"/>
                  <a:gd name="T7" fmla="*/ 0 h 108"/>
                  <a:gd name="T8" fmla="*/ 40 w 40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" h="108">
                    <a:moveTo>
                      <a:pt x="0" y="0"/>
                    </a:moveTo>
                    <a:lnTo>
                      <a:pt x="40" y="10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92" name="Oval 84"/>
              <p:cNvSpPr>
                <a:spLocks noChangeArrowheads="1"/>
              </p:cNvSpPr>
              <p:nvPr/>
            </p:nvSpPr>
            <p:spPr bwMode="auto">
              <a:xfrm>
                <a:off x="3175" y="326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grpSp>
            <p:nvGrpSpPr>
              <p:cNvPr id="2093" name="Group 85"/>
              <p:cNvGrpSpPr>
                <a:grpSpLocks/>
              </p:cNvGrpSpPr>
              <p:nvPr/>
            </p:nvGrpSpPr>
            <p:grpSpPr bwMode="auto">
              <a:xfrm>
                <a:off x="3031" y="2837"/>
                <a:ext cx="96" cy="192"/>
                <a:chOff x="2092" y="3024"/>
                <a:chExt cx="96" cy="192"/>
              </a:xfrm>
            </p:grpSpPr>
            <p:sp>
              <p:nvSpPr>
                <p:cNvPr id="2094" name="Freeform 86"/>
                <p:cNvSpPr>
                  <a:spLocks/>
                </p:cNvSpPr>
                <p:nvPr/>
              </p:nvSpPr>
              <p:spPr bwMode="auto">
                <a:xfrm>
                  <a:off x="2116" y="3065"/>
                  <a:ext cx="40" cy="108"/>
                </a:xfrm>
                <a:custGeom>
                  <a:avLst/>
                  <a:gdLst>
                    <a:gd name="T0" fmla="*/ 0 w 40"/>
                    <a:gd name="T1" fmla="*/ 0 h 108"/>
                    <a:gd name="T2" fmla="*/ 40 w 40"/>
                    <a:gd name="T3" fmla="*/ 108 h 108"/>
                    <a:gd name="T4" fmla="*/ 0 60000 65536"/>
                    <a:gd name="T5" fmla="*/ 0 60000 65536"/>
                    <a:gd name="T6" fmla="*/ 0 w 40"/>
                    <a:gd name="T7" fmla="*/ 0 h 108"/>
                    <a:gd name="T8" fmla="*/ 40 w 40"/>
                    <a:gd name="T9" fmla="*/ 108 h 10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" h="108">
                      <a:moveTo>
                        <a:pt x="0" y="0"/>
                      </a:moveTo>
                      <a:lnTo>
                        <a:pt x="40" y="108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95" name="Oval 87"/>
                <p:cNvSpPr>
                  <a:spLocks noChangeArrowheads="1"/>
                </p:cNvSpPr>
                <p:nvPr/>
              </p:nvSpPr>
              <p:spPr bwMode="auto">
                <a:xfrm>
                  <a:off x="2092" y="3024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2096" name="Oval 88"/>
                <p:cNvSpPr>
                  <a:spLocks noChangeArrowheads="1"/>
                </p:cNvSpPr>
                <p:nvPr/>
              </p:nvSpPr>
              <p:spPr bwMode="auto">
                <a:xfrm>
                  <a:off x="2140" y="3168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2084" name="Oval 89"/>
            <p:cNvSpPr>
              <a:spLocks noChangeArrowheads="1"/>
            </p:cNvSpPr>
            <p:nvPr/>
          </p:nvSpPr>
          <p:spPr bwMode="auto">
            <a:xfrm>
              <a:off x="3872" y="294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085" name="Freeform 90"/>
            <p:cNvSpPr>
              <a:spLocks/>
            </p:cNvSpPr>
            <p:nvPr/>
          </p:nvSpPr>
          <p:spPr bwMode="auto">
            <a:xfrm>
              <a:off x="3780" y="2969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6" name="Oval 91"/>
            <p:cNvSpPr>
              <a:spLocks noChangeArrowheads="1"/>
            </p:cNvSpPr>
            <p:nvPr/>
          </p:nvSpPr>
          <p:spPr bwMode="auto">
            <a:xfrm>
              <a:off x="4016" y="294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087" name="Freeform 92"/>
            <p:cNvSpPr>
              <a:spLocks/>
            </p:cNvSpPr>
            <p:nvPr/>
          </p:nvSpPr>
          <p:spPr bwMode="auto">
            <a:xfrm>
              <a:off x="3924" y="2969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8" name="Freeform 93"/>
            <p:cNvSpPr>
              <a:spLocks/>
            </p:cNvSpPr>
            <p:nvPr/>
          </p:nvSpPr>
          <p:spPr bwMode="auto">
            <a:xfrm>
              <a:off x="4068" y="2971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75" name="Text Box 94"/>
          <p:cNvSpPr txBox="1">
            <a:spLocks noChangeArrowheads="1"/>
          </p:cNvSpPr>
          <p:nvPr/>
        </p:nvSpPr>
        <p:spPr bwMode="auto">
          <a:xfrm>
            <a:off x="16764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1</a:t>
            </a:r>
          </a:p>
        </p:txBody>
      </p:sp>
      <p:sp>
        <p:nvSpPr>
          <p:cNvPr id="2076" name="Text Box 95"/>
          <p:cNvSpPr txBox="1">
            <a:spLocks noChangeArrowheads="1"/>
          </p:cNvSpPr>
          <p:nvPr/>
        </p:nvSpPr>
        <p:spPr bwMode="auto">
          <a:xfrm>
            <a:off x="28702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5</a:t>
            </a:r>
          </a:p>
        </p:txBody>
      </p:sp>
      <p:sp>
        <p:nvSpPr>
          <p:cNvPr id="2077" name="Text Box 96"/>
          <p:cNvSpPr txBox="1">
            <a:spLocks noChangeArrowheads="1"/>
          </p:cNvSpPr>
          <p:nvPr/>
        </p:nvSpPr>
        <p:spPr bwMode="auto">
          <a:xfrm>
            <a:off x="4518025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12</a:t>
            </a:r>
          </a:p>
        </p:txBody>
      </p:sp>
      <p:sp>
        <p:nvSpPr>
          <p:cNvPr id="2078" name="Text Box 97"/>
          <p:cNvSpPr txBox="1">
            <a:spLocks noChangeArrowheads="1"/>
          </p:cNvSpPr>
          <p:nvPr/>
        </p:nvSpPr>
        <p:spPr bwMode="auto">
          <a:xfrm>
            <a:off x="6461125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Päťuholníkové čísla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8325" y="1557338"/>
            <a:ext cx="26765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BlokTextu 20"/>
          <p:cNvSpPr txBox="1">
            <a:spLocks noChangeArrowheads="1"/>
          </p:cNvSpPr>
          <p:nvPr/>
        </p:nvSpPr>
        <p:spPr bwMode="auto">
          <a:xfrm>
            <a:off x="4103688" y="2049463"/>
            <a:ext cx="7921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 b="1">
                <a:latin typeface="Calibri" pitchFamily="34" charset="0"/>
              </a:rPr>
              <a:t>P</a:t>
            </a:r>
            <a:r>
              <a:rPr lang="sk-SK" sz="2800" b="1" baseline="-25000">
                <a:latin typeface="Calibri" pitchFamily="34" charset="0"/>
              </a:rPr>
              <a:t>n-1</a:t>
            </a:r>
            <a:endParaRPr lang="sk-SK" sz="2800" b="1">
              <a:latin typeface="Calibri" pitchFamily="34" charset="0"/>
            </a:endParaRPr>
          </a:p>
        </p:txBody>
      </p:sp>
      <p:sp>
        <p:nvSpPr>
          <p:cNvPr id="22" name="BlokTextu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4149080"/>
            <a:ext cx="6192688" cy="2092881"/>
          </a:xfrm>
          <a:prstGeom prst="rect">
            <a:avLst/>
          </a:prstGeom>
          <a:blipFill rotWithShape="1">
            <a:blip r:embed="rId3"/>
            <a:stretch>
              <a:fillRect l="-886" t="-1458" b="-379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Šesťuholníkové čísla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706438" y="2276475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>
                <a:latin typeface="Calibri" pitchFamily="34" charset="0"/>
              </a:rPr>
              <a:t>Čísla, ktoré môžeme vyjadriť vzorcom </a:t>
            </a:r>
          </a:p>
        </p:txBody>
      </p:sp>
      <p:sp>
        <p:nvSpPr>
          <p:cNvPr id="151556" name="Text 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27688" y="2204864"/>
            <a:ext cx="2466975" cy="457200"/>
          </a:xfrm>
          <a:prstGeom prst="rect">
            <a:avLst/>
          </a:prstGeom>
          <a:blipFill rotWithShape="1">
            <a:blip r:embed="rId2"/>
            <a:stretch>
              <a:fillRect l="-494" t="-10667" b="-30667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2286000" y="4554538"/>
            <a:ext cx="76200" cy="762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4643438" y="3776663"/>
            <a:ext cx="658812" cy="866775"/>
            <a:chOff x="3962" y="2491"/>
            <a:chExt cx="415" cy="546"/>
          </a:xfrm>
        </p:grpSpPr>
        <p:sp>
          <p:nvSpPr>
            <p:cNvPr id="19554" name="Freeform 7"/>
            <p:cNvSpPr>
              <a:spLocks/>
            </p:cNvSpPr>
            <p:nvPr/>
          </p:nvSpPr>
          <p:spPr bwMode="auto">
            <a:xfrm>
              <a:off x="4287" y="2585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555" name="Group 8"/>
            <p:cNvGrpSpPr>
              <a:grpSpLocks/>
            </p:cNvGrpSpPr>
            <p:nvPr/>
          </p:nvGrpSpPr>
          <p:grpSpPr bwMode="auto">
            <a:xfrm>
              <a:off x="4056" y="2491"/>
              <a:ext cx="227" cy="293"/>
              <a:chOff x="1942" y="2824"/>
              <a:chExt cx="227" cy="293"/>
            </a:xfrm>
          </p:grpSpPr>
          <p:sp>
            <p:nvSpPr>
              <p:cNvPr id="19579" name="Oval 9"/>
              <p:cNvSpPr>
                <a:spLocks noChangeArrowheads="1"/>
              </p:cNvSpPr>
              <p:nvPr/>
            </p:nvSpPr>
            <p:spPr bwMode="auto">
              <a:xfrm>
                <a:off x="2035" y="306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80" name="Freeform 10"/>
              <p:cNvSpPr>
                <a:spLocks/>
              </p:cNvSpPr>
              <p:nvPr/>
            </p:nvSpPr>
            <p:spPr bwMode="auto">
              <a:xfrm>
                <a:off x="1980" y="3054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1" name="Freeform 11"/>
              <p:cNvSpPr>
                <a:spLocks/>
              </p:cNvSpPr>
              <p:nvPr/>
            </p:nvSpPr>
            <p:spPr bwMode="auto">
              <a:xfrm>
                <a:off x="2076" y="2856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2" name="Freeform 12"/>
              <p:cNvSpPr>
                <a:spLocks/>
              </p:cNvSpPr>
              <p:nvPr/>
            </p:nvSpPr>
            <p:spPr bwMode="auto">
              <a:xfrm>
                <a:off x="1980" y="2856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3" name="Freeform 13"/>
              <p:cNvSpPr>
                <a:spLocks/>
              </p:cNvSpPr>
              <p:nvPr/>
            </p:nvSpPr>
            <p:spPr bwMode="auto">
              <a:xfrm>
                <a:off x="1965" y="290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4" name="Freeform 14"/>
              <p:cNvSpPr>
                <a:spLocks/>
              </p:cNvSpPr>
              <p:nvPr/>
            </p:nvSpPr>
            <p:spPr bwMode="auto">
              <a:xfrm>
                <a:off x="2145" y="2925"/>
                <a:ext cx="1" cy="84"/>
              </a:xfrm>
              <a:custGeom>
                <a:avLst/>
                <a:gdLst>
                  <a:gd name="T0" fmla="*/ 0 w 1"/>
                  <a:gd name="T1" fmla="*/ 0 h 84"/>
                  <a:gd name="T2" fmla="*/ 0 w 1"/>
                  <a:gd name="T3" fmla="*/ 84 h 84"/>
                  <a:gd name="T4" fmla="*/ 0 60000 65536"/>
                  <a:gd name="T5" fmla="*/ 0 60000 65536"/>
                  <a:gd name="T6" fmla="*/ 0 w 1"/>
                  <a:gd name="T7" fmla="*/ 0 h 84"/>
                  <a:gd name="T8" fmla="*/ 1 w 1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4">
                    <a:moveTo>
                      <a:pt x="0" y="0"/>
                    </a:moveTo>
                    <a:lnTo>
                      <a:pt x="0" y="8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5" name="Freeform 15"/>
              <p:cNvSpPr>
                <a:spLocks/>
              </p:cNvSpPr>
              <p:nvPr/>
            </p:nvSpPr>
            <p:spPr bwMode="auto">
              <a:xfrm>
                <a:off x="2076" y="3048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6" name="Oval 16"/>
              <p:cNvSpPr>
                <a:spLocks noChangeArrowheads="1"/>
              </p:cNvSpPr>
              <p:nvPr/>
            </p:nvSpPr>
            <p:spPr bwMode="auto">
              <a:xfrm>
                <a:off x="2121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87" name="Oval 17"/>
              <p:cNvSpPr>
                <a:spLocks noChangeArrowheads="1"/>
              </p:cNvSpPr>
              <p:nvPr/>
            </p:nvSpPr>
            <p:spPr bwMode="auto">
              <a:xfrm>
                <a:off x="2121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88" name="Oval 18"/>
              <p:cNvSpPr>
                <a:spLocks noChangeArrowheads="1"/>
              </p:cNvSpPr>
              <p:nvPr/>
            </p:nvSpPr>
            <p:spPr bwMode="auto">
              <a:xfrm>
                <a:off x="2035" y="282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89" name="Oval 19"/>
              <p:cNvSpPr>
                <a:spLocks noChangeArrowheads="1"/>
              </p:cNvSpPr>
              <p:nvPr/>
            </p:nvSpPr>
            <p:spPr bwMode="auto">
              <a:xfrm>
                <a:off x="1942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90" name="Oval 20"/>
              <p:cNvSpPr>
                <a:spLocks noChangeArrowheads="1"/>
              </p:cNvSpPr>
              <p:nvPr/>
            </p:nvSpPr>
            <p:spPr bwMode="auto">
              <a:xfrm>
                <a:off x="1942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9556" name="Group 21"/>
            <p:cNvGrpSpPr>
              <a:grpSpLocks/>
            </p:cNvGrpSpPr>
            <p:nvPr/>
          </p:nvGrpSpPr>
          <p:grpSpPr bwMode="auto">
            <a:xfrm>
              <a:off x="3962" y="2603"/>
              <a:ext cx="415" cy="434"/>
              <a:chOff x="3962" y="2603"/>
              <a:chExt cx="415" cy="434"/>
            </a:xfrm>
          </p:grpSpPr>
          <p:sp>
            <p:nvSpPr>
              <p:cNvPr id="19558" name="Freeform 22"/>
              <p:cNvSpPr>
                <a:spLocks/>
              </p:cNvSpPr>
              <p:nvPr/>
            </p:nvSpPr>
            <p:spPr bwMode="auto">
              <a:xfrm>
                <a:off x="3986" y="278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9559" name="Group 23"/>
              <p:cNvGrpSpPr>
                <a:grpSpLocks/>
              </p:cNvGrpSpPr>
              <p:nvPr/>
            </p:nvGrpSpPr>
            <p:grpSpPr bwMode="auto">
              <a:xfrm>
                <a:off x="3964" y="2604"/>
                <a:ext cx="48" cy="183"/>
                <a:chOff x="3456" y="2581"/>
                <a:chExt cx="48" cy="183"/>
              </a:xfrm>
            </p:grpSpPr>
            <p:sp>
              <p:nvSpPr>
                <p:cNvPr id="19576" name="Freeform 24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77" name="Oval 25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9578" name="Oval 26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  <p:sp>
            <p:nvSpPr>
              <p:cNvPr id="19560" name="Freeform 27"/>
              <p:cNvSpPr>
                <a:spLocks/>
              </p:cNvSpPr>
              <p:nvPr/>
            </p:nvSpPr>
            <p:spPr bwMode="auto">
              <a:xfrm>
                <a:off x="4351" y="2765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9561" name="Group 28"/>
              <p:cNvGrpSpPr>
                <a:grpSpLocks/>
              </p:cNvGrpSpPr>
              <p:nvPr/>
            </p:nvGrpSpPr>
            <p:grpSpPr bwMode="auto">
              <a:xfrm>
                <a:off x="4329" y="2603"/>
                <a:ext cx="48" cy="183"/>
                <a:chOff x="3456" y="2581"/>
                <a:chExt cx="48" cy="183"/>
              </a:xfrm>
            </p:grpSpPr>
            <p:sp>
              <p:nvSpPr>
                <p:cNvPr id="19573" name="Freeform 29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74" name="Oval 30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9575" name="Oval 31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9562" name="Group 32"/>
              <p:cNvGrpSpPr>
                <a:grpSpLocks/>
              </p:cNvGrpSpPr>
              <p:nvPr/>
            </p:nvGrpSpPr>
            <p:grpSpPr bwMode="auto">
              <a:xfrm>
                <a:off x="3962" y="2881"/>
                <a:ext cx="415" cy="156"/>
                <a:chOff x="3962" y="2881"/>
                <a:chExt cx="415" cy="156"/>
              </a:xfrm>
            </p:grpSpPr>
            <p:grpSp>
              <p:nvGrpSpPr>
                <p:cNvPr id="19563" name="Group 33"/>
                <p:cNvGrpSpPr>
                  <a:grpSpLocks/>
                </p:cNvGrpSpPr>
                <p:nvPr/>
              </p:nvGrpSpPr>
              <p:grpSpPr bwMode="auto">
                <a:xfrm>
                  <a:off x="3962" y="2881"/>
                  <a:ext cx="237" cy="156"/>
                  <a:chOff x="3962" y="2881"/>
                  <a:chExt cx="237" cy="156"/>
                </a:xfrm>
              </p:grpSpPr>
              <p:sp>
                <p:nvSpPr>
                  <p:cNvPr id="19568" name="Freeform 34"/>
                  <p:cNvSpPr>
                    <a:spLocks/>
                  </p:cNvSpPr>
                  <p:nvPr/>
                </p:nvSpPr>
                <p:spPr bwMode="auto">
                  <a:xfrm>
                    <a:off x="3988" y="2908"/>
                    <a:ext cx="84" cy="40"/>
                  </a:xfrm>
                  <a:custGeom>
                    <a:avLst/>
                    <a:gdLst>
                      <a:gd name="T0" fmla="*/ 0 w 84"/>
                      <a:gd name="T1" fmla="*/ 0 h 40"/>
                      <a:gd name="T2" fmla="*/ 84 w 84"/>
                      <a:gd name="T3" fmla="*/ 40 h 40"/>
                      <a:gd name="T4" fmla="*/ 0 60000 65536"/>
                      <a:gd name="T5" fmla="*/ 0 60000 65536"/>
                      <a:gd name="T6" fmla="*/ 0 w 84"/>
                      <a:gd name="T7" fmla="*/ 0 h 40"/>
                      <a:gd name="T8" fmla="*/ 84 w 84"/>
                      <a:gd name="T9" fmla="*/ 40 h 4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" h="40">
                        <a:moveTo>
                          <a:pt x="0" y="0"/>
                        </a:moveTo>
                        <a:lnTo>
                          <a:pt x="84" y="4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69" name="Freeform 35"/>
                  <p:cNvSpPr>
                    <a:spLocks/>
                  </p:cNvSpPr>
                  <p:nvPr/>
                </p:nvSpPr>
                <p:spPr bwMode="auto">
                  <a:xfrm>
                    <a:off x="4104" y="2969"/>
                    <a:ext cx="84" cy="40"/>
                  </a:xfrm>
                  <a:custGeom>
                    <a:avLst/>
                    <a:gdLst>
                      <a:gd name="T0" fmla="*/ 0 w 84"/>
                      <a:gd name="T1" fmla="*/ 0 h 40"/>
                      <a:gd name="T2" fmla="*/ 84 w 84"/>
                      <a:gd name="T3" fmla="*/ 40 h 40"/>
                      <a:gd name="T4" fmla="*/ 0 60000 65536"/>
                      <a:gd name="T5" fmla="*/ 0 60000 65536"/>
                      <a:gd name="T6" fmla="*/ 0 w 84"/>
                      <a:gd name="T7" fmla="*/ 0 h 40"/>
                      <a:gd name="T8" fmla="*/ 84 w 84"/>
                      <a:gd name="T9" fmla="*/ 40 h 4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" h="40">
                        <a:moveTo>
                          <a:pt x="0" y="0"/>
                        </a:moveTo>
                        <a:lnTo>
                          <a:pt x="84" y="4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70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151" y="2989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9571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58" y="2935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9572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962" y="2881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9564" name="Freeform 39"/>
                <p:cNvSpPr>
                  <a:spLocks/>
                </p:cNvSpPr>
                <p:nvPr/>
              </p:nvSpPr>
              <p:spPr bwMode="auto">
                <a:xfrm>
                  <a:off x="4192" y="2968"/>
                  <a:ext cx="54" cy="30"/>
                </a:xfrm>
                <a:custGeom>
                  <a:avLst/>
                  <a:gdLst>
                    <a:gd name="T0" fmla="*/ 0 w 54"/>
                    <a:gd name="T1" fmla="*/ 30 h 30"/>
                    <a:gd name="T2" fmla="*/ 54 w 54"/>
                    <a:gd name="T3" fmla="*/ 0 h 30"/>
                    <a:gd name="T4" fmla="*/ 0 60000 65536"/>
                    <a:gd name="T5" fmla="*/ 0 60000 65536"/>
                    <a:gd name="T6" fmla="*/ 0 w 54"/>
                    <a:gd name="T7" fmla="*/ 0 h 30"/>
                    <a:gd name="T8" fmla="*/ 54 w 54"/>
                    <a:gd name="T9" fmla="*/ 30 h 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" h="30">
                      <a:moveTo>
                        <a:pt x="0" y="3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65" name="Oval 40"/>
                <p:cNvSpPr>
                  <a:spLocks noChangeArrowheads="1"/>
                </p:cNvSpPr>
                <p:nvPr/>
              </p:nvSpPr>
              <p:spPr bwMode="auto">
                <a:xfrm>
                  <a:off x="4237" y="2935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9566" name="Freeform 41"/>
                <p:cNvSpPr>
                  <a:spLocks/>
                </p:cNvSpPr>
                <p:nvPr/>
              </p:nvSpPr>
              <p:spPr bwMode="auto">
                <a:xfrm>
                  <a:off x="4284" y="2914"/>
                  <a:ext cx="54" cy="30"/>
                </a:xfrm>
                <a:custGeom>
                  <a:avLst/>
                  <a:gdLst>
                    <a:gd name="T0" fmla="*/ 0 w 54"/>
                    <a:gd name="T1" fmla="*/ 30 h 30"/>
                    <a:gd name="T2" fmla="*/ 54 w 54"/>
                    <a:gd name="T3" fmla="*/ 0 h 30"/>
                    <a:gd name="T4" fmla="*/ 0 60000 65536"/>
                    <a:gd name="T5" fmla="*/ 0 60000 65536"/>
                    <a:gd name="T6" fmla="*/ 0 w 54"/>
                    <a:gd name="T7" fmla="*/ 0 h 30"/>
                    <a:gd name="T8" fmla="*/ 54 w 54"/>
                    <a:gd name="T9" fmla="*/ 30 h 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" h="30">
                      <a:moveTo>
                        <a:pt x="0" y="3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67" name="Oval 42"/>
                <p:cNvSpPr>
                  <a:spLocks noChangeArrowheads="1"/>
                </p:cNvSpPr>
                <p:nvPr/>
              </p:nvSpPr>
              <p:spPr bwMode="auto">
                <a:xfrm>
                  <a:off x="4329" y="28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9557" name="Freeform 43"/>
            <p:cNvSpPr>
              <a:spLocks/>
            </p:cNvSpPr>
            <p:nvPr/>
          </p:nvSpPr>
          <p:spPr bwMode="auto">
            <a:xfrm>
              <a:off x="4002" y="2579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60000 65536"/>
                <a:gd name="T5" fmla="*/ 0 60000 65536"/>
                <a:gd name="T6" fmla="*/ 0 w 54"/>
                <a:gd name="T7" fmla="*/ 0 h 30"/>
                <a:gd name="T8" fmla="*/ 54 w 54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9462" name="Group 44"/>
          <p:cNvGrpSpPr>
            <a:grpSpLocks/>
          </p:cNvGrpSpPr>
          <p:nvPr/>
        </p:nvGrpSpPr>
        <p:grpSpPr bwMode="auto">
          <a:xfrm>
            <a:off x="3276600" y="4176713"/>
            <a:ext cx="360363" cy="465137"/>
            <a:chOff x="3456" y="2525"/>
            <a:chExt cx="227" cy="293"/>
          </a:xfrm>
        </p:grpSpPr>
        <p:sp>
          <p:nvSpPr>
            <p:cNvPr id="19540" name="Freeform 45"/>
            <p:cNvSpPr>
              <a:spLocks/>
            </p:cNvSpPr>
            <p:nvPr/>
          </p:nvSpPr>
          <p:spPr bwMode="auto">
            <a:xfrm>
              <a:off x="3659" y="2626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4 h 84"/>
                <a:gd name="T4" fmla="*/ 0 60000 65536"/>
                <a:gd name="T5" fmla="*/ 0 60000 65536"/>
                <a:gd name="T6" fmla="*/ 0 w 1"/>
                <a:gd name="T7" fmla="*/ 0 h 84"/>
                <a:gd name="T8" fmla="*/ 1 w 1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84">
                  <a:moveTo>
                    <a:pt x="0" y="0"/>
                  </a:moveTo>
                  <a:lnTo>
                    <a:pt x="0" y="8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541" name="Oval 46"/>
            <p:cNvSpPr>
              <a:spLocks noChangeArrowheads="1"/>
            </p:cNvSpPr>
            <p:nvPr/>
          </p:nvSpPr>
          <p:spPr bwMode="auto">
            <a:xfrm>
              <a:off x="3635" y="25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542" name="Freeform 47"/>
            <p:cNvSpPr>
              <a:spLocks/>
            </p:cNvSpPr>
            <p:nvPr/>
          </p:nvSpPr>
          <p:spPr bwMode="auto">
            <a:xfrm>
              <a:off x="3479" y="2605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4 h 114"/>
                <a:gd name="T4" fmla="*/ 0 60000 65536"/>
                <a:gd name="T5" fmla="*/ 0 60000 65536"/>
                <a:gd name="T6" fmla="*/ 0 w 1"/>
                <a:gd name="T7" fmla="*/ 0 h 114"/>
                <a:gd name="T8" fmla="*/ 1 w 1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4">
                  <a:moveTo>
                    <a:pt x="0" y="0"/>
                  </a:moveTo>
                  <a:lnTo>
                    <a:pt x="0" y="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543" name="Group 48"/>
            <p:cNvGrpSpPr>
              <a:grpSpLocks/>
            </p:cNvGrpSpPr>
            <p:nvPr/>
          </p:nvGrpSpPr>
          <p:grpSpPr bwMode="auto">
            <a:xfrm>
              <a:off x="3456" y="2525"/>
              <a:ext cx="141" cy="104"/>
              <a:chOff x="3456" y="2525"/>
              <a:chExt cx="141" cy="104"/>
            </a:xfrm>
          </p:grpSpPr>
          <p:sp>
            <p:nvSpPr>
              <p:cNvPr id="19551" name="Freeform 49"/>
              <p:cNvSpPr>
                <a:spLocks/>
              </p:cNvSpPr>
              <p:nvPr/>
            </p:nvSpPr>
            <p:spPr bwMode="auto">
              <a:xfrm>
                <a:off x="3494" y="2557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52" name="Oval 50"/>
              <p:cNvSpPr>
                <a:spLocks noChangeArrowheads="1"/>
              </p:cNvSpPr>
              <p:nvPr/>
            </p:nvSpPr>
            <p:spPr bwMode="auto">
              <a:xfrm>
                <a:off x="3549" y="25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53" name="Oval 51"/>
              <p:cNvSpPr>
                <a:spLocks noChangeArrowheads="1"/>
              </p:cNvSpPr>
              <p:nvPr/>
            </p:nvSpPr>
            <p:spPr bwMode="auto">
              <a:xfrm>
                <a:off x="3456" y="258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9544" name="Group 52"/>
            <p:cNvGrpSpPr>
              <a:grpSpLocks/>
            </p:cNvGrpSpPr>
            <p:nvPr/>
          </p:nvGrpSpPr>
          <p:grpSpPr bwMode="auto">
            <a:xfrm>
              <a:off x="3549" y="2716"/>
              <a:ext cx="134" cy="102"/>
              <a:chOff x="3549" y="2716"/>
              <a:chExt cx="134" cy="102"/>
            </a:xfrm>
          </p:grpSpPr>
          <p:sp>
            <p:nvSpPr>
              <p:cNvPr id="19548" name="Freeform 53"/>
              <p:cNvSpPr>
                <a:spLocks/>
              </p:cNvSpPr>
              <p:nvPr/>
            </p:nvSpPr>
            <p:spPr bwMode="auto">
              <a:xfrm>
                <a:off x="3590" y="2749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49" name="Oval 54"/>
              <p:cNvSpPr>
                <a:spLocks noChangeArrowheads="1"/>
              </p:cNvSpPr>
              <p:nvPr/>
            </p:nvSpPr>
            <p:spPr bwMode="auto">
              <a:xfrm>
                <a:off x="3635" y="27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50" name="Oval 55"/>
              <p:cNvSpPr>
                <a:spLocks noChangeArrowheads="1"/>
              </p:cNvSpPr>
              <p:nvPr/>
            </p:nvSpPr>
            <p:spPr bwMode="auto">
              <a:xfrm>
                <a:off x="3549" y="277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9545" name="Freeform 56"/>
            <p:cNvSpPr>
              <a:spLocks/>
            </p:cNvSpPr>
            <p:nvPr/>
          </p:nvSpPr>
          <p:spPr bwMode="auto">
            <a:xfrm>
              <a:off x="3494" y="2755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546" name="Oval 57"/>
            <p:cNvSpPr>
              <a:spLocks noChangeArrowheads="1"/>
            </p:cNvSpPr>
            <p:nvPr/>
          </p:nvSpPr>
          <p:spPr bwMode="auto">
            <a:xfrm>
              <a:off x="3456" y="27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547" name="Freeform 58"/>
            <p:cNvSpPr>
              <a:spLocks/>
            </p:cNvSpPr>
            <p:nvPr/>
          </p:nvSpPr>
          <p:spPr bwMode="auto">
            <a:xfrm>
              <a:off x="3597" y="2563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9463" name="Group 59"/>
          <p:cNvGrpSpPr>
            <a:grpSpLocks/>
          </p:cNvGrpSpPr>
          <p:nvPr/>
        </p:nvGrpSpPr>
        <p:grpSpPr bwMode="auto">
          <a:xfrm>
            <a:off x="6384925" y="3360738"/>
            <a:ext cx="950913" cy="1270000"/>
            <a:chOff x="3271" y="2638"/>
            <a:chExt cx="599" cy="800"/>
          </a:xfrm>
        </p:grpSpPr>
        <p:sp>
          <p:nvSpPr>
            <p:cNvPr id="19468" name="Freeform 60"/>
            <p:cNvSpPr>
              <a:spLocks/>
            </p:cNvSpPr>
            <p:nvPr/>
          </p:nvSpPr>
          <p:spPr bwMode="auto">
            <a:xfrm>
              <a:off x="3306" y="2783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60000 65536"/>
                <a:gd name="T5" fmla="*/ 0 60000 65536"/>
                <a:gd name="T6" fmla="*/ 0 w 54"/>
                <a:gd name="T7" fmla="*/ 0 h 30"/>
                <a:gd name="T8" fmla="*/ 54 w 54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9" name="Freeform 61"/>
            <p:cNvSpPr>
              <a:spLocks/>
            </p:cNvSpPr>
            <p:nvPr/>
          </p:nvSpPr>
          <p:spPr bwMode="auto">
            <a:xfrm>
              <a:off x="3685" y="2732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470" name="Group 62"/>
            <p:cNvGrpSpPr>
              <a:grpSpLocks/>
            </p:cNvGrpSpPr>
            <p:nvPr/>
          </p:nvGrpSpPr>
          <p:grpSpPr bwMode="auto">
            <a:xfrm>
              <a:off x="3454" y="2638"/>
              <a:ext cx="227" cy="293"/>
              <a:chOff x="1942" y="2824"/>
              <a:chExt cx="227" cy="293"/>
            </a:xfrm>
          </p:grpSpPr>
          <p:sp>
            <p:nvSpPr>
              <p:cNvPr id="19528" name="Oval 63"/>
              <p:cNvSpPr>
                <a:spLocks noChangeArrowheads="1"/>
              </p:cNvSpPr>
              <p:nvPr/>
            </p:nvSpPr>
            <p:spPr bwMode="auto">
              <a:xfrm>
                <a:off x="2035" y="306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29" name="Freeform 64"/>
              <p:cNvSpPr>
                <a:spLocks/>
              </p:cNvSpPr>
              <p:nvPr/>
            </p:nvSpPr>
            <p:spPr bwMode="auto">
              <a:xfrm>
                <a:off x="1980" y="3054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0" name="Freeform 65"/>
              <p:cNvSpPr>
                <a:spLocks/>
              </p:cNvSpPr>
              <p:nvPr/>
            </p:nvSpPr>
            <p:spPr bwMode="auto">
              <a:xfrm>
                <a:off x="2076" y="2856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1" name="Freeform 66"/>
              <p:cNvSpPr>
                <a:spLocks/>
              </p:cNvSpPr>
              <p:nvPr/>
            </p:nvSpPr>
            <p:spPr bwMode="auto">
              <a:xfrm>
                <a:off x="1980" y="2856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2" name="Freeform 67"/>
              <p:cNvSpPr>
                <a:spLocks/>
              </p:cNvSpPr>
              <p:nvPr/>
            </p:nvSpPr>
            <p:spPr bwMode="auto">
              <a:xfrm>
                <a:off x="1965" y="290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3" name="Freeform 68"/>
              <p:cNvSpPr>
                <a:spLocks/>
              </p:cNvSpPr>
              <p:nvPr/>
            </p:nvSpPr>
            <p:spPr bwMode="auto">
              <a:xfrm>
                <a:off x="2145" y="2925"/>
                <a:ext cx="1" cy="84"/>
              </a:xfrm>
              <a:custGeom>
                <a:avLst/>
                <a:gdLst>
                  <a:gd name="T0" fmla="*/ 0 w 1"/>
                  <a:gd name="T1" fmla="*/ 0 h 84"/>
                  <a:gd name="T2" fmla="*/ 0 w 1"/>
                  <a:gd name="T3" fmla="*/ 84 h 84"/>
                  <a:gd name="T4" fmla="*/ 0 60000 65536"/>
                  <a:gd name="T5" fmla="*/ 0 60000 65536"/>
                  <a:gd name="T6" fmla="*/ 0 w 1"/>
                  <a:gd name="T7" fmla="*/ 0 h 84"/>
                  <a:gd name="T8" fmla="*/ 1 w 1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4">
                    <a:moveTo>
                      <a:pt x="0" y="0"/>
                    </a:moveTo>
                    <a:lnTo>
                      <a:pt x="0" y="8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4" name="Freeform 69"/>
              <p:cNvSpPr>
                <a:spLocks/>
              </p:cNvSpPr>
              <p:nvPr/>
            </p:nvSpPr>
            <p:spPr bwMode="auto">
              <a:xfrm>
                <a:off x="2076" y="3048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5" name="Oval 70"/>
              <p:cNvSpPr>
                <a:spLocks noChangeArrowheads="1"/>
              </p:cNvSpPr>
              <p:nvPr/>
            </p:nvSpPr>
            <p:spPr bwMode="auto">
              <a:xfrm>
                <a:off x="2121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36" name="Oval 71"/>
              <p:cNvSpPr>
                <a:spLocks noChangeArrowheads="1"/>
              </p:cNvSpPr>
              <p:nvPr/>
            </p:nvSpPr>
            <p:spPr bwMode="auto">
              <a:xfrm>
                <a:off x="2121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37" name="Oval 72"/>
              <p:cNvSpPr>
                <a:spLocks noChangeArrowheads="1"/>
              </p:cNvSpPr>
              <p:nvPr/>
            </p:nvSpPr>
            <p:spPr bwMode="auto">
              <a:xfrm>
                <a:off x="2035" y="282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38" name="Oval 73"/>
              <p:cNvSpPr>
                <a:spLocks noChangeArrowheads="1"/>
              </p:cNvSpPr>
              <p:nvPr/>
            </p:nvSpPr>
            <p:spPr bwMode="auto">
              <a:xfrm>
                <a:off x="1942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39" name="Oval 74"/>
              <p:cNvSpPr>
                <a:spLocks noChangeArrowheads="1"/>
              </p:cNvSpPr>
              <p:nvPr/>
            </p:nvSpPr>
            <p:spPr bwMode="auto">
              <a:xfrm>
                <a:off x="1942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9471" name="Group 75"/>
            <p:cNvGrpSpPr>
              <a:grpSpLocks/>
            </p:cNvGrpSpPr>
            <p:nvPr/>
          </p:nvGrpSpPr>
          <p:grpSpPr bwMode="auto">
            <a:xfrm>
              <a:off x="3362" y="2751"/>
              <a:ext cx="48" cy="294"/>
              <a:chOff x="3362" y="2751"/>
              <a:chExt cx="48" cy="294"/>
            </a:xfrm>
          </p:grpSpPr>
          <p:sp>
            <p:nvSpPr>
              <p:cNvPr id="19523" name="Freeform 76"/>
              <p:cNvSpPr>
                <a:spLocks/>
              </p:cNvSpPr>
              <p:nvPr/>
            </p:nvSpPr>
            <p:spPr bwMode="auto">
              <a:xfrm>
                <a:off x="3384" y="2931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9524" name="Group 77"/>
              <p:cNvGrpSpPr>
                <a:grpSpLocks/>
              </p:cNvGrpSpPr>
              <p:nvPr/>
            </p:nvGrpSpPr>
            <p:grpSpPr bwMode="auto">
              <a:xfrm>
                <a:off x="3362" y="2751"/>
                <a:ext cx="48" cy="183"/>
                <a:chOff x="3456" y="2581"/>
                <a:chExt cx="48" cy="183"/>
              </a:xfrm>
            </p:grpSpPr>
            <p:sp>
              <p:nvSpPr>
                <p:cNvPr id="19525" name="Freeform 78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26" name="Oval 79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9527" name="Oval 80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9472" name="Freeform 81"/>
            <p:cNvSpPr>
              <a:spLocks/>
            </p:cNvSpPr>
            <p:nvPr/>
          </p:nvSpPr>
          <p:spPr bwMode="auto">
            <a:xfrm>
              <a:off x="3749" y="2912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4 h 114"/>
                <a:gd name="T4" fmla="*/ 0 60000 65536"/>
                <a:gd name="T5" fmla="*/ 0 60000 65536"/>
                <a:gd name="T6" fmla="*/ 0 w 1"/>
                <a:gd name="T7" fmla="*/ 0 h 114"/>
                <a:gd name="T8" fmla="*/ 1 w 1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4">
                  <a:moveTo>
                    <a:pt x="0" y="0"/>
                  </a:moveTo>
                  <a:lnTo>
                    <a:pt x="0" y="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473" name="Group 82"/>
            <p:cNvGrpSpPr>
              <a:grpSpLocks/>
            </p:cNvGrpSpPr>
            <p:nvPr/>
          </p:nvGrpSpPr>
          <p:grpSpPr bwMode="auto">
            <a:xfrm>
              <a:off x="3727" y="2750"/>
              <a:ext cx="48" cy="183"/>
              <a:chOff x="3456" y="2581"/>
              <a:chExt cx="48" cy="183"/>
            </a:xfrm>
          </p:grpSpPr>
          <p:sp>
            <p:nvSpPr>
              <p:cNvPr id="19520" name="Freeform 83"/>
              <p:cNvSpPr>
                <a:spLocks/>
              </p:cNvSpPr>
              <p:nvPr/>
            </p:nvSpPr>
            <p:spPr bwMode="auto">
              <a:xfrm>
                <a:off x="3479" y="2605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21" name="Oval 84"/>
              <p:cNvSpPr>
                <a:spLocks noChangeArrowheads="1"/>
              </p:cNvSpPr>
              <p:nvPr/>
            </p:nvSpPr>
            <p:spPr bwMode="auto">
              <a:xfrm>
                <a:off x="3456" y="258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22" name="Oval 85"/>
              <p:cNvSpPr>
                <a:spLocks noChangeArrowheads="1"/>
              </p:cNvSpPr>
              <p:nvPr/>
            </p:nvSpPr>
            <p:spPr bwMode="auto">
              <a:xfrm>
                <a:off x="3456" y="27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9474" name="Freeform 86"/>
            <p:cNvSpPr>
              <a:spLocks/>
            </p:cNvSpPr>
            <p:nvPr/>
          </p:nvSpPr>
          <p:spPr bwMode="auto">
            <a:xfrm>
              <a:off x="3386" y="3055"/>
              <a:ext cx="84" cy="40"/>
            </a:xfrm>
            <a:custGeom>
              <a:avLst/>
              <a:gdLst>
                <a:gd name="T0" fmla="*/ 0 w 84"/>
                <a:gd name="T1" fmla="*/ 0 h 40"/>
                <a:gd name="T2" fmla="*/ 84 w 84"/>
                <a:gd name="T3" fmla="*/ 40 h 40"/>
                <a:gd name="T4" fmla="*/ 0 60000 65536"/>
                <a:gd name="T5" fmla="*/ 0 60000 65536"/>
                <a:gd name="T6" fmla="*/ 0 w 84"/>
                <a:gd name="T7" fmla="*/ 0 h 40"/>
                <a:gd name="T8" fmla="*/ 84 w 84"/>
                <a:gd name="T9" fmla="*/ 40 h 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" h="40">
                  <a:moveTo>
                    <a:pt x="0" y="0"/>
                  </a:moveTo>
                  <a:lnTo>
                    <a:pt x="84" y="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5" name="Freeform 87"/>
            <p:cNvSpPr>
              <a:spLocks/>
            </p:cNvSpPr>
            <p:nvPr/>
          </p:nvSpPr>
          <p:spPr bwMode="auto">
            <a:xfrm>
              <a:off x="3502" y="3116"/>
              <a:ext cx="84" cy="40"/>
            </a:xfrm>
            <a:custGeom>
              <a:avLst/>
              <a:gdLst>
                <a:gd name="T0" fmla="*/ 0 w 84"/>
                <a:gd name="T1" fmla="*/ 0 h 40"/>
                <a:gd name="T2" fmla="*/ 84 w 84"/>
                <a:gd name="T3" fmla="*/ 40 h 40"/>
                <a:gd name="T4" fmla="*/ 0 60000 65536"/>
                <a:gd name="T5" fmla="*/ 0 60000 65536"/>
                <a:gd name="T6" fmla="*/ 0 w 84"/>
                <a:gd name="T7" fmla="*/ 0 h 40"/>
                <a:gd name="T8" fmla="*/ 84 w 84"/>
                <a:gd name="T9" fmla="*/ 40 h 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" h="40">
                  <a:moveTo>
                    <a:pt x="0" y="0"/>
                  </a:moveTo>
                  <a:lnTo>
                    <a:pt x="84" y="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6" name="Oval 88"/>
            <p:cNvSpPr>
              <a:spLocks noChangeArrowheads="1"/>
            </p:cNvSpPr>
            <p:nvPr/>
          </p:nvSpPr>
          <p:spPr bwMode="auto">
            <a:xfrm>
              <a:off x="3456" y="308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477" name="Oval 89"/>
            <p:cNvSpPr>
              <a:spLocks noChangeArrowheads="1"/>
            </p:cNvSpPr>
            <p:nvPr/>
          </p:nvSpPr>
          <p:spPr bwMode="auto">
            <a:xfrm>
              <a:off x="3360" y="302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grpSp>
          <p:nvGrpSpPr>
            <p:cNvPr id="19478" name="Group 90"/>
            <p:cNvGrpSpPr>
              <a:grpSpLocks/>
            </p:cNvGrpSpPr>
            <p:nvPr/>
          </p:nvGrpSpPr>
          <p:grpSpPr bwMode="auto">
            <a:xfrm>
              <a:off x="3549" y="3028"/>
              <a:ext cx="226" cy="156"/>
              <a:chOff x="3549" y="3028"/>
              <a:chExt cx="226" cy="156"/>
            </a:xfrm>
          </p:grpSpPr>
          <p:sp>
            <p:nvSpPr>
              <p:cNvPr id="19515" name="Oval 91"/>
              <p:cNvSpPr>
                <a:spLocks noChangeArrowheads="1"/>
              </p:cNvSpPr>
              <p:nvPr/>
            </p:nvSpPr>
            <p:spPr bwMode="auto">
              <a:xfrm>
                <a:off x="3549" y="313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16" name="Freeform 92"/>
              <p:cNvSpPr>
                <a:spLocks/>
              </p:cNvSpPr>
              <p:nvPr/>
            </p:nvSpPr>
            <p:spPr bwMode="auto">
              <a:xfrm>
                <a:off x="3590" y="3115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17" name="Oval 93"/>
              <p:cNvSpPr>
                <a:spLocks noChangeArrowheads="1"/>
              </p:cNvSpPr>
              <p:nvPr/>
            </p:nvSpPr>
            <p:spPr bwMode="auto">
              <a:xfrm>
                <a:off x="3635" y="308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18" name="Freeform 94"/>
              <p:cNvSpPr>
                <a:spLocks/>
              </p:cNvSpPr>
              <p:nvPr/>
            </p:nvSpPr>
            <p:spPr bwMode="auto">
              <a:xfrm>
                <a:off x="3682" y="3061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19" name="Oval 95"/>
              <p:cNvSpPr>
                <a:spLocks noChangeArrowheads="1"/>
              </p:cNvSpPr>
              <p:nvPr/>
            </p:nvSpPr>
            <p:spPr bwMode="auto">
              <a:xfrm>
                <a:off x="3727" y="302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9479" name="Freeform 96"/>
            <p:cNvSpPr>
              <a:spLocks/>
            </p:cNvSpPr>
            <p:nvPr/>
          </p:nvSpPr>
          <p:spPr bwMode="auto">
            <a:xfrm>
              <a:off x="3400" y="2726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60000 65536"/>
                <a:gd name="T5" fmla="*/ 0 60000 65536"/>
                <a:gd name="T6" fmla="*/ 0 w 54"/>
                <a:gd name="T7" fmla="*/ 0 h 30"/>
                <a:gd name="T8" fmla="*/ 54 w 54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480" name="Group 97"/>
            <p:cNvGrpSpPr>
              <a:grpSpLocks/>
            </p:cNvGrpSpPr>
            <p:nvPr/>
          </p:nvGrpSpPr>
          <p:grpSpPr bwMode="auto">
            <a:xfrm>
              <a:off x="3271" y="2798"/>
              <a:ext cx="599" cy="640"/>
              <a:chOff x="2398" y="2627"/>
              <a:chExt cx="599" cy="640"/>
            </a:xfrm>
          </p:grpSpPr>
          <p:sp>
            <p:nvSpPr>
              <p:cNvPr id="19482" name="Freeform 98"/>
              <p:cNvSpPr>
                <a:spLocks/>
              </p:cNvSpPr>
              <p:nvPr/>
            </p:nvSpPr>
            <p:spPr bwMode="auto">
              <a:xfrm>
                <a:off x="2723" y="3196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3" name="Freeform 99"/>
              <p:cNvSpPr>
                <a:spLocks/>
              </p:cNvSpPr>
              <p:nvPr/>
            </p:nvSpPr>
            <p:spPr bwMode="auto">
              <a:xfrm>
                <a:off x="2426" y="3082"/>
                <a:ext cx="84" cy="40"/>
              </a:xfrm>
              <a:custGeom>
                <a:avLst/>
                <a:gdLst>
                  <a:gd name="T0" fmla="*/ 0 w 84"/>
                  <a:gd name="T1" fmla="*/ 0 h 40"/>
                  <a:gd name="T2" fmla="*/ 84 w 84"/>
                  <a:gd name="T3" fmla="*/ 40 h 40"/>
                  <a:gd name="T4" fmla="*/ 0 60000 65536"/>
                  <a:gd name="T5" fmla="*/ 0 60000 65536"/>
                  <a:gd name="T6" fmla="*/ 0 w 84"/>
                  <a:gd name="T7" fmla="*/ 0 h 40"/>
                  <a:gd name="T8" fmla="*/ 84 w 84"/>
                  <a:gd name="T9" fmla="*/ 40 h 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" h="40">
                    <a:moveTo>
                      <a:pt x="0" y="0"/>
                    </a:moveTo>
                    <a:lnTo>
                      <a:pt x="84" y="4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4" name="Freeform 100"/>
              <p:cNvSpPr>
                <a:spLocks/>
              </p:cNvSpPr>
              <p:nvPr/>
            </p:nvSpPr>
            <p:spPr bwMode="auto">
              <a:xfrm>
                <a:off x="2904" y="3088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9485" name="Group 101"/>
              <p:cNvGrpSpPr>
                <a:grpSpLocks/>
              </p:cNvGrpSpPr>
              <p:nvPr/>
            </p:nvGrpSpPr>
            <p:grpSpPr bwMode="auto">
              <a:xfrm>
                <a:off x="2398" y="2630"/>
                <a:ext cx="50" cy="471"/>
                <a:chOff x="2734" y="2832"/>
                <a:chExt cx="50" cy="471"/>
              </a:xfrm>
            </p:grpSpPr>
            <p:grpSp>
              <p:nvGrpSpPr>
                <p:cNvPr id="19505" name="Group 102"/>
                <p:cNvGrpSpPr>
                  <a:grpSpLocks/>
                </p:cNvGrpSpPr>
                <p:nvPr/>
              </p:nvGrpSpPr>
              <p:grpSpPr bwMode="auto">
                <a:xfrm>
                  <a:off x="2736" y="2832"/>
                  <a:ext cx="48" cy="294"/>
                  <a:chOff x="3362" y="2751"/>
                  <a:chExt cx="48" cy="294"/>
                </a:xfrm>
              </p:grpSpPr>
              <p:sp>
                <p:nvSpPr>
                  <p:cNvPr id="19510" name="Freeform 103"/>
                  <p:cNvSpPr>
                    <a:spLocks/>
                  </p:cNvSpPr>
                  <p:nvPr/>
                </p:nvSpPr>
                <p:spPr bwMode="auto">
                  <a:xfrm>
                    <a:off x="3384" y="2931"/>
                    <a:ext cx="1" cy="114"/>
                  </a:xfrm>
                  <a:custGeom>
                    <a:avLst/>
                    <a:gdLst>
                      <a:gd name="T0" fmla="*/ 0 w 1"/>
                      <a:gd name="T1" fmla="*/ 0 h 114"/>
                      <a:gd name="T2" fmla="*/ 0 w 1"/>
                      <a:gd name="T3" fmla="*/ 114 h 114"/>
                      <a:gd name="T4" fmla="*/ 0 60000 65536"/>
                      <a:gd name="T5" fmla="*/ 0 60000 65536"/>
                      <a:gd name="T6" fmla="*/ 0 w 1"/>
                      <a:gd name="T7" fmla="*/ 0 h 114"/>
                      <a:gd name="T8" fmla="*/ 1 w 1"/>
                      <a:gd name="T9" fmla="*/ 114 h 1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14">
                        <a:moveTo>
                          <a:pt x="0" y="0"/>
                        </a:moveTo>
                        <a:lnTo>
                          <a:pt x="0" y="11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1951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3362" y="2751"/>
                    <a:ext cx="48" cy="183"/>
                    <a:chOff x="3456" y="2581"/>
                    <a:chExt cx="48" cy="183"/>
                  </a:xfrm>
                </p:grpSpPr>
                <p:sp>
                  <p:nvSpPr>
                    <p:cNvPr id="19512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3479" y="2605"/>
                      <a:ext cx="1" cy="114"/>
                    </a:xfrm>
                    <a:custGeom>
                      <a:avLst/>
                      <a:gdLst>
                        <a:gd name="T0" fmla="*/ 0 w 1"/>
                        <a:gd name="T1" fmla="*/ 0 h 114"/>
                        <a:gd name="T2" fmla="*/ 0 w 1"/>
                        <a:gd name="T3" fmla="*/ 114 h 114"/>
                        <a:gd name="T4" fmla="*/ 0 60000 65536"/>
                        <a:gd name="T5" fmla="*/ 0 60000 65536"/>
                        <a:gd name="T6" fmla="*/ 0 w 1"/>
                        <a:gd name="T7" fmla="*/ 0 h 114"/>
                        <a:gd name="T8" fmla="*/ 1 w 1"/>
                        <a:gd name="T9" fmla="*/ 114 h 11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114">
                          <a:moveTo>
                            <a:pt x="0" y="0"/>
                          </a:moveTo>
                          <a:lnTo>
                            <a:pt x="0" y="114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13" name="Oval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581"/>
                      <a:ext cx="48" cy="48"/>
                    </a:xfrm>
                    <a:prstGeom prst="ellipse">
                      <a:avLst/>
                    </a:prstGeom>
                    <a:solidFill>
                      <a:srgbClr val="66FF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9514" name="Oval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716"/>
                      <a:ext cx="48" cy="48"/>
                    </a:xfrm>
                    <a:prstGeom prst="ellipse">
                      <a:avLst/>
                    </a:prstGeom>
                    <a:solidFill>
                      <a:srgbClr val="66FF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Calibri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9506" name="Group 108"/>
                <p:cNvGrpSpPr>
                  <a:grpSpLocks/>
                </p:cNvGrpSpPr>
                <p:nvPr/>
              </p:nvGrpSpPr>
              <p:grpSpPr bwMode="auto">
                <a:xfrm flipV="1">
                  <a:off x="2734" y="3120"/>
                  <a:ext cx="48" cy="183"/>
                  <a:chOff x="3456" y="2581"/>
                  <a:chExt cx="48" cy="183"/>
                </a:xfrm>
              </p:grpSpPr>
              <p:sp>
                <p:nvSpPr>
                  <p:cNvPr id="19507" name="Freeform 109"/>
                  <p:cNvSpPr>
                    <a:spLocks/>
                  </p:cNvSpPr>
                  <p:nvPr/>
                </p:nvSpPr>
                <p:spPr bwMode="auto">
                  <a:xfrm>
                    <a:off x="3479" y="2605"/>
                    <a:ext cx="1" cy="114"/>
                  </a:xfrm>
                  <a:custGeom>
                    <a:avLst/>
                    <a:gdLst>
                      <a:gd name="T0" fmla="*/ 0 w 1"/>
                      <a:gd name="T1" fmla="*/ 0 h 114"/>
                      <a:gd name="T2" fmla="*/ 0 w 1"/>
                      <a:gd name="T3" fmla="*/ 114 h 114"/>
                      <a:gd name="T4" fmla="*/ 0 60000 65536"/>
                      <a:gd name="T5" fmla="*/ 0 60000 65536"/>
                      <a:gd name="T6" fmla="*/ 0 w 1"/>
                      <a:gd name="T7" fmla="*/ 0 h 114"/>
                      <a:gd name="T8" fmla="*/ 1 w 1"/>
                      <a:gd name="T9" fmla="*/ 114 h 1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14">
                        <a:moveTo>
                          <a:pt x="0" y="0"/>
                        </a:moveTo>
                        <a:lnTo>
                          <a:pt x="0" y="11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08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581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9509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716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19486" name="Group 112"/>
              <p:cNvGrpSpPr>
                <a:grpSpLocks/>
              </p:cNvGrpSpPr>
              <p:nvPr/>
            </p:nvGrpSpPr>
            <p:grpSpPr bwMode="auto">
              <a:xfrm>
                <a:off x="2947" y="2627"/>
                <a:ext cx="50" cy="471"/>
                <a:chOff x="2734" y="2832"/>
                <a:chExt cx="50" cy="471"/>
              </a:xfrm>
            </p:grpSpPr>
            <p:grpSp>
              <p:nvGrpSpPr>
                <p:cNvPr id="19495" name="Group 113"/>
                <p:cNvGrpSpPr>
                  <a:grpSpLocks/>
                </p:cNvGrpSpPr>
                <p:nvPr/>
              </p:nvGrpSpPr>
              <p:grpSpPr bwMode="auto">
                <a:xfrm>
                  <a:off x="2736" y="2832"/>
                  <a:ext cx="48" cy="294"/>
                  <a:chOff x="3362" y="2751"/>
                  <a:chExt cx="48" cy="294"/>
                </a:xfrm>
              </p:grpSpPr>
              <p:sp>
                <p:nvSpPr>
                  <p:cNvPr id="19500" name="Freeform 114"/>
                  <p:cNvSpPr>
                    <a:spLocks/>
                  </p:cNvSpPr>
                  <p:nvPr/>
                </p:nvSpPr>
                <p:spPr bwMode="auto">
                  <a:xfrm>
                    <a:off x="3384" y="2931"/>
                    <a:ext cx="1" cy="114"/>
                  </a:xfrm>
                  <a:custGeom>
                    <a:avLst/>
                    <a:gdLst>
                      <a:gd name="T0" fmla="*/ 0 w 1"/>
                      <a:gd name="T1" fmla="*/ 0 h 114"/>
                      <a:gd name="T2" fmla="*/ 0 w 1"/>
                      <a:gd name="T3" fmla="*/ 114 h 114"/>
                      <a:gd name="T4" fmla="*/ 0 60000 65536"/>
                      <a:gd name="T5" fmla="*/ 0 60000 65536"/>
                      <a:gd name="T6" fmla="*/ 0 w 1"/>
                      <a:gd name="T7" fmla="*/ 0 h 114"/>
                      <a:gd name="T8" fmla="*/ 1 w 1"/>
                      <a:gd name="T9" fmla="*/ 114 h 1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14">
                        <a:moveTo>
                          <a:pt x="0" y="0"/>
                        </a:moveTo>
                        <a:lnTo>
                          <a:pt x="0" y="11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19501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3362" y="2751"/>
                    <a:ext cx="48" cy="183"/>
                    <a:chOff x="3456" y="2581"/>
                    <a:chExt cx="48" cy="183"/>
                  </a:xfrm>
                </p:grpSpPr>
                <p:sp>
                  <p:nvSpPr>
                    <p:cNvPr id="19502" name="Freeform 116"/>
                    <p:cNvSpPr>
                      <a:spLocks/>
                    </p:cNvSpPr>
                    <p:nvPr/>
                  </p:nvSpPr>
                  <p:spPr bwMode="auto">
                    <a:xfrm>
                      <a:off x="3479" y="2605"/>
                      <a:ext cx="1" cy="114"/>
                    </a:xfrm>
                    <a:custGeom>
                      <a:avLst/>
                      <a:gdLst>
                        <a:gd name="T0" fmla="*/ 0 w 1"/>
                        <a:gd name="T1" fmla="*/ 0 h 114"/>
                        <a:gd name="T2" fmla="*/ 0 w 1"/>
                        <a:gd name="T3" fmla="*/ 114 h 114"/>
                        <a:gd name="T4" fmla="*/ 0 60000 65536"/>
                        <a:gd name="T5" fmla="*/ 0 60000 65536"/>
                        <a:gd name="T6" fmla="*/ 0 w 1"/>
                        <a:gd name="T7" fmla="*/ 0 h 114"/>
                        <a:gd name="T8" fmla="*/ 1 w 1"/>
                        <a:gd name="T9" fmla="*/ 114 h 11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114">
                          <a:moveTo>
                            <a:pt x="0" y="0"/>
                          </a:moveTo>
                          <a:lnTo>
                            <a:pt x="0" y="114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03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581"/>
                      <a:ext cx="48" cy="48"/>
                    </a:xfrm>
                    <a:prstGeom prst="ellipse">
                      <a:avLst/>
                    </a:prstGeom>
                    <a:solidFill>
                      <a:srgbClr val="66FF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9504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716"/>
                      <a:ext cx="48" cy="48"/>
                    </a:xfrm>
                    <a:prstGeom prst="ellipse">
                      <a:avLst/>
                    </a:prstGeom>
                    <a:solidFill>
                      <a:srgbClr val="66FF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Calibri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9496" name="Group 119"/>
                <p:cNvGrpSpPr>
                  <a:grpSpLocks/>
                </p:cNvGrpSpPr>
                <p:nvPr/>
              </p:nvGrpSpPr>
              <p:grpSpPr bwMode="auto">
                <a:xfrm flipV="1">
                  <a:off x="2734" y="3120"/>
                  <a:ext cx="48" cy="183"/>
                  <a:chOff x="3456" y="2581"/>
                  <a:chExt cx="48" cy="183"/>
                </a:xfrm>
              </p:grpSpPr>
              <p:sp>
                <p:nvSpPr>
                  <p:cNvPr id="19497" name="Freeform 120"/>
                  <p:cNvSpPr>
                    <a:spLocks/>
                  </p:cNvSpPr>
                  <p:nvPr/>
                </p:nvSpPr>
                <p:spPr bwMode="auto">
                  <a:xfrm>
                    <a:off x="3479" y="2605"/>
                    <a:ext cx="1" cy="114"/>
                  </a:xfrm>
                  <a:custGeom>
                    <a:avLst/>
                    <a:gdLst>
                      <a:gd name="T0" fmla="*/ 0 w 1"/>
                      <a:gd name="T1" fmla="*/ 0 h 114"/>
                      <a:gd name="T2" fmla="*/ 0 w 1"/>
                      <a:gd name="T3" fmla="*/ 114 h 114"/>
                      <a:gd name="T4" fmla="*/ 0 60000 65536"/>
                      <a:gd name="T5" fmla="*/ 0 60000 65536"/>
                      <a:gd name="T6" fmla="*/ 0 w 1"/>
                      <a:gd name="T7" fmla="*/ 0 h 114"/>
                      <a:gd name="T8" fmla="*/ 1 w 1"/>
                      <a:gd name="T9" fmla="*/ 114 h 1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14">
                        <a:moveTo>
                          <a:pt x="0" y="0"/>
                        </a:moveTo>
                        <a:lnTo>
                          <a:pt x="0" y="11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98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581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9499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716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</p:grpSp>
          </p:grpSp>
          <p:sp>
            <p:nvSpPr>
              <p:cNvPr id="19487" name="Freeform 123"/>
              <p:cNvSpPr>
                <a:spLocks/>
              </p:cNvSpPr>
              <p:nvPr/>
            </p:nvSpPr>
            <p:spPr bwMode="auto">
              <a:xfrm>
                <a:off x="2542" y="3143"/>
                <a:ext cx="84" cy="40"/>
              </a:xfrm>
              <a:custGeom>
                <a:avLst/>
                <a:gdLst>
                  <a:gd name="T0" fmla="*/ 0 w 84"/>
                  <a:gd name="T1" fmla="*/ 0 h 40"/>
                  <a:gd name="T2" fmla="*/ 84 w 84"/>
                  <a:gd name="T3" fmla="*/ 40 h 40"/>
                  <a:gd name="T4" fmla="*/ 0 60000 65536"/>
                  <a:gd name="T5" fmla="*/ 0 60000 65536"/>
                  <a:gd name="T6" fmla="*/ 0 w 84"/>
                  <a:gd name="T7" fmla="*/ 0 h 40"/>
                  <a:gd name="T8" fmla="*/ 84 w 84"/>
                  <a:gd name="T9" fmla="*/ 40 h 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" h="40">
                    <a:moveTo>
                      <a:pt x="0" y="0"/>
                    </a:moveTo>
                    <a:lnTo>
                      <a:pt x="84" y="4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8" name="Oval 124"/>
              <p:cNvSpPr>
                <a:spLocks noChangeArrowheads="1"/>
              </p:cNvSpPr>
              <p:nvPr/>
            </p:nvSpPr>
            <p:spPr bwMode="auto">
              <a:xfrm>
                <a:off x="2589" y="3163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489" name="Oval 125"/>
              <p:cNvSpPr>
                <a:spLocks noChangeArrowheads="1"/>
              </p:cNvSpPr>
              <p:nvPr/>
            </p:nvSpPr>
            <p:spPr bwMode="auto">
              <a:xfrm>
                <a:off x="2496" y="310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490" name="Freeform 126"/>
              <p:cNvSpPr>
                <a:spLocks/>
              </p:cNvSpPr>
              <p:nvPr/>
            </p:nvSpPr>
            <p:spPr bwMode="auto">
              <a:xfrm>
                <a:off x="2635" y="3199"/>
                <a:ext cx="84" cy="40"/>
              </a:xfrm>
              <a:custGeom>
                <a:avLst/>
                <a:gdLst>
                  <a:gd name="T0" fmla="*/ 0 w 84"/>
                  <a:gd name="T1" fmla="*/ 0 h 40"/>
                  <a:gd name="T2" fmla="*/ 84 w 84"/>
                  <a:gd name="T3" fmla="*/ 40 h 40"/>
                  <a:gd name="T4" fmla="*/ 0 60000 65536"/>
                  <a:gd name="T5" fmla="*/ 0 60000 65536"/>
                  <a:gd name="T6" fmla="*/ 0 w 84"/>
                  <a:gd name="T7" fmla="*/ 0 h 40"/>
                  <a:gd name="T8" fmla="*/ 84 w 84"/>
                  <a:gd name="T9" fmla="*/ 40 h 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" h="40">
                    <a:moveTo>
                      <a:pt x="0" y="0"/>
                    </a:moveTo>
                    <a:lnTo>
                      <a:pt x="84" y="4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91" name="Oval 127"/>
              <p:cNvSpPr>
                <a:spLocks noChangeArrowheads="1"/>
              </p:cNvSpPr>
              <p:nvPr/>
            </p:nvSpPr>
            <p:spPr bwMode="auto">
              <a:xfrm>
                <a:off x="2682" y="321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492" name="Oval 128"/>
              <p:cNvSpPr>
                <a:spLocks noChangeArrowheads="1"/>
              </p:cNvSpPr>
              <p:nvPr/>
            </p:nvSpPr>
            <p:spPr bwMode="auto">
              <a:xfrm>
                <a:off x="2771" y="3163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493" name="Freeform 129"/>
              <p:cNvSpPr>
                <a:spLocks/>
              </p:cNvSpPr>
              <p:nvPr/>
            </p:nvSpPr>
            <p:spPr bwMode="auto">
              <a:xfrm>
                <a:off x="2812" y="3142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94" name="Oval 130"/>
              <p:cNvSpPr>
                <a:spLocks noChangeArrowheads="1"/>
              </p:cNvSpPr>
              <p:nvPr/>
            </p:nvSpPr>
            <p:spPr bwMode="auto">
              <a:xfrm>
                <a:off x="2857" y="310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9481" name="Freeform 131"/>
            <p:cNvSpPr>
              <a:spLocks/>
            </p:cNvSpPr>
            <p:nvPr/>
          </p:nvSpPr>
          <p:spPr bwMode="auto">
            <a:xfrm>
              <a:off x="3775" y="2786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51684" name="Text Box 1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92386" y="5066602"/>
            <a:ext cx="1139628" cy="40011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51685" name="Text Box 1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158457" y="5075534"/>
            <a:ext cx="883988" cy="400110"/>
          </a:xfrm>
          <a:prstGeom prst="rect">
            <a:avLst/>
          </a:prstGeom>
          <a:blipFill rotWithShape="1">
            <a:blip r:embed="rId4"/>
            <a:stretch>
              <a:fillRect t="-7692" b="-27692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51686" name="Text Box 1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601721" y="5088234"/>
            <a:ext cx="829557" cy="400110"/>
          </a:xfrm>
          <a:prstGeom prst="rect">
            <a:avLst/>
          </a:prstGeom>
          <a:blipFill rotWithShape="1">
            <a:blip r:embed="rId5"/>
            <a:stretch>
              <a:fillRect t="-7692" r="-5147" b="-27692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51687" name="Text Box 1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483350" y="5096468"/>
            <a:ext cx="838200" cy="400110"/>
          </a:xfrm>
          <a:prstGeom prst="rect">
            <a:avLst/>
          </a:prstGeom>
          <a:blipFill rotWithShape="1">
            <a:blip r:embed="rId6"/>
            <a:stretch>
              <a:fillRect t="-7576" r="-4380" b="-25758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Úlohy k figurálnym číslam</a:t>
            </a:r>
          </a:p>
        </p:txBody>
      </p:sp>
      <p:sp>
        <p:nvSpPr>
          <p:cNvPr id="7" name="BlokTextu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8080" y="1556792"/>
            <a:ext cx="7344816" cy="4475008"/>
          </a:xfrm>
          <a:prstGeom prst="rect">
            <a:avLst/>
          </a:prstGeom>
          <a:blipFill rotWithShape="1">
            <a:blip r:embed="rId2"/>
            <a:stretch>
              <a:fillRect l="-1328" t="-1226" b="-136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Trojuholníkové čísla</a:t>
            </a:r>
          </a:p>
        </p:txBody>
      </p:sp>
      <p:sp>
        <p:nvSpPr>
          <p:cNvPr id="148511" name="Text Box 31"/>
          <p:cNvSpPr txBox="1">
            <a:spLocks noChangeArrowheads="1"/>
          </p:cNvSpPr>
          <p:nvPr/>
        </p:nvSpPr>
        <p:spPr bwMode="auto">
          <a:xfrm>
            <a:off x="665163" y="1870075"/>
            <a:ext cx="360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800" b="1" i="1">
                <a:latin typeface="Calibri" pitchFamily="34" charset="0"/>
              </a:rPr>
              <a:t>Nikomachova rovnosť</a:t>
            </a:r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>
            <a:off x="693738" y="3127375"/>
            <a:ext cx="80772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300">
                <a:latin typeface="Calibri" pitchFamily="34" charset="0"/>
              </a:rPr>
              <a:t>súčet dvoch </a:t>
            </a:r>
            <a:r>
              <a:rPr lang="sk-SK" sz="1400">
                <a:latin typeface="Calibri" pitchFamily="34" charset="0"/>
              </a:rPr>
              <a:t>po sebe nasledujúcich </a:t>
            </a:r>
            <a:r>
              <a:rPr lang="sk-SK" sz="2300">
                <a:latin typeface="Calibri" pitchFamily="34" charset="0"/>
              </a:rPr>
              <a:t>trojuholníkových čísel je štvorcové číslo.</a:t>
            </a: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640263" y="1744663"/>
            <a:ext cx="1079500" cy="1066800"/>
            <a:chOff x="1475" y="2705"/>
            <a:chExt cx="445" cy="445"/>
          </a:xfrm>
        </p:grpSpPr>
        <p:sp>
          <p:nvSpPr>
            <p:cNvPr id="21606" name="Line 35"/>
            <p:cNvSpPr>
              <a:spLocks noChangeShapeType="1"/>
            </p:cNvSpPr>
            <p:nvPr/>
          </p:nvSpPr>
          <p:spPr bwMode="auto">
            <a:xfrm>
              <a:off x="1499" y="2729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607" name="Line 36"/>
            <p:cNvSpPr>
              <a:spLocks noChangeShapeType="1"/>
            </p:cNvSpPr>
            <p:nvPr/>
          </p:nvSpPr>
          <p:spPr bwMode="auto">
            <a:xfrm rot="-5400000">
              <a:off x="1698" y="2927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608" name="Line 37"/>
            <p:cNvSpPr>
              <a:spLocks noChangeShapeType="1"/>
            </p:cNvSpPr>
            <p:nvPr/>
          </p:nvSpPr>
          <p:spPr bwMode="auto">
            <a:xfrm>
              <a:off x="1499" y="2729"/>
              <a:ext cx="397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609" name="Oval 38"/>
            <p:cNvSpPr>
              <a:spLocks noChangeArrowheads="1"/>
            </p:cNvSpPr>
            <p:nvPr/>
          </p:nvSpPr>
          <p:spPr bwMode="auto">
            <a:xfrm>
              <a:off x="1475" y="310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0" name="Oval 39"/>
            <p:cNvSpPr>
              <a:spLocks noChangeArrowheads="1"/>
            </p:cNvSpPr>
            <p:nvPr/>
          </p:nvSpPr>
          <p:spPr bwMode="auto">
            <a:xfrm>
              <a:off x="1475" y="270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1" name="Oval 40"/>
            <p:cNvSpPr>
              <a:spLocks noChangeArrowheads="1"/>
            </p:cNvSpPr>
            <p:nvPr/>
          </p:nvSpPr>
          <p:spPr bwMode="auto">
            <a:xfrm>
              <a:off x="1872" y="310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2" name="Oval 41"/>
            <p:cNvSpPr>
              <a:spLocks noChangeArrowheads="1"/>
            </p:cNvSpPr>
            <p:nvPr/>
          </p:nvSpPr>
          <p:spPr bwMode="auto">
            <a:xfrm>
              <a:off x="1591" y="310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3" name="Oval 42"/>
            <p:cNvSpPr>
              <a:spLocks noChangeArrowheads="1"/>
            </p:cNvSpPr>
            <p:nvPr/>
          </p:nvSpPr>
          <p:spPr bwMode="auto">
            <a:xfrm>
              <a:off x="1728" y="310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4" name="Oval 43"/>
            <p:cNvSpPr>
              <a:spLocks noChangeArrowheads="1"/>
            </p:cNvSpPr>
            <p:nvPr/>
          </p:nvSpPr>
          <p:spPr bwMode="auto">
            <a:xfrm>
              <a:off x="1475" y="2833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5" name="Oval 44"/>
            <p:cNvSpPr>
              <a:spLocks noChangeArrowheads="1"/>
            </p:cNvSpPr>
            <p:nvPr/>
          </p:nvSpPr>
          <p:spPr bwMode="auto">
            <a:xfrm>
              <a:off x="1475" y="297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6" name="Oval 45"/>
            <p:cNvSpPr>
              <a:spLocks noChangeArrowheads="1"/>
            </p:cNvSpPr>
            <p:nvPr/>
          </p:nvSpPr>
          <p:spPr bwMode="auto">
            <a:xfrm>
              <a:off x="1591" y="2833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7" name="Oval 46"/>
            <p:cNvSpPr>
              <a:spLocks noChangeArrowheads="1"/>
            </p:cNvSpPr>
            <p:nvPr/>
          </p:nvSpPr>
          <p:spPr bwMode="auto">
            <a:xfrm>
              <a:off x="1591" y="297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8" name="Oval 47"/>
            <p:cNvSpPr>
              <a:spLocks noChangeArrowheads="1"/>
            </p:cNvSpPr>
            <p:nvPr/>
          </p:nvSpPr>
          <p:spPr bwMode="auto">
            <a:xfrm>
              <a:off x="1728" y="297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 rot="10800000">
            <a:off x="4935538" y="1771650"/>
            <a:ext cx="792162" cy="790575"/>
            <a:chOff x="2592" y="3127"/>
            <a:chExt cx="301" cy="317"/>
          </a:xfrm>
        </p:grpSpPr>
        <p:sp>
          <p:nvSpPr>
            <p:cNvPr id="21597" name="Line 49"/>
            <p:cNvSpPr>
              <a:spLocks noChangeShapeType="1"/>
            </p:cNvSpPr>
            <p:nvPr/>
          </p:nvSpPr>
          <p:spPr bwMode="auto">
            <a:xfrm>
              <a:off x="2616" y="3150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98" name="Line 50"/>
            <p:cNvSpPr>
              <a:spLocks noChangeShapeType="1"/>
            </p:cNvSpPr>
            <p:nvPr/>
          </p:nvSpPr>
          <p:spPr bwMode="auto">
            <a:xfrm rot="-5400000">
              <a:off x="2748" y="3288"/>
              <a:ext cx="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99" name="Line 51"/>
            <p:cNvSpPr>
              <a:spLocks noChangeShapeType="1"/>
            </p:cNvSpPr>
            <p:nvPr/>
          </p:nvSpPr>
          <p:spPr bwMode="auto">
            <a:xfrm>
              <a:off x="2616" y="3150"/>
              <a:ext cx="264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600" name="Oval 52"/>
            <p:cNvSpPr>
              <a:spLocks noChangeArrowheads="1"/>
            </p:cNvSpPr>
            <p:nvPr/>
          </p:nvSpPr>
          <p:spPr bwMode="auto">
            <a:xfrm>
              <a:off x="2592" y="33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1" name="Oval 53"/>
            <p:cNvSpPr>
              <a:spLocks noChangeArrowheads="1"/>
            </p:cNvSpPr>
            <p:nvPr/>
          </p:nvSpPr>
          <p:spPr bwMode="auto">
            <a:xfrm>
              <a:off x="2711" y="33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2" name="Oval 54"/>
            <p:cNvSpPr>
              <a:spLocks noChangeArrowheads="1"/>
            </p:cNvSpPr>
            <p:nvPr/>
          </p:nvSpPr>
          <p:spPr bwMode="auto">
            <a:xfrm>
              <a:off x="2845" y="33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3" name="Oval 55"/>
            <p:cNvSpPr>
              <a:spLocks noChangeArrowheads="1"/>
            </p:cNvSpPr>
            <p:nvPr/>
          </p:nvSpPr>
          <p:spPr bwMode="auto">
            <a:xfrm>
              <a:off x="2592" y="312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4" name="Oval 56"/>
            <p:cNvSpPr>
              <a:spLocks noChangeArrowheads="1"/>
            </p:cNvSpPr>
            <p:nvPr/>
          </p:nvSpPr>
          <p:spPr bwMode="auto">
            <a:xfrm>
              <a:off x="2592" y="32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5" name="Oval 57"/>
            <p:cNvSpPr>
              <a:spLocks noChangeArrowheads="1"/>
            </p:cNvSpPr>
            <p:nvPr/>
          </p:nvSpPr>
          <p:spPr bwMode="auto">
            <a:xfrm>
              <a:off x="2731" y="32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sp>
        <p:nvSpPr>
          <p:cNvPr id="148538" name="Text Box 58"/>
          <p:cNvSpPr txBox="1">
            <a:spLocks noChangeArrowheads="1"/>
          </p:cNvSpPr>
          <p:nvPr/>
        </p:nvSpPr>
        <p:spPr bwMode="auto">
          <a:xfrm>
            <a:off x="693738" y="3889375"/>
            <a:ext cx="3309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800" b="1" i="1">
                <a:latin typeface="Calibri" pitchFamily="34" charset="0"/>
              </a:rPr>
              <a:t>Plutarchova rovnosť</a:t>
            </a:r>
          </a:p>
        </p:txBody>
      </p:sp>
      <p:sp>
        <p:nvSpPr>
          <p:cNvPr id="148539" name="Text Box 59"/>
          <p:cNvSpPr txBox="1">
            <a:spLocks noChangeArrowheads="1"/>
          </p:cNvSpPr>
          <p:nvPr/>
        </p:nvSpPr>
        <p:spPr bwMode="auto">
          <a:xfrm>
            <a:off x="788988" y="5467350"/>
            <a:ext cx="77724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300">
                <a:latin typeface="Calibri" pitchFamily="34" charset="0"/>
              </a:rPr>
              <a:t>osemnásobok </a:t>
            </a:r>
            <a:r>
              <a:rPr lang="sk-SK" sz="1400">
                <a:latin typeface="Calibri" pitchFamily="34" charset="0"/>
              </a:rPr>
              <a:t>trojuholníkového čísla zväčšený o 1 dáva</a:t>
            </a:r>
            <a:r>
              <a:rPr lang="sk-SK" sz="2300">
                <a:latin typeface="Calibri" pitchFamily="34" charset="0"/>
              </a:rPr>
              <a:t> štvorcové číslo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 rot="-5400000">
            <a:off x="5428456" y="4007644"/>
            <a:ext cx="701675" cy="509588"/>
            <a:chOff x="2232" y="3500"/>
            <a:chExt cx="442" cy="321"/>
          </a:xfrm>
        </p:grpSpPr>
        <p:grpSp>
          <p:nvGrpSpPr>
            <p:cNvPr id="21577" name="Group 61"/>
            <p:cNvGrpSpPr>
              <a:grpSpLocks/>
            </p:cNvGrpSpPr>
            <p:nvPr/>
          </p:nvGrpSpPr>
          <p:grpSpPr bwMode="auto">
            <a:xfrm rot="10800000" flipH="1">
              <a:off x="2232" y="3504"/>
              <a:ext cx="301" cy="317"/>
              <a:chOff x="2592" y="3127"/>
              <a:chExt cx="301" cy="317"/>
            </a:xfrm>
          </p:grpSpPr>
          <p:sp>
            <p:nvSpPr>
              <p:cNvPr id="21588" name="Line 62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89" name="Line 63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90" name="Line 64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91" name="Oval 65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2" name="Oval 66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3" name="Oval 67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4" name="Oval 68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5" name="Oval 69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6" name="Oval 70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1578" name="Group 71"/>
            <p:cNvGrpSpPr>
              <a:grpSpLocks/>
            </p:cNvGrpSpPr>
            <p:nvPr/>
          </p:nvGrpSpPr>
          <p:grpSpPr bwMode="auto">
            <a:xfrm rot="10800000" flipV="1">
              <a:off x="2373" y="3500"/>
              <a:ext cx="301" cy="317"/>
              <a:chOff x="2592" y="3127"/>
              <a:chExt cx="301" cy="317"/>
            </a:xfrm>
          </p:grpSpPr>
          <p:sp>
            <p:nvSpPr>
              <p:cNvPr id="21579" name="Line 72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80" name="Line 73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81" name="Line 74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82" name="Oval 75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3" name="Oval 76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4" name="Oval 77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5" name="Oval 78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6" name="Oval 79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7" name="Oval 80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4675188" y="3898900"/>
            <a:ext cx="701675" cy="509588"/>
            <a:chOff x="2232" y="3500"/>
            <a:chExt cx="442" cy="321"/>
          </a:xfrm>
        </p:grpSpPr>
        <p:grpSp>
          <p:nvGrpSpPr>
            <p:cNvPr id="21557" name="Group 82"/>
            <p:cNvGrpSpPr>
              <a:grpSpLocks/>
            </p:cNvGrpSpPr>
            <p:nvPr/>
          </p:nvGrpSpPr>
          <p:grpSpPr bwMode="auto">
            <a:xfrm rot="10800000" flipH="1">
              <a:off x="2232" y="3504"/>
              <a:ext cx="301" cy="317"/>
              <a:chOff x="2592" y="3127"/>
              <a:chExt cx="301" cy="317"/>
            </a:xfrm>
          </p:grpSpPr>
          <p:sp>
            <p:nvSpPr>
              <p:cNvPr id="21568" name="Line 83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9" name="Line 84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70" name="Line 85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71" name="Oval 86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2" name="Oval 87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3" name="Oval 88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4" name="Oval 89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5" name="Oval 90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6" name="Oval 91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1558" name="Group 92"/>
            <p:cNvGrpSpPr>
              <a:grpSpLocks/>
            </p:cNvGrpSpPr>
            <p:nvPr/>
          </p:nvGrpSpPr>
          <p:grpSpPr bwMode="auto">
            <a:xfrm rot="10800000" flipV="1">
              <a:off x="2373" y="3500"/>
              <a:ext cx="301" cy="317"/>
              <a:chOff x="2592" y="3127"/>
              <a:chExt cx="301" cy="317"/>
            </a:xfrm>
          </p:grpSpPr>
          <p:sp>
            <p:nvSpPr>
              <p:cNvPr id="21559" name="Line 93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0" name="Line 94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1" name="Line 95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2" name="Oval 96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3" name="Oval 97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4" name="Oval 98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5" name="Oval 99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6" name="Oval 100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7" name="Oval 101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6" name="Group 102"/>
          <p:cNvGrpSpPr>
            <a:grpSpLocks/>
          </p:cNvGrpSpPr>
          <p:nvPr/>
        </p:nvGrpSpPr>
        <p:grpSpPr bwMode="auto">
          <a:xfrm rot="10800000">
            <a:off x="5376863" y="4711700"/>
            <a:ext cx="701675" cy="509588"/>
            <a:chOff x="2232" y="3500"/>
            <a:chExt cx="442" cy="321"/>
          </a:xfrm>
        </p:grpSpPr>
        <p:grpSp>
          <p:nvGrpSpPr>
            <p:cNvPr id="21537" name="Group 103"/>
            <p:cNvGrpSpPr>
              <a:grpSpLocks/>
            </p:cNvGrpSpPr>
            <p:nvPr/>
          </p:nvGrpSpPr>
          <p:grpSpPr bwMode="auto">
            <a:xfrm rot="10800000" flipH="1">
              <a:off x="2232" y="3504"/>
              <a:ext cx="301" cy="317"/>
              <a:chOff x="2592" y="3127"/>
              <a:chExt cx="301" cy="317"/>
            </a:xfrm>
          </p:grpSpPr>
          <p:sp>
            <p:nvSpPr>
              <p:cNvPr id="21548" name="Line 104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9" name="Line 105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50" name="Line 106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51" name="Oval 107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2" name="Oval 108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3" name="Oval 109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4" name="Oval 110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5" name="Oval 111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6" name="Oval 112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1538" name="Group 113"/>
            <p:cNvGrpSpPr>
              <a:grpSpLocks/>
            </p:cNvGrpSpPr>
            <p:nvPr/>
          </p:nvGrpSpPr>
          <p:grpSpPr bwMode="auto">
            <a:xfrm rot="10800000" flipV="1">
              <a:off x="2373" y="3500"/>
              <a:ext cx="301" cy="317"/>
              <a:chOff x="2592" y="3127"/>
              <a:chExt cx="301" cy="317"/>
            </a:xfrm>
          </p:grpSpPr>
          <p:sp>
            <p:nvSpPr>
              <p:cNvPr id="21539" name="Line 114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115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1" name="Line 116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2" name="Oval 117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3" name="Oval 118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4" name="Oval 119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5" name="Oval 120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6" name="Oval 121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7" name="Oval 122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9" name="Group 123"/>
          <p:cNvGrpSpPr>
            <a:grpSpLocks/>
          </p:cNvGrpSpPr>
          <p:nvPr/>
        </p:nvGrpSpPr>
        <p:grpSpPr bwMode="auto">
          <a:xfrm rot="-5400000">
            <a:off x="4588669" y="4626769"/>
            <a:ext cx="701675" cy="509587"/>
            <a:chOff x="2232" y="3500"/>
            <a:chExt cx="442" cy="321"/>
          </a:xfrm>
        </p:grpSpPr>
        <p:grpSp>
          <p:nvGrpSpPr>
            <p:cNvPr id="21517" name="Group 124"/>
            <p:cNvGrpSpPr>
              <a:grpSpLocks/>
            </p:cNvGrpSpPr>
            <p:nvPr/>
          </p:nvGrpSpPr>
          <p:grpSpPr bwMode="auto">
            <a:xfrm rot="10800000" flipH="1">
              <a:off x="2232" y="3504"/>
              <a:ext cx="301" cy="317"/>
              <a:chOff x="2592" y="3127"/>
              <a:chExt cx="301" cy="317"/>
            </a:xfrm>
          </p:grpSpPr>
          <p:sp>
            <p:nvSpPr>
              <p:cNvPr id="21528" name="Line 125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9" name="Line 126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30" name="Line 127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31" name="Oval 128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2" name="Oval 129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3" name="Oval 130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4" name="Oval 131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5" name="Oval 132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6" name="Oval 133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1518" name="Group 134"/>
            <p:cNvGrpSpPr>
              <a:grpSpLocks/>
            </p:cNvGrpSpPr>
            <p:nvPr/>
          </p:nvGrpSpPr>
          <p:grpSpPr bwMode="auto">
            <a:xfrm rot="10800000" flipV="1">
              <a:off x="2373" y="3500"/>
              <a:ext cx="301" cy="317"/>
              <a:chOff x="2592" y="3127"/>
              <a:chExt cx="301" cy="317"/>
            </a:xfrm>
          </p:grpSpPr>
          <p:sp>
            <p:nvSpPr>
              <p:cNvPr id="21519" name="Line 135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0" name="Line 136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1" name="Line 137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2" name="Oval 138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3" name="Oval 139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4" name="Oval 140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5" name="Oval 141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6" name="Oval 142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7" name="Oval 143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sp>
        <p:nvSpPr>
          <p:cNvPr id="148624" name="Oval 144"/>
          <p:cNvSpPr>
            <a:spLocks noChangeArrowheads="1"/>
          </p:cNvSpPr>
          <p:nvPr/>
        </p:nvSpPr>
        <p:spPr bwMode="auto">
          <a:xfrm>
            <a:off x="5297488" y="4503738"/>
            <a:ext cx="152400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14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"/>
                                        <p:tgtEl>
                                          <p:spTgt spid="14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14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11" grpId="0" autoUpdateAnimBg="0"/>
      <p:bldP spid="148512" grpId="0" autoUpdateAnimBg="0"/>
      <p:bldP spid="148538" grpId="0" autoUpdateAnimBg="0"/>
      <p:bldP spid="148539" grpId="0" autoUpdateAnimBg="0"/>
      <p:bldP spid="1486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Trojuholníkové čísla</a:t>
            </a:r>
          </a:p>
        </p:txBody>
      </p:sp>
      <p:pic>
        <p:nvPicPr>
          <p:cNvPr id="22530" name="Picture 2" descr="TMP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557338"/>
            <a:ext cx="7215187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89632" y="5229200"/>
            <a:ext cx="6696744" cy="461665"/>
          </a:xfrm>
          <a:prstGeom prst="rect">
            <a:avLst/>
          </a:prstGeom>
          <a:blipFill rotWithShape="1">
            <a:blip r:embed="rId3"/>
            <a:stretch>
              <a:fillRect l="-273" b="-1316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332</TotalTime>
  <Words>88</Words>
  <Application>Microsoft Office PowerPoint</Application>
  <PresentationFormat>Předvádění na obrazovce (4:3)</PresentationFormat>
  <Paragraphs>30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Arial</vt:lpstr>
      <vt:lpstr>Motiv sady Office</vt:lpstr>
      <vt:lpstr>Rovnica</vt:lpstr>
      <vt:lpstr>Figurálne (polygonálne) čísla</vt:lpstr>
      <vt:lpstr>Trojuholníkové čísla</vt:lpstr>
      <vt:lpstr>Štvorcové čísla</vt:lpstr>
      <vt:lpstr>Päťuholníkové čísla</vt:lpstr>
      <vt:lpstr>Päťuholníkové čísla</vt:lpstr>
      <vt:lpstr>Šesťuholníkové čísla</vt:lpstr>
      <vt:lpstr>Úlohy k figurálnym číslam</vt:lpstr>
      <vt:lpstr>Trojuholníkové čísla</vt:lpstr>
      <vt:lpstr>Trojuholníkové čísla</vt:lpstr>
      <vt:lpstr>Pyramidálne čísla</vt:lpstr>
    </vt:vector>
  </TitlesOfParts>
  <Company>UMB FPV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ktm</dc:creator>
  <cp:lastModifiedBy>hanzelpa</cp:lastModifiedBy>
  <cp:revision>34</cp:revision>
  <dcterms:created xsi:type="dcterms:W3CDTF">2011-10-12T08:49:16Z</dcterms:created>
  <dcterms:modified xsi:type="dcterms:W3CDTF">2011-10-13T09:15:42Z</dcterms:modified>
</cp:coreProperties>
</file>