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63" r:id="rId4"/>
    <p:sldId id="259" r:id="rId5"/>
    <p:sldId id="260" r:id="rId6"/>
    <p:sldId id="266" r:id="rId7"/>
    <p:sldId id="261" r:id="rId8"/>
    <p:sldId id="262" r:id="rId9"/>
    <p:sldId id="265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2" r:id="rId3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907" autoAdjust="0"/>
  </p:normalViewPr>
  <p:slideViewPr>
    <p:cSldViewPr snapToGrid="0">
      <p:cViewPr varScale="1">
        <p:scale>
          <a:sx n="107" d="100"/>
          <a:sy n="107" d="100"/>
        </p:scale>
        <p:origin x="17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35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9B107-F3C8-407A-AF31-F05BCD8D3638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214A7-7E8F-4F11-B275-5CA3A0F5586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75842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1694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82734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18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1990" y="365126"/>
            <a:ext cx="5363359" cy="1325563"/>
          </a:xfrm>
          <a:prstGeom prst="rect">
            <a:avLst/>
          </a:prstGeom>
        </p:spPr>
        <p:txBody>
          <a:bodyPr/>
          <a:lstStyle/>
          <a:p>
            <a:r>
              <a:rPr lang="sk-SK" dirty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25194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5554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151990" y="365126"/>
            <a:ext cx="5363359" cy="1325563"/>
          </a:xfrm>
          <a:prstGeom prst="rect">
            <a:avLst/>
          </a:prstGeom>
        </p:spPr>
        <p:txBody>
          <a:bodyPr/>
          <a:lstStyle/>
          <a:p>
            <a:r>
              <a:rPr lang="sk-SK" dirty="0"/>
              <a:t>Upravte štýly predlohy textu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934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151990" y="365126"/>
            <a:ext cx="5363359" cy="1325563"/>
          </a:xfrm>
          <a:prstGeom prst="rect">
            <a:avLst/>
          </a:prstGeom>
        </p:spPr>
        <p:txBody>
          <a:bodyPr/>
          <a:lstStyle/>
          <a:p>
            <a:r>
              <a:rPr lang="sk-SK" dirty="0"/>
              <a:t>Upravte štýly predlohy textu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463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151990" y="365126"/>
            <a:ext cx="5363359" cy="1325563"/>
          </a:xfrm>
          <a:prstGeom prst="rect">
            <a:avLst/>
          </a:prstGeom>
        </p:spPr>
        <p:txBody>
          <a:bodyPr/>
          <a:lstStyle/>
          <a:p>
            <a:r>
              <a:rPr lang="sk-SK" dirty="0"/>
              <a:t>Upravte štýly predlohy textu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9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4875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82301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1944750-BE3E-4944-A737-3924012E56EA}" type="datetimeFigureOut">
              <a:rPr lang="sk-SK" smtClean="0"/>
              <a:pPr/>
              <a:t>30.06.2018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1FE153-6752-4103-8765-3A16EB28ECD3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8692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3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979627"/>
            <a:ext cx="7772400" cy="1436063"/>
          </a:xfrm>
        </p:spPr>
        <p:txBody>
          <a:bodyPr/>
          <a:lstStyle/>
          <a:p>
            <a:r>
              <a:rPr lang="en-US" sz="4400" dirty="0" err="1"/>
              <a:t>Hra</a:t>
            </a:r>
            <a:r>
              <a:rPr lang="en-US" sz="4400" dirty="0"/>
              <a:t> </a:t>
            </a:r>
            <a:r>
              <a:rPr lang="sk-SK" sz="4400" dirty="0"/>
              <a:t>s viacerými úrovňami </a:t>
            </a:r>
            <a:r>
              <a:rPr lang="en-US" sz="4400" dirty="0" err="1"/>
              <a:t>ovl</a:t>
            </a:r>
            <a:r>
              <a:rPr lang="sk-SK" sz="4400" dirty="0" err="1"/>
              <a:t>ádaná</a:t>
            </a:r>
            <a:r>
              <a:rPr lang="sk-SK" sz="4400" dirty="0"/>
              <a:t> dotykovými gestami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806539"/>
            <a:ext cx="6858000" cy="1655762"/>
          </a:xfrm>
        </p:spPr>
        <p:txBody>
          <a:bodyPr/>
          <a:lstStyle/>
          <a:p>
            <a:r>
              <a:rPr lang="sk-SK" sz="3600" i="1" dirty="0">
                <a:latin typeface="+mj-lt"/>
                <a:ea typeface="+mj-ea"/>
                <a:cs typeface="+mj-cs"/>
              </a:rPr>
              <a:t>Projekt</a:t>
            </a: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7671D3A9-5170-40BF-A407-836A6FB87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701" y="453831"/>
            <a:ext cx="2001650" cy="76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40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Riešenie</a:t>
            </a:r>
          </a:p>
        </p:txBody>
      </p:sp>
      <p:pic>
        <p:nvPicPr>
          <p:cNvPr id="16" name="Obrázok 15">
            <a:extLst>
              <a:ext uri="{FF2B5EF4-FFF2-40B4-BE49-F238E27FC236}">
                <a16:creationId xmlns:a16="http://schemas.microsoft.com/office/drawing/2014/main" id="{0F5FABD8-C182-464A-8566-BEDC7A07F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70" y="1498450"/>
            <a:ext cx="5703369" cy="322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66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>
            <a:extLst>
              <a:ext uri="{FF2B5EF4-FFF2-40B4-BE49-F238E27FC236}">
                <a16:creationId xmlns:a16="http://schemas.microsoft.com/office/drawing/2014/main" id="{F75A7AF0-5190-4753-B833-7434B32B5420}"/>
              </a:ext>
            </a:extLst>
          </p:cNvPr>
          <p:cNvSpPr/>
          <p:nvPr/>
        </p:nvSpPr>
        <p:spPr>
          <a:xfrm>
            <a:off x="261097" y="3636364"/>
            <a:ext cx="8043481" cy="1550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2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97" y="1376094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Pomocou ďalšieho časovača zabezpečte, aby zajac vyskočil nahor </a:t>
            </a:r>
            <a:r>
              <a:rPr lang="sk-SK" b="1" dirty="0"/>
              <a:t>primerane</a:t>
            </a:r>
            <a:r>
              <a:rPr lang="sk-SK" b="1" i="1" dirty="0"/>
              <a:t> </a:t>
            </a:r>
            <a:r>
              <a:rPr lang="sk-SK" b="1" dirty="0"/>
              <a:t>rýchlo</a:t>
            </a:r>
            <a:r>
              <a:rPr lang="sk-SK" dirty="0"/>
              <a:t> a </a:t>
            </a:r>
            <a:r>
              <a:rPr lang="sk-SK" b="1" dirty="0"/>
              <a:t>dostatočne vysoko</a:t>
            </a:r>
            <a:r>
              <a:rPr lang="sk-SK" dirty="0"/>
              <a:t>.</a:t>
            </a:r>
          </a:p>
          <a:p>
            <a:pPr marL="0" indent="0">
              <a:buNone/>
            </a:pPr>
            <a:r>
              <a:rPr lang="sk-SK" dirty="0"/>
              <a:t>Výskok zajaca ovládajte dotykom prsta v ľubovoľnom miesta plátna (t. j. lúky, po ktorej zajac beží</a:t>
            </a:r>
            <a:r>
              <a:rPr lang="en-US" dirty="0"/>
              <a:t>)</a:t>
            </a:r>
            <a:r>
              <a:rPr lang="sk-SK" dirty="0"/>
              <a:t>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Čo je to výskok?</a:t>
            </a:r>
          </a:p>
          <a:p>
            <a:pPr marL="0" indent="0">
              <a:buNone/>
            </a:pPr>
            <a:r>
              <a:rPr lang="sk-SK" dirty="0"/>
              <a:t>Sprajty sú schopné pohybovať sa aj samé (Ako?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Na</a:t>
            </a:r>
            <a:r>
              <a:rPr lang="sk-SK" dirty="0"/>
              <a:t>čo potrebujeme ďalší časovač?</a:t>
            </a:r>
          </a:p>
          <a:p>
            <a:pPr marL="0" indent="0">
              <a:buNone/>
            </a:pPr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8057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30" y="1376098"/>
            <a:ext cx="8515351" cy="4351338"/>
          </a:xfrm>
        </p:spPr>
        <p:txBody>
          <a:bodyPr/>
          <a:lstStyle/>
          <a:p>
            <a:r>
              <a:rPr lang="sk-SK" dirty="0"/>
              <a:t>vložme do projektu ďalší časovač (</a:t>
            </a:r>
            <a:r>
              <a:rPr lang="sk-SK" dirty="0" err="1">
                <a:latin typeface="Consolas" panose="020B0609020204030204" pitchFamily="49" charset="0"/>
              </a:rPr>
              <a:t>clkSkok</a:t>
            </a:r>
            <a:r>
              <a:rPr lang="en-US" dirty="0"/>
              <a:t>)</a:t>
            </a:r>
            <a:endParaRPr lang="sk-SK" dirty="0"/>
          </a:p>
          <a:p>
            <a:pPr marL="0" indent="0">
              <a:buNone/>
            </a:pPr>
            <a:endParaRPr lang="sk-SK" dirty="0"/>
          </a:p>
          <a:p>
            <a:r>
              <a:rPr lang="sk-SK" dirty="0"/>
              <a:t>kedy </a:t>
            </a:r>
            <a:r>
              <a:rPr lang="en-US" dirty="0" err="1"/>
              <a:t>tento</a:t>
            </a:r>
            <a:r>
              <a:rPr lang="en-US" dirty="0"/>
              <a:t> </a:t>
            </a:r>
            <a:r>
              <a:rPr lang="sk-SK" dirty="0"/>
              <a:t>časovač spustíme?</a:t>
            </a:r>
          </a:p>
          <a:p>
            <a:r>
              <a:rPr lang="sk-SK" dirty="0"/>
              <a:t>kedy tento časovač vypneme?</a:t>
            </a:r>
          </a:p>
          <a:p>
            <a:r>
              <a:rPr lang="sk-SK" dirty="0"/>
              <a:t>budeme potrebovať pomocné premenné?</a:t>
            </a:r>
          </a:p>
          <a:p>
            <a:r>
              <a:rPr lang="sk-SK" dirty="0"/>
              <a:t>ako dosiahneme, aby zajac počas výskoku nebežal?</a:t>
            </a:r>
          </a:p>
        </p:txBody>
      </p:sp>
    </p:spTree>
    <p:extLst>
      <p:ext uri="{BB962C8B-B14F-4D97-AF65-F5344CB8AC3E}">
        <p14:creationId xmlns:p14="http://schemas.microsoft.com/office/powerpoint/2010/main" val="3355504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pic>
        <p:nvPicPr>
          <p:cNvPr id="7" name="Obrázok 6">
            <a:extLst>
              <a:ext uri="{FF2B5EF4-FFF2-40B4-BE49-F238E27FC236}">
                <a16:creationId xmlns:a16="http://schemas.microsoft.com/office/drawing/2014/main" id="{278E1EDA-53BE-4259-B75A-A8BF035D0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00" y="1501222"/>
            <a:ext cx="5474970" cy="3314700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A5F4FE55-0620-40F6-980F-D6E19D05400B}"/>
              </a:ext>
            </a:extLst>
          </p:cNvPr>
          <p:cNvSpPr txBox="1"/>
          <p:nvPr/>
        </p:nvSpPr>
        <p:spPr>
          <a:xfrm>
            <a:off x="4866263" y="1795033"/>
            <a:ext cx="3649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v</a:t>
            </a:r>
            <a:r>
              <a:rPr lang="sk-SK" sz="2000" dirty="0" err="1"/>
              <a:t>ýskok</a:t>
            </a:r>
            <a:r>
              <a:rPr lang="sk-SK" sz="2000" dirty="0"/>
              <a:t> môže začať iba vtedy, </a:t>
            </a:r>
            <a:br>
              <a:rPr lang="sk-SK" sz="2000" dirty="0"/>
            </a:br>
            <a:r>
              <a:rPr lang="sk-SK" sz="2000" dirty="0"/>
              <a:t>keď zajac beží (t. j. je na zemi</a:t>
            </a:r>
            <a:r>
              <a:rPr lang="en-US" sz="2000" dirty="0"/>
              <a:t>)</a:t>
            </a:r>
            <a:endParaRPr lang="sk-SK" sz="2000" dirty="0"/>
          </a:p>
        </p:txBody>
      </p:sp>
      <p:cxnSp>
        <p:nvCxnSpPr>
          <p:cNvPr id="9" name="Rovná spojovacia šípka 8">
            <a:extLst>
              <a:ext uri="{FF2B5EF4-FFF2-40B4-BE49-F238E27FC236}">
                <a16:creationId xmlns:a16="http://schemas.microsoft.com/office/drawing/2014/main" id="{16DCD43F-300C-4A20-81F0-BAAD8B834D37}"/>
              </a:ext>
            </a:extLst>
          </p:cNvPr>
          <p:cNvCxnSpPr>
            <a:cxnSpLocks/>
          </p:cNvCxnSpPr>
          <p:nvPr/>
        </p:nvCxnSpPr>
        <p:spPr>
          <a:xfrm flipH="1">
            <a:off x="4057037" y="2118199"/>
            <a:ext cx="603800" cy="461665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lokTextu 12">
            <a:extLst>
              <a:ext uri="{FF2B5EF4-FFF2-40B4-BE49-F238E27FC236}">
                <a16:creationId xmlns:a16="http://schemas.microsoft.com/office/drawing/2014/main" id="{67801727-5BF1-4AC5-99DC-A112E42CB046}"/>
              </a:ext>
            </a:extLst>
          </p:cNvPr>
          <p:cNvSpPr txBox="1"/>
          <p:nvPr/>
        </p:nvSpPr>
        <p:spPr>
          <a:xfrm>
            <a:off x="6591416" y="3603103"/>
            <a:ext cx="1824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/>
              <a:t>počas výskoku</a:t>
            </a:r>
            <a:br>
              <a:rPr lang="sk-SK" sz="2000" dirty="0"/>
            </a:br>
            <a:r>
              <a:rPr lang="sk-SK" sz="2000" dirty="0"/>
              <a:t>zajac nebeží</a:t>
            </a:r>
          </a:p>
        </p:txBody>
      </p:sp>
      <p:cxnSp>
        <p:nvCxnSpPr>
          <p:cNvPr id="14" name="Rovná spojovacia šípka 13">
            <a:extLst>
              <a:ext uri="{FF2B5EF4-FFF2-40B4-BE49-F238E27FC236}">
                <a16:creationId xmlns:a16="http://schemas.microsoft.com/office/drawing/2014/main" id="{DF699CF4-E05C-4A41-A1C5-B1E73C7E0E7D}"/>
              </a:ext>
            </a:extLst>
          </p:cNvPr>
          <p:cNvCxnSpPr>
            <a:cxnSpLocks/>
          </p:cNvCxnSpPr>
          <p:nvPr/>
        </p:nvCxnSpPr>
        <p:spPr>
          <a:xfrm flipH="1">
            <a:off x="5816694" y="3887159"/>
            <a:ext cx="633802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70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D5FCADC5-538B-46F9-B044-176443F2B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40" y="1432271"/>
            <a:ext cx="7726680" cy="345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01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Riešenie</a:t>
            </a: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837B2CFA-054B-4078-8190-D7803D06F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45756"/>
            <a:ext cx="6311348" cy="4373735"/>
          </a:xfrm>
          <a:prstGeom prst="rect">
            <a:avLst/>
          </a:prstGeom>
        </p:spPr>
      </p:pic>
      <p:sp>
        <p:nvSpPr>
          <p:cNvPr id="6" name="BlokTextu 5">
            <a:extLst>
              <a:ext uri="{FF2B5EF4-FFF2-40B4-BE49-F238E27FC236}">
                <a16:creationId xmlns:a16="http://schemas.microsoft.com/office/drawing/2014/main" id="{98E70A4F-ECD7-4C15-B5EF-C6A00367ED85}"/>
              </a:ext>
            </a:extLst>
          </p:cNvPr>
          <p:cNvSpPr txBox="1"/>
          <p:nvPr/>
        </p:nvSpPr>
        <p:spPr>
          <a:xfrm>
            <a:off x="6617512" y="3959968"/>
            <a:ext cx="23754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v</a:t>
            </a:r>
            <a:r>
              <a:rPr lang="sk-SK" sz="2000" dirty="0" err="1"/>
              <a:t>ýskok</a:t>
            </a:r>
            <a:r>
              <a:rPr lang="sk-SK" sz="2000" dirty="0"/>
              <a:t> skončil,</a:t>
            </a:r>
          </a:p>
          <a:p>
            <a:r>
              <a:rPr lang="sk-SK" sz="2000" dirty="0"/>
              <a:t>zajac dopadol</a:t>
            </a:r>
            <a:r>
              <a:rPr lang="en-US" sz="2000" dirty="0"/>
              <a:t> na </a:t>
            </a:r>
            <a:r>
              <a:rPr lang="en-US" sz="2000" dirty="0" err="1"/>
              <a:t>zem</a:t>
            </a:r>
            <a:r>
              <a:rPr lang="en-US" sz="2000" dirty="0"/>
              <a:t> a </a:t>
            </a:r>
            <a:r>
              <a:rPr lang="sk-SK" sz="2000" dirty="0"/>
              <a:t>začne </a:t>
            </a:r>
            <a:br>
              <a:rPr lang="sk-SK" sz="2000" dirty="0"/>
            </a:br>
            <a:r>
              <a:rPr lang="sk-SK" sz="2000" dirty="0"/>
              <a:t>znovu bežať</a:t>
            </a:r>
          </a:p>
        </p:txBody>
      </p:sp>
      <p:cxnSp>
        <p:nvCxnSpPr>
          <p:cNvPr id="8" name="Rovná spojovacia šípka 7">
            <a:extLst>
              <a:ext uri="{FF2B5EF4-FFF2-40B4-BE49-F238E27FC236}">
                <a16:creationId xmlns:a16="http://schemas.microsoft.com/office/drawing/2014/main" id="{34C17649-3902-4CAA-AB0D-C89C90AC91F9}"/>
              </a:ext>
            </a:extLst>
          </p:cNvPr>
          <p:cNvCxnSpPr/>
          <p:nvPr/>
        </p:nvCxnSpPr>
        <p:spPr>
          <a:xfrm flipH="1">
            <a:off x="5446643" y="4621687"/>
            <a:ext cx="103367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898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3</a:t>
            </a:r>
          </a:p>
        </p:txBody>
      </p:sp>
      <p:sp>
        <p:nvSpPr>
          <p:cNvPr id="5" name="Obdĺžnik 4">
            <a:extLst>
              <a:ext uri="{FF2B5EF4-FFF2-40B4-BE49-F238E27FC236}">
                <a16:creationId xmlns:a16="http://schemas.microsoft.com/office/drawing/2014/main" id="{067F887D-9CCB-45A5-88EC-4C55F80B447E}"/>
              </a:ext>
            </a:extLst>
          </p:cNvPr>
          <p:cNvSpPr/>
          <p:nvPr/>
        </p:nvSpPr>
        <p:spPr>
          <a:xfrm>
            <a:off x="221975" y="3026762"/>
            <a:ext cx="7851913" cy="1550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59" y="1385063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Zajacovi majú ponad hlavu lietať mrkvy a pod nohami </a:t>
            </a:r>
            <a:br>
              <a:rPr lang="sk-SK" dirty="0"/>
            </a:br>
            <a:r>
              <a:rPr lang="sk-SK" dirty="0"/>
              <a:t>sa mu gúľať kapusty.  Naprogramujte </a:t>
            </a:r>
            <a:r>
              <a:rPr lang="sk-SK" b="1" dirty="0"/>
              <a:t>automatický </a:t>
            </a:r>
            <a:br>
              <a:rPr lang="sk-SK" b="1" dirty="0"/>
            </a:br>
            <a:r>
              <a:rPr lang="sk-SK" b="1" dirty="0"/>
              <a:t>pohyb</a:t>
            </a:r>
            <a:r>
              <a:rPr lang="sk-SK" dirty="0"/>
              <a:t> týchto sprajtov. 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Ak má </a:t>
            </a:r>
            <a:r>
              <a:rPr lang="sk-SK" dirty="0" err="1"/>
              <a:t>sprajt</a:t>
            </a:r>
            <a:r>
              <a:rPr lang="sk-SK" dirty="0"/>
              <a:t> vlastnosť </a:t>
            </a:r>
            <a:r>
              <a:rPr lang="sk-SK" dirty="0" err="1">
                <a:latin typeface="Consolas" panose="020B0609020204030204" pitchFamily="49" charset="0"/>
              </a:rPr>
              <a:t>Enabled</a:t>
            </a:r>
            <a:r>
              <a:rPr lang="sk-SK" dirty="0"/>
              <a:t> nastavenú na </a:t>
            </a:r>
            <a:r>
              <a:rPr lang="sk-SK" dirty="0" err="1">
                <a:latin typeface="Consolas" panose="020B0609020204030204" pitchFamily="49" charset="0"/>
              </a:rPr>
              <a:t>true</a:t>
            </a:r>
            <a:r>
              <a:rPr lang="sk-SK" dirty="0"/>
              <a:t>, potom sa každých </a:t>
            </a:r>
            <a:r>
              <a:rPr lang="sk-SK" dirty="0">
                <a:latin typeface="Consolas" panose="020B0609020204030204" pitchFamily="49" charset="0"/>
              </a:rPr>
              <a:t>Interval</a:t>
            </a:r>
            <a:r>
              <a:rPr lang="sk-SK" dirty="0"/>
              <a:t> milisekúnd posunie </a:t>
            </a:r>
            <a:br>
              <a:rPr lang="sk-SK" dirty="0"/>
            </a:br>
            <a:r>
              <a:rPr lang="sk-SK" dirty="0"/>
              <a:t>o </a:t>
            </a:r>
            <a:r>
              <a:rPr lang="sk-SK" dirty="0" err="1">
                <a:latin typeface="Consolas" panose="020B0609020204030204" pitchFamily="49" charset="0"/>
              </a:rPr>
              <a:t>Speed</a:t>
            </a:r>
            <a:r>
              <a:rPr lang="sk-SK" dirty="0"/>
              <a:t> pixelov v smere </a:t>
            </a:r>
            <a:r>
              <a:rPr lang="sk-SK" dirty="0" err="1">
                <a:latin typeface="Consolas" panose="020B0609020204030204" pitchFamily="49" charset="0"/>
              </a:rPr>
              <a:t>Heading</a:t>
            </a:r>
            <a:r>
              <a:rPr lang="sk-SK" dirty="0"/>
              <a:t>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7152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9F9C0E72-B5C1-47FB-A062-4BB47DC2E015}"/>
              </a:ext>
            </a:extLst>
          </p:cNvPr>
          <p:cNvSpPr/>
          <p:nvPr/>
        </p:nvSpPr>
        <p:spPr>
          <a:xfrm>
            <a:off x="275766" y="3358458"/>
            <a:ext cx="8043481" cy="1550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3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21" y="1420923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Experimentuje s rôznymi hodnotami vlastností </a:t>
            </a:r>
          </a:p>
          <a:p>
            <a:pPr marL="0" indent="0">
              <a:buNone/>
            </a:pPr>
            <a:r>
              <a:rPr lang="sk-SK" dirty="0" err="1">
                <a:latin typeface="Consolas" panose="020B0609020204030204" pitchFamily="49" charset="0"/>
              </a:rPr>
              <a:t>Heading</a:t>
            </a:r>
            <a:r>
              <a:rPr lang="sk-SK" dirty="0"/>
              <a:t>, </a:t>
            </a:r>
            <a:r>
              <a:rPr lang="sk-SK" dirty="0">
                <a:latin typeface="Consolas" panose="020B0609020204030204" pitchFamily="49" charset="0"/>
              </a:rPr>
              <a:t>Interval</a:t>
            </a:r>
            <a:r>
              <a:rPr lang="sk-SK" dirty="0"/>
              <a:t> a </a:t>
            </a:r>
            <a:r>
              <a:rPr lang="sk-SK" dirty="0" err="1">
                <a:latin typeface="Consolas" panose="020B0609020204030204" pitchFamily="49" charset="0"/>
              </a:rPr>
              <a:t>Speed</a:t>
            </a:r>
            <a:r>
              <a:rPr lang="sk-SK" dirty="0"/>
              <a:t> </a:t>
            </a:r>
          </a:p>
          <a:p>
            <a:pPr marL="0" indent="0">
              <a:buNone/>
            </a:pPr>
            <a:r>
              <a:rPr lang="sk-SK" dirty="0"/>
              <a:t>zajaca a mrkvy. 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Dočiahne zajac na mrkvu? Dokáže kapustu preskočiť?</a:t>
            </a:r>
          </a:p>
          <a:p>
            <a:pPr marL="0" indent="0">
              <a:buNone/>
            </a:pPr>
            <a:r>
              <a:rPr lang="sk-SK" dirty="0"/>
              <a:t>Čo sa stane so sprajtami po dosiahnutí pravého okraja obrazovky?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933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Riešenie</a:t>
            </a:r>
          </a:p>
        </p:txBody>
      </p:sp>
      <p:pic>
        <p:nvPicPr>
          <p:cNvPr id="10" name="Obrázok 9">
            <a:extLst>
              <a:ext uri="{FF2B5EF4-FFF2-40B4-BE49-F238E27FC236}">
                <a16:creationId xmlns:a16="http://schemas.microsoft.com/office/drawing/2014/main" id="{A4BDF8D0-3123-4B97-AAFB-D726023E7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90" y="1960417"/>
            <a:ext cx="6881453" cy="124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3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>
            <a:extLst>
              <a:ext uri="{FF2B5EF4-FFF2-40B4-BE49-F238E27FC236}">
                <a16:creationId xmlns:a16="http://schemas.microsoft.com/office/drawing/2014/main" id="{887343D0-6108-4767-ABE7-AD722F4D12EF}"/>
              </a:ext>
            </a:extLst>
          </p:cNvPr>
          <p:cNvSpPr/>
          <p:nvPr/>
        </p:nvSpPr>
        <p:spPr>
          <a:xfrm>
            <a:off x="248871" y="3268808"/>
            <a:ext cx="7851913" cy="1550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4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24" y="1402988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Zajac beží a skáče. Mrkva lieta, kapusta sa gúľa.</a:t>
            </a:r>
          </a:p>
          <a:p>
            <a:pPr marL="0" indent="0">
              <a:buNone/>
            </a:pPr>
            <a:r>
              <a:rPr lang="sk-SK" dirty="0"/>
              <a:t>Pri zrážke mrkvy ani kapusty so zajacom sa nič neudeje. Pohyb kapusty aj mrkvy je ľahko predvídateľný.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i="1" dirty="0"/>
              <a:t>Čo treba urobiť?</a:t>
            </a:r>
          </a:p>
          <a:p>
            <a:pPr marL="0" indent="0">
              <a:buNone/>
            </a:pPr>
            <a:r>
              <a:rPr lang="sk-SK" dirty="0"/>
              <a:t>Keď zajac chytí mrkvu, tak...</a:t>
            </a:r>
          </a:p>
          <a:p>
            <a:pPr marL="0" indent="0">
              <a:buNone/>
            </a:pPr>
            <a:r>
              <a:rPr lang="sk-SK" dirty="0"/>
              <a:t>Keď zajac zakopne o kapustu, tak...</a:t>
            </a:r>
          </a:p>
        </p:txBody>
      </p:sp>
    </p:spTree>
    <p:extLst>
      <p:ext uri="{BB962C8B-B14F-4D97-AF65-F5344CB8AC3E}">
        <p14:creationId xmlns:p14="http://schemas.microsoft.com/office/powerpoint/2010/main" val="2374043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151990" y="365126"/>
            <a:ext cx="5363359" cy="1325563"/>
          </a:xfrm>
        </p:spPr>
        <p:txBody>
          <a:bodyPr/>
          <a:lstStyle/>
          <a:p>
            <a:pPr algn="ctr"/>
            <a:r>
              <a:rPr lang="sk-SK" dirty="0"/>
              <a:t>Náš cieľ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261098" y="1288297"/>
            <a:ext cx="8497420" cy="4351338"/>
          </a:xfrm>
        </p:spPr>
        <p:txBody>
          <a:bodyPr/>
          <a:lstStyle/>
          <a:p>
            <a:r>
              <a:rPr lang="sk-SK" dirty="0"/>
              <a:t>vyvinúť arkádovú hru typu </a:t>
            </a:r>
            <a:r>
              <a:rPr lang="sk-SK" dirty="0" err="1"/>
              <a:t>plošinovka</a:t>
            </a:r>
            <a:endParaRPr lang="sk-SK" dirty="0"/>
          </a:p>
          <a:p>
            <a:r>
              <a:rPr lang="sk-SK" dirty="0"/>
              <a:t>j</a:t>
            </a:r>
            <a:r>
              <a:rPr lang="en-US" dirty="0" err="1"/>
              <a:t>ednoduchý</a:t>
            </a:r>
            <a:r>
              <a:rPr lang="sk-SK" dirty="0"/>
              <a:t>, ale zábavný k</a:t>
            </a:r>
            <a:r>
              <a:rPr lang="en-US" dirty="0" err="1"/>
              <a:t>oncept</a:t>
            </a:r>
            <a:endParaRPr lang="sk-SK" dirty="0"/>
          </a:p>
          <a:p>
            <a:pPr lvl="1"/>
            <a:r>
              <a:rPr lang="sk-SK" dirty="0"/>
              <a:t>viac</a:t>
            </a:r>
            <a:r>
              <a:rPr lang="en-US" dirty="0"/>
              <a:t> </a:t>
            </a:r>
            <a:r>
              <a:rPr lang="en-US" dirty="0" err="1"/>
              <a:t>úrovní</a:t>
            </a:r>
            <a:r>
              <a:rPr lang="en-US" dirty="0"/>
              <a:t> so </a:t>
            </a:r>
            <a:r>
              <a:rPr lang="en-US" dirty="0" err="1"/>
              <a:t>stupňujúcou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náročnosťo</a:t>
            </a:r>
            <a:r>
              <a:rPr lang="sk-SK" dirty="0"/>
              <a:t>u</a:t>
            </a:r>
          </a:p>
          <a:p>
            <a:pPr lvl="1"/>
            <a:r>
              <a:rPr lang="sk-SK" dirty="0"/>
              <a:t>dobrý postreh, zručnosť v ovládaní, logické myslenie, koncentrácia, rýchle rozhodovanie</a:t>
            </a:r>
          </a:p>
          <a:p>
            <a:r>
              <a:rPr lang="sk-SK" dirty="0"/>
              <a:t>hlavný hrdina </a:t>
            </a:r>
          </a:p>
          <a:p>
            <a:pPr lvl="1"/>
            <a:r>
              <a:rPr lang="sk-SK" dirty="0"/>
              <a:t>prekonáva r</a:t>
            </a:r>
            <a:r>
              <a:rPr lang="en-US" dirty="0" err="1"/>
              <a:t>ôzne</a:t>
            </a:r>
            <a:r>
              <a:rPr lang="en-US" dirty="0"/>
              <a:t> </a:t>
            </a:r>
            <a:r>
              <a:rPr lang="en-US" dirty="0" err="1"/>
              <a:t>nástrahy</a:t>
            </a:r>
            <a:r>
              <a:rPr lang="en-US" dirty="0"/>
              <a:t> </a:t>
            </a:r>
            <a:r>
              <a:rPr lang="en-US" dirty="0" err="1"/>
              <a:t>virtuálneho</a:t>
            </a:r>
            <a:r>
              <a:rPr lang="en-US" dirty="0"/>
              <a:t> </a:t>
            </a:r>
            <a:r>
              <a:rPr lang="en-US" dirty="0" err="1"/>
              <a:t>sveta</a:t>
            </a:r>
            <a:r>
              <a:rPr lang="en-US" dirty="0"/>
              <a:t> - </a:t>
            </a:r>
            <a:r>
              <a:rPr lang="en-US" dirty="0" err="1"/>
              <a:t>skáče</a:t>
            </a:r>
            <a:r>
              <a:rPr lang="en-US" dirty="0"/>
              <a:t> </a:t>
            </a:r>
            <a:r>
              <a:rPr lang="en-US" dirty="0" err="1"/>
              <a:t>cez</a:t>
            </a:r>
            <a:r>
              <a:rPr lang="en-US" dirty="0"/>
              <a:t> </a:t>
            </a:r>
            <a:r>
              <a:rPr lang="en-US" dirty="0" err="1"/>
              <a:t>prekážky</a:t>
            </a:r>
            <a:r>
              <a:rPr lang="en-US" dirty="0"/>
              <a:t>, </a:t>
            </a:r>
            <a:r>
              <a:rPr lang="en-US" dirty="0" err="1"/>
              <a:t>vyhýba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nepriateľom</a:t>
            </a:r>
            <a:r>
              <a:rPr lang="en-US" dirty="0"/>
              <a:t> </a:t>
            </a:r>
            <a:r>
              <a:rPr lang="en-US" dirty="0" err="1"/>
              <a:t>alebo</a:t>
            </a:r>
            <a:r>
              <a:rPr lang="en-US" dirty="0"/>
              <a:t> s </a:t>
            </a:r>
            <a:r>
              <a:rPr lang="en-US" dirty="0" err="1"/>
              <a:t>nimi</a:t>
            </a:r>
            <a:r>
              <a:rPr lang="en-US" dirty="0"/>
              <a:t> </a:t>
            </a:r>
            <a:r>
              <a:rPr lang="en-US" dirty="0" err="1"/>
              <a:t>bojuje</a:t>
            </a:r>
            <a:endParaRPr lang="sk-SK" dirty="0"/>
          </a:p>
          <a:p>
            <a:pPr lvl="1"/>
            <a:r>
              <a:rPr lang="en-US" dirty="0" err="1"/>
              <a:t>zbiera</a:t>
            </a:r>
            <a:r>
              <a:rPr lang="en-US" dirty="0"/>
              <a:t> </a:t>
            </a:r>
            <a:r>
              <a:rPr lang="en-US" dirty="0" err="1"/>
              <a:t>rôzne</a:t>
            </a:r>
            <a:r>
              <a:rPr lang="en-US" dirty="0"/>
              <a:t> </a:t>
            </a:r>
            <a:r>
              <a:rPr lang="en-US" dirty="0" err="1"/>
              <a:t>predmety</a:t>
            </a:r>
            <a:r>
              <a:rPr lang="en-US" dirty="0"/>
              <a:t>, </a:t>
            </a:r>
            <a:r>
              <a:rPr lang="en-US" dirty="0" err="1"/>
              <a:t>ktoré</a:t>
            </a:r>
            <a:r>
              <a:rPr lang="en-US" dirty="0"/>
              <a:t> mu </a:t>
            </a:r>
            <a:r>
              <a:rPr lang="en-US" dirty="0" err="1"/>
              <a:t>môžu</a:t>
            </a:r>
            <a:r>
              <a:rPr lang="en-US" dirty="0"/>
              <a:t> </a:t>
            </a:r>
            <a:r>
              <a:rPr lang="en-US" dirty="0" err="1"/>
              <a:t>pomôcť</a:t>
            </a:r>
            <a:r>
              <a:rPr lang="en-US" dirty="0"/>
              <a:t> </a:t>
            </a:r>
            <a:r>
              <a:rPr lang="en-US" dirty="0" err="1"/>
              <a:t>alebo</a:t>
            </a:r>
            <a:r>
              <a:rPr lang="en-US" dirty="0"/>
              <a:t> za </a:t>
            </a:r>
            <a:r>
              <a:rPr lang="en-US" dirty="0" err="1"/>
              <a:t>ktoré</a:t>
            </a:r>
            <a:r>
              <a:rPr lang="en-US" dirty="0"/>
              <a:t> </a:t>
            </a:r>
            <a:r>
              <a:rPr lang="en-US" dirty="0" err="1"/>
              <a:t>získava</a:t>
            </a:r>
            <a:r>
              <a:rPr lang="en-US" dirty="0"/>
              <a:t> body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581117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4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26" y="1376094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Upravte riešenie tak, aby sa </a:t>
            </a:r>
          </a:p>
          <a:p>
            <a:r>
              <a:rPr lang="sk-SK" dirty="0"/>
              <a:t>mrkva po zrážke so zajacom objavila na ľavom okraji obrazovky </a:t>
            </a:r>
            <a:r>
              <a:rPr lang="sk-SK" b="1" dirty="0"/>
              <a:t>o náhodne</a:t>
            </a:r>
            <a:r>
              <a:rPr lang="sk-SK" dirty="0"/>
              <a:t> zvolený počet sekúnd a letela vpravo </a:t>
            </a:r>
            <a:r>
              <a:rPr lang="sk-SK" b="1" dirty="0"/>
              <a:t>náhodne</a:t>
            </a:r>
            <a:r>
              <a:rPr lang="sk-SK" dirty="0"/>
              <a:t> zvolenou rýchlosťou,</a:t>
            </a:r>
          </a:p>
          <a:p>
            <a:r>
              <a:rPr lang="sk-SK" dirty="0"/>
              <a:t>kapusta sa v prípade zrážky so zajacom začala gúľať ihneď (rovnako ako po náraze na pravý okraj obrazovky).</a:t>
            </a:r>
          </a:p>
        </p:txBody>
      </p:sp>
    </p:spTree>
    <p:extLst>
      <p:ext uri="{BB962C8B-B14F-4D97-AF65-F5344CB8AC3E}">
        <p14:creationId xmlns:p14="http://schemas.microsoft.com/office/powerpoint/2010/main" val="168411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29" y="1250588"/>
            <a:ext cx="8515351" cy="4351338"/>
          </a:xfrm>
        </p:spPr>
        <p:txBody>
          <a:bodyPr/>
          <a:lstStyle/>
          <a:p>
            <a:r>
              <a:rPr lang="sk-SK" dirty="0"/>
              <a:t>naprogramujeme reakcie na zrážky mrkvy a kapusty </a:t>
            </a:r>
            <a:br>
              <a:rPr lang="sk-SK" dirty="0"/>
            </a:br>
            <a:r>
              <a:rPr lang="sk-SK" dirty="0"/>
              <a:t>so zajacom: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kapusta sa objaví vľavo ihneď</a:t>
            </a:r>
          </a:p>
          <a:p>
            <a:r>
              <a:rPr lang="sk-SK" dirty="0"/>
              <a:t>ďalšie objavenie sa mrkvy vľavo </a:t>
            </a:r>
            <a:r>
              <a:rPr lang="sk-SK" b="1" dirty="0"/>
              <a:t>naplánujeme</a:t>
            </a:r>
            <a:r>
              <a:rPr lang="sk-SK" dirty="0"/>
              <a:t> tak, </a:t>
            </a:r>
            <a:br>
              <a:rPr lang="sk-SK" dirty="0"/>
            </a:br>
            <a:r>
              <a:rPr lang="sk-SK" dirty="0"/>
              <a:t>aby sa odohralo o náhodne zvolený počet sekúnd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6D76BB4E-1F1E-4258-B7E3-A2B659A46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45" y="2177488"/>
            <a:ext cx="60579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25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>
            <a:extLst>
              <a:ext uri="{FF2B5EF4-FFF2-40B4-BE49-F238E27FC236}">
                <a16:creationId xmlns:a16="http://schemas.microsoft.com/office/drawing/2014/main" id="{73DA1E45-E934-4555-A702-B3C8E0021032}"/>
              </a:ext>
            </a:extLst>
          </p:cNvPr>
          <p:cNvSpPr/>
          <p:nvPr/>
        </p:nvSpPr>
        <p:spPr>
          <a:xfrm>
            <a:off x="403416" y="1331278"/>
            <a:ext cx="7851913" cy="1943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428" y="1295418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sz="2400" i="1" dirty="0"/>
              <a:t>Plánovanie udalostí v hre pomocou časovača </a:t>
            </a:r>
          </a:p>
          <a:p>
            <a:pPr marL="0" indent="0">
              <a:buNone/>
            </a:pPr>
            <a:r>
              <a:rPr lang="sk-SK" sz="2400" dirty="0"/>
              <a:t>1. Časovaču nastavíme interval, po uplynutí ktorého sa majú vykonať príkazy uvedené v jeho udalostnom bloku.</a:t>
            </a:r>
          </a:p>
          <a:p>
            <a:pPr marL="0" indent="0">
              <a:buNone/>
            </a:pPr>
            <a:r>
              <a:rPr lang="sk-SK" sz="2400" dirty="0"/>
              <a:t>2. Časovač na záver udalostného bloku vypneme, k ďalšiemu tiknutiu už preto nedôjde.</a:t>
            </a: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B213EFC2-754F-4C29-BE49-13899F75F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06" y="3402109"/>
            <a:ext cx="8801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95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5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69" y="1421741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Dokončite základnú verziu hry:</a:t>
            </a:r>
          </a:p>
          <a:p>
            <a:r>
              <a:rPr lang="sk-SK" dirty="0"/>
              <a:t>aktualizujte stav počítadiel (chytené mrkvy, životy)</a:t>
            </a:r>
          </a:p>
          <a:p>
            <a:r>
              <a:rPr lang="sk-SK" dirty="0"/>
              <a:t>zabezpečte ukončenie hry / spustenie hry odznova</a:t>
            </a: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0E3E9635-620C-4453-9FF0-6D29D8AE3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28" y="3036998"/>
            <a:ext cx="2808519" cy="2112390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351935E2-4EA1-4FB6-9672-9D3EEF044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272" y="3162504"/>
            <a:ext cx="4488021" cy="168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33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Ďalšie vylepšenia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4" y="1350021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Vyberte si alebo vymyslite vlastné:</a:t>
            </a:r>
          </a:p>
          <a:p>
            <a:r>
              <a:rPr lang="sk-SK" sz="2400" dirty="0"/>
              <a:t>prehrávanie hudby na pozadí, zvukové efekty pri zrážkach</a:t>
            </a:r>
          </a:p>
          <a:p>
            <a:r>
              <a:rPr lang="sk-SK" sz="2400" dirty="0"/>
              <a:t>druhý level, v ktorom bude možné zajaca premiestňovať po lúke ťahaním v horizontálnom smere (kedykoľvek, teda aj vo výskoku</a:t>
            </a:r>
            <a:r>
              <a:rPr lang="en-US" sz="2400" dirty="0"/>
              <a:t>)</a:t>
            </a:r>
            <a:endParaRPr lang="sk-SK" sz="2400" dirty="0"/>
          </a:p>
          <a:p>
            <a:r>
              <a:rPr lang="sk-SK" sz="2400" dirty="0"/>
              <a:t>nastavovanie niektorých parametrov</a:t>
            </a:r>
            <a:r>
              <a:rPr lang="en-US" sz="2400" dirty="0"/>
              <a:t> na </a:t>
            </a:r>
            <a:r>
              <a:rPr lang="sk-SK" sz="2400" dirty="0"/>
              <a:t>ďalšej</a:t>
            </a:r>
            <a:r>
              <a:rPr lang="en-US" sz="2400" dirty="0"/>
              <a:t> obrazovke</a:t>
            </a:r>
            <a:r>
              <a:rPr lang="sk-SK" sz="2400" dirty="0"/>
              <a:t> (počet životov, počet mrkiev potrebných na postup do ďalšej úrovne</a:t>
            </a:r>
            <a:r>
              <a:rPr lang="en-US" sz="2400" dirty="0"/>
              <a:t>)</a:t>
            </a:r>
          </a:p>
          <a:p>
            <a:r>
              <a:rPr lang="sk-SK" sz="2400" dirty="0"/>
              <a:t>z</a:t>
            </a:r>
            <a:r>
              <a:rPr lang="en-US" sz="2400" dirty="0"/>
              <a:t>obrazenie okna s inform</a:t>
            </a:r>
            <a:r>
              <a:rPr lang="sk-SK" sz="2400" dirty="0" err="1"/>
              <a:t>áciou</a:t>
            </a:r>
            <a:r>
              <a:rPr lang="sk-SK" sz="2400" dirty="0"/>
              <a:t> o pravidlách a ovládaní hry</a:t>
            </a:r>
            <a:endParaRPr lang="sk-SK" dirty="0"/>
          </a:p>
          <a:p>
            <a:r>
              <a:rPr lang="sk-SK" sz="2400" dirty="0"/>
              <a:t>zrýchľovanie pohybu mrkvy a kapusty</a:t>
            </a:r>
          </a:p>
          <a:p>
            <a:r>
              <a:rPr lang="sk-SK" sz="2400" dirty="0"/>
              <a:t>získavanie bonusových životov</a:t>
            </a:r>
            <a:endParaRPr lang="en-US" sz="2400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23024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Galéria projektov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7ABDA922-E475-487C-8D1C-E74BB0BC8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68" y="1422497"/>
            <a:ext cx="3215808" cy="1505097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A142916E-693C-437A-B0E2-982622F00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373" y="1349747"/>
            <a:ext cx="4939786" cy="3921497"/>
          </a:xfrm>
          <a:prstGeom prst="rect">
            <a:avLst/>
          </a:prstGeom>
        </p:spPr>
      </p:pic>
      <p:cxnSp>
        <p:nvCxnSpPr>
          <p:cNvPr id="6" name="Rovná spojovacia šípka 5">
            <a:extLst>
              <a:ext uri="{FF2B5EF4-FFF2-40B4-BE49-F238E27FC236}">
                <a16:creationId xmlns:a16="http://schemas.microsoft.com/office/drawing/2014/main" id="{A7BF21FA-B47D-460A-9929-90877A31E27B}"/>
              </a:ext>
            </a:extLst>
          </p:cNvPr>
          <p:cNvCxnSpPr>
            <a:cxnSpLocks/>
          </p:cNvCxnSpPr>
          <p:nvPr/>
        </p:nvCxnSpPr>
        <p:spPr>
          <a:xfrm>
            <a:off x="2752165" y="2026024"/>
            <a:ext cx="941208" cy="107576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BlokTextu 8">
            <a:extLst>
              <a:ext uri="{FF2B5EF4-FFF2-40B4-BE49-F238E27FC236}">
                <a16:creationId xmlns:a16="http://schemas.microsoft.com/office/drawing/2014/main" id="{AAB43B8B-FB74-48D8-B78F-E7C7AC876880}"/>
              </a:ext>
            </a:extLst>
          </p:cNvPr>
          <p:cNvSpPr txBox="1"/>
          <p:nvPr/>
        </p:nvSpPr>
        <p:spPr>
          <a:xfrm>
            <a:off x="5134048" y="2987208"/>
            <a:ext cx="246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solidFill>
                  <a:srgbClr val="FF0000"/>
                </a:solidFill>
              </a:rPr>
              <a:t>Odkaz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na</a:t>
            </a:r>
            <a:r>
              <a:rPr lang="sk-SK" dirty="0">
                <a:solidFill>
                  <a:srgbClr val="FF0000"/>
                </a:solidFill>
              </a:rPr>
              <a:t> vide</a:t>
            </a:r>
            <a:r>
              <a:rPr lang="en-US" dirty="0">
                <a:solidFill>
                  <a:srgbClr val="FF0000"/>
                </a:solidFill>
              </a:rPr>
              <a:t>o</a:t>
            </a:r>
            <a:r>
              <a:rPr lang="sk-SK" dirty="0">
                <a:solidFill>
                  <a:srgbClr val="FF0000"/>
                </a:solidFill>
              </a:rPr>
              <a:t>, tutoriál</a:t>
            </a:r>
          </a:p>
        </p:txBody>
      </p:sp>
      <p:sp>
        <p:nvSpPr>
          <p:cNvPr id="10" name="BlokTextu 9">
            <a:extLst>
              <a:ext uri="{FF2B5EF4-FFF2-40B4-BE49-F238E27FC236}">
                <a16:creationId xmlns:a16="http://schemas.microsoft.com/office/drawing/2014/main" id="{75C541A4-17B1-4440-980B-199432909842}"/>
              </a:ext>
            </a:extLst>
          </p:cNvPr>
          <p:cNvSpPr txBox="1"/>
          <p:nvPr/>
        </p:nvSpPr>
        <p:spPr>
          <a:xfrm>
            <a:off x="5134048" y="3573178"/>
            <a:ext cx="3283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solidFill>
                  <a:srgbClr val="FF0000"/>
                </a:solidFill>
              </a:rPr>
              <a:t>Odkaz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projekt</a:t>
            </a:r>
            <a:r>
              <a:rPr lang="en-US" dirty="0">
                <a:solidFill>
                  <a:srgbClr val="FF0000"/>
                </a:solidFill>
              </a:rPr>
              <a:t>, </a:t>
            </a:r>
            <a:br>
              <a:rPr lang="sk-SK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ktor</a:t>
            </a:r>
            <a:r>
              <a:rPr lang="sk-SK" dirty="0">
                <a:solidFill>
                  <a:srgbClr val="FF0000"/>
                </a:solidFill>
              </a:rPr>
              <a:t>ý ste </a:t>
            </a:r>
            <a:r>
              <a:rPr lang="sk-SK" dirty="0" err="1">
                <a:solidFill>
                  <a:srgbClr val="FF0000"/>
                </a:solidFill>
              </a:rPr>
              <a:t>remixovali</a:t>
            </a:r>
            <a:r>
              <a:rPr lang="sk-SK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" name="BlokTextu 10">
            <a:extLst>
              <a:ext uri="{FF2B5EF4-FFF2-40B4-BE49-F238E27FC236}">
                <a16:creationId xmlns:a16="http://schemas.microsoft.com/office/drawing/2014/main" id="{D009F40A-231A-4A2A-9513-E49B9C9D9A17}"/>
              </a:ext>
            </a:extLst>
          </p:cNvPr>
          <p:cNvSpPr txBox="1"/>
          <p:nvPr/>
        </p:nvSpPr>
        <p:spPr>
          <a:xfrm>
            <a:off x="5134048" y="1722661"/>
            <a:ext cx="2460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solidFill>
                  <a:srgbClr val="FF0000"/>
                </a:solidFill>
              </a:rPr>
              <a:t>Názov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aplik</a:t>
            </a:r>
            <a:r>
              <a:rPr lang="sk-SK" dirty="0" err="1">
                <a:solidFill>
                  <a:srgbClr val="FF0000"/>
                </a:solidFill>
              </a:rPr>
              <a:t>ácie</a:t>
            </a:r>
            <a:endParaRPr lang="sk-SK" dirty="0">
              <a:solidFill>
                <a:srgbClr val="FF0000"/>
              </a:solidFill>
            </a:endParaRPr>
          </a:p>
        </p:txBody>
      </p:sp>
      <p:cxnSp>
        <p:nvCxnSpPr>
          <p:cNvPr id="13" name="Rovná spojovacia šípka 12">
            <a:extLst>
              <a:ext uri="{FF2B5EF4-FFF2-40B4-BE49-F238E27FC236}">
                <a16:creationId xmlns:a16="http://schemas.microsoft.com/office/drawing/2014/main" id="{719E0BCF-597D-4253-9432-889294AF3DB1}"/>
              </a:ext>
            </a:extLst>
          </p:cNvPr>
          <p:cNvCxnSpPr>
            <a:cxnSpLocks/>
          </p:cNvCxnSpPr>
          <p:nvPr/>
        </p:nvCxnSpPr>
        <p:spPr>
          <a:xfrm flipV="1">
            <a:off x="3365224" y="2901294"/>
            <a:ext cx="580064" cy="263239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BlokTextu 17">
            <a:extLst>
              <a:ext uri="{FF2B5EF4-FFF2-40B4-BE49-F238E27FC236}">
                <a16:creationId xmlns:a16="http://schemas.microsoft.com/office/drawing/2014/main" id="{F4525B6D-948D-4026-A45E-744950FD9965}"/>
              </a:ext>
            </a:extLst>
          </p:cNvPr>
          <p:cNvSpPr txBox="1"/>
          <p:nvPr/>
        </p:nvSpPr>
        <p:spPr>
          <a:xfrm>
            <a:off x="5134048" y="4463398"/>
            <a:ext cx="2737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>
                <a:solidFill>
                  <a:srgbClr val="FF0000"/>
                </a:solidFill>
              </a:rPr>
              <a:t>Opis aplikácie </a:t>
            </a:r>
          </a:p>
        </p:txBody>
      </p:sp>
      <p:grpSp>
        <p:nvGrpSpPr>
          <p:cNvPr id="20" name="Skupina 19">
            <a:extLst>
              <a:ext uri="{FF2B5EF4-FFF2-40B4-BE49-F238E27FC236}">
                <a16:creationId xmlns:a16="http://schemas.microsoft.com/office/drawing/2014/main" id="{25688602-03CC-4C0C-9DFC-1677CEF917A0}"/>
              </a:ext>
            </a:extLst>
          </p:cNvPr>
          <p:cNvGrpSpPr/>
          <p:nvPr/>
        </p:nvGrpSpPr>
        <p:grpSpPr>
          <a:xfrm>
            <a:off x="3906714" y="1420443"/>
            <a:ext cx="983537" cy="3421252"/>
            <a:chOff x="3906714" y="1420443"/>
            <a:chExt cx="983537" cy="3421252"/>
          </a:xfrm>
        </p:grpSpPr>
        <p:sp>
          <p:nvSpPr>
            <p:cNvPr id="17" name="BlokTextu 16">
              <a:extLst>
                <a:ext uri="{FF2B5EF4-FFF2-40B4-BE49-F238E27FC236}">
                  <a16:creationId xmlns:a16="http://schemas.microsoft.com/office/drawing/2014/main" id="{887F8DE2-797F-4A4B-B7CE-48610B3BA81B}"/>
                </a:ext>
              </a:extLst>
            </p:cNvPr>
            <p:cNvSpPr txBox="1"/>
            <p:nvPr/>
          </p:nvSpPr>
          <p:spPr>
            <a:xfrm>
              <a:off x="3906714" y="4472363"/>
              <a:ext cx="961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dirty="0">
                  <a:solidFill>
                    <a:srgbClr val="FF0000"/>
                  </a:solidFill>
                </a:rPr>
                <a:t>Licencia </a:t>
              </a:r>
            </a:p>
          </p:txBody>
        </p:sp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75D993BC-1F62-4FDD-95C6-2E2EB6745EEC}"/>
                </a:ext>
              </a:extLst>
            </p:cNvPr>
            <p:cNvSpPr txBox="1"/>
            <p:nvPr/>
          </p:nvSpPr>
          <p:spPr>
            <a:xfrm>
              <a:off x="3929130" y="1420443"/>
              <a:ext cx="961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dirty="0">
                  <a:solidFill>
                    <a:srgbClr val="FF0000"/>
                  </a:solidFill>
                </a:rPr>
                <a:t>Obrázok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09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Galéria projektov</a:t>
            </a: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1810CF01-74A2-48C7-8233-E81B7C720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534" y="1155886"/>
            <a:ext cx="6743893" cy="4016739"/>
          </a:xfrm>
          <a:prstGeom prst="rect">
            <a:avLst/>
          </a:prstGeom>
        </p:spPr>
      </p:pic>
      <p:cxnSp>
        <p:nvCxnSpPr>
          <p:cNvPr id="4" name="Rovná spojovacia šípka 3">
            <a:extLst>
              <a:ext uri="{FF2B5EF4-FFF2-40B4-BE49-F238E27FC236}">
                <a16:creationId xmlns:a16="http://schemas.microsoft.com/office/drawing/2014/main" id="{855550A8-308D-44B4-B57C-AF4F328F98CB}"/>
              </a:ext>
            </a:extLst>
          </p:cNvPr>
          <p:cNvCxnSpPr>
            <a:cxnSpLocks/>
          </p:cNvCxnSpPr>
          <p:nvPr/>
        </p:nvCxnSpPr>
        <p:spPr>
          <a:xfrm>
            <a:off x="1577788" y="2856472"/>
            <a:ext cx="717995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lokTextu 6">
            <a:extLst>
              <a:ext uri="{FF2B5EF4-FFF2-40B4-BE49-F238E27FC236}">
                <a16:creationId xmlns:a16="http://schemas.microsoft.com/office/drawing/2014/main" id="{97EBF096-45F6-40D9-9510-B36F3F4706FB}"/>
              </a:ext>
            </a:extLst>
          </p:cNvPr>
          <p:cNvSpPr txBox="1"/>
          <p:nvPr/>
        </p:nvSpPr>
        <p:spPr>
          <a:xfrm>
            <a:off x="133573" y="1949729"/>
            <a:ext cx="23754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/>
              <a:t>p</a:t>
            </a:r>
            <a:r>
              <a:rPr lang="en-US" sz="2000" dirty="0" err="1"/>
              <a:t>opis</a:t>
            </a:r>
            <a:r>
              <a:rPr lang="en-US" sz="2000" dirty="0"/>
              <a:t> </a:t>
            </a:r>
            <a:r>
              <a:rPr lang="en-US" sz="2000" dirty="0" err="1"/>
              <a:t>aplik</a:t>
            </a:r>
            <a:r>
              <a:rPr lang="sk-SK" sz="2000" dirty="0" err="1"/>
              <a:t>ácie</a:t>
            </a:r>
            <a:r>
              <a:rPr lang="sk-SK" sz="2000" dirty="0"/>
              <a:t> je možné </a:t>
            </a:r>
            <a:r>
              <a:rPr lang="sk-SK" sz="2000" b="1" dirty="0"/>
              <a:t>editovať</a:t>
            </a:r>
          </a:p>
          <a:p>
            <a:endParaRPr lang="sk-SK" sz="2000" dirty="0"/>
          </a:p>
          <a:p>
            <a:r>
              <a:rPr lang="sk-SK" sz="2000" dirty="0"/>
              <a:t>aplikáciu je </a:t>
            </a:r>
            <a:br>
              <a:rPr lang="sk-SK" sz="2000" dirty="0"/>
            </a:br>
            <a:r>
              <a:rPr lang="sk-SK" sz="2000" dirty="0"/>
              <a:t>možné z Galérie </a:t>
            </a:r>
            <a:br>
              <a:rPr lang="sk-SK" sz="2000" dirty="0"/>
            </a:br>
            <a:r>
              <a:rPr lang="sk-SK" sz="2000" dirty="0"/>
              <a:t>aj </a:t>
            </a:r>
            <a:r>
              <a:rPr lang="sk-SK" sz="2000" b="1" dirty="0"/>
              <a:t>odstrániť</a:t>
            </a:r>
          </a:p>
        </p:txBody>
      </p:sp>
    </p:spTree>
    <p:extLst>
      <p:ext uri="{BB962C8B-B14F-4D97-AF65-F5344CB8AC3E}">
        <p14:creationId xmlns:p14="http://schemas.microsoft.com/office/powerpoint/2010/main" val="369023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Galéria projektov</a:t>
            </a:r>
          </a:p>
        </p:txBody>
      </p:sp>
      <p:cxnSp>
        <p:nvCxnSpPr>
          <p:cNvPr id="4" name="Rovná spojovacia šípka 3">
            <a:extLst>
              <a:ext uri="{FF2B5EF4-FFF2-40B4-BE49-F238E27FC236}">
                <a16:creationId xmlns:a16="http://schemas.microsoft.com/office/drawing/2014/main" id="{855550A8-308D-44B4-B57C-AF4F328F98CB}"/>
              </a:ext>
            </a:extLst>
          </p:cNvPr>
          <p:cNvCxnSpPr>
            <a:cxnSpLocks/>
          </p:cNvCxnSpPr>
          <p:nvPr/>
        </p:nvCxnSpPr>
        <p:spPr>
          <a:xfrm>
            <a:off x="1927412" y="1248519"/>
            <a:ext cx="717995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BlokTextu 6">
            <a:extLst>
              <a:ext uri="{FF2B5EF4-FFF2-40B4-BE49-F238E27FC236}">
                <a16:creationId xmlns:a16="http://schemas.microsoft.com/office/drawing/2014/main" id="{97EBF096-45F6-40D9-9510-B36F3F4706FB}"/>
              </a:ext>
            </a:extLst>
          </p:cNvPr>
          <p:cNvSpPr txBox="1"/>
          <p:nvPr/>
        </p:nvSpPr>
        <p:spPr>
          <a:xfrm>
            <a:off x="161568" y="1287648"/>
            <a:ext cx="23754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/>
              <a:t>môžeme:</a:t>
            </a:r>
          </a:p>
          <a:p>
            <a:endParaRPr lang="sk-SK" sz="2000" dirty="0"/>
          </a:p>
          <a:p>
            <a:r>
              <a:rPr lang="sk-SK" sz="2000" b="1" dirty="0"/>
              <a:t>vyhľadávať</a:t>
            </a:r>
          </a:p>
          <a:p>
            <a:endParaRPr lang="sk-SK" sz="2000" dirty="0"/>
          </a:p>
          <a:p>
            <a:r>
              <a:rPr lang="sk-SK" sz="2000" b="1" dirty="0"/>
              <a:t>otvoriť  a preskúmať  </a:t>
            </a:r>
          </a:p>
          <a:p>
            <a:endParaRPr lang="sk-SK" sz="2000" dirty="0"/>
          </a:p>
          <a:p>
            <a:r>
              <a:rPr lang="sk-SK" sz="2000" dirty="0"/>
              <a:t>(projekt sa importuje medzi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sk-SK" sz="2000" dirty="0" err="1"/>
              <a:t>še</a:t>
            </a:r>
            <a:r>
              <a:rPr lang="sk-SK" sz="2000" dirty="0"/>
              <a:t> projekty</a:t>
            </a:r>
            <a:r>
              <a:rPr lang="en-US" sz="2000" dirty="0"/>
              <a:t>)</a:t>
            </a:r>
          </a:p>
          <a:p>
            <a:endParaRPr lang="sk-SK" sz="2000" dirty="0"/>
          </a:p>
          <a:p>
            <a:r>
              <a:rPr lang="en-US" sz="2000" b="1" dirty="0"/>
              <a:t>h</a:t>
            </a:r>
            <a:r>
              <a:rPr lang="sk-SK" sz="2000" b="1" dirty="0" err="1"/>
              <a:t>odnotiť</a:t>
            </a:r>
            <a:endParaRPr lang="sk-SK" sz="2000" b="1" dirty="0"/>
          </a:p>
          <a:p>
            <a:endParaRPr lang="sk-SK" sz="2000" b="1" dirty="0"/>
          </a:p>
          <a:p>
            <a:r>
              <a:rPr lang="sk-SK" sz="2000" b="1" dirty="0" err="1"/>
              <a:t>remixovať</a:t>
            </a:r>
            <a:endParaRPr lang="sk-SK" sz="2000" b="1" dirty="0"/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220E719E-15B4-4292-A130-E2BCEC2CE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338" y="1126071"/>
            <a:ext cx="5531224" cy="4094870"/>
          </a:xfrm>
          <a:prstGeom prst="rect">
            <a:avLst/>
          </a:prstGeom>
        </p:spPr>
      </p:pic>
      <p:cxnSp>
        <p:nvCxnSpPr>
          <p:cNvPr id="8" name="Rovná spojovacia šípka 7">
            <a:extLst>
              <a:ext uri="{FF2B5EF4-FFF2-40B4-BE49-F238E27FC236}">
                <a16:creationId xmlns:a16="http://schemas.microsoft.com/office/drawing/2014/main" id="{E38E4F4F-C724-4FB0-A048-CED7F556BE3E}"/>
              </a:ext>
            </a:extLst>
          </p:cNvPr>
          <p:cNvCxnSpPr>
            <a:cxnSpLocks/>
          </p:cNvCxnSpPr>
          <p:nvPr/>
        </p:nvCxnSpPr>
        <p:spPr>
          <a:xfrm flipH="1">
            <a:off x="7261413" y="1538660"/>
            <a:ext cx="753034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83A678F8-DA26-4F98-B0C9-BFAB38CB67D3}"/>
              </a:ext>
            </a:extLst>
          </p:cNvPr>
          <p:cNvGrpSpPr/>
          <p:nvPr/>
        </p:nvGrpSpPr>
        <p:grpSpPr>
          <a:xfrm>
            <a:off x="7799297" y="2823361"/>
            <a:ext cx="1352630" cy="377459"/>
            <a:chOff x="7799297" y="2823361"/>
            <a:chExt cx="1352630" cy="377459"/>
          </a:xfrm>
        </p:grpSpPr>
        <p:cxnSp>
          <p:nvCxnSpPr>
            <p:cNvPr id="9" name="Rovná spojovacia šípka 8">
              <a:extLst>
                <a:ext uri="{FF2B5EF4-FFF2-40B4-BE49-F238E27FC236}">
                  <a16:creationId xmlns:a16="http://schemas.microsoft.com/office/drawing/2014/main" id="{1BF68C22-9E21-49C7-8179-EEF32F9924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99297" y="3200820"/>
              <a:ext cx="753034" cy="0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Obrázok 9">
              <a:extLst>
                <a:ext uri="{FF2B5EF4-FFF2-40B4-BE49-F238E27FC236}">
                  <a16:creationId xmlns:a16="http://schemas.microsoft.com/office/drawing/2014/main" id="{72B666B2-9B5D-437E-B1CB-6EB36F6A0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8562" y="2823361"/>
              <a:ext cx="913365" cy="3220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454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Galéria projektov</a:t>
            </a:r>
          </a:p>
        </p:txBody>
      </p:sp>
      <p:sp>
        <p:nvSpPr>
          <p:cNvPr id="7" name="BlokTextu 6">
            <a:extLst>
              <a:ext uri="{FF2B5EF4-FFF2-40B4-BE49-F238E27FC236}">
                <a16:creationId xmlns:a16="http://schemas.microsoft.com/office/drawing/2014/main" id="{97EBF096-45F6-40D9-9510-B36F3F4706FB}"/>
              </a:ext>
            </a:extLst>
          </p:cNvPr>
          <p:cNvSpPr txBox="1"/>
          <p:nvPr/>
        </p:nvSpPr>
        <p:spPr>
          <a:xfrm>
            <a:off x="217814" y="1406586"/>
            <a:ext cx="23754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/>
              <a:t>pohľad na stránku vybraného projektu</a:t>
            </a:r>
          </a:p>
          <a:p>
            <a:endParaRPr lang="sk-SK" sz="2000" dirty="0"/>
          </a:p>
          <a:p>
            <a:r>
              <a:rPr lang="sk-SK" sz="2000" dirty="0"/>
              <a:t>vidíme </a:t>
            </a:r>
            <a:r>
              <a:rPr lang="sk-SK" sz="2000" b="1" dirty="0"/>
              <a:t>počet stiahnutí</a:t>
            </a:r>
            <a:r>
              <a:rPr lang="sk-SK" sz="2000" dirty="0"/>
              <a:t> aj </a:t>
            </a:r>
            <a:r>
              <a:rPr lang="sk-SK" sz="2000" b="1" dirty="0"/>
              <a:t>„</a:t>
            </a:r>
            <a:r>
              <a:rPr lang="sk-SK" sz="2000" b="1" dirty="0" err="1"/>
              <a:t>lajkov</a:t>
            </a:r>
            <a:r>
              <a:rPr lang="sk-SK" sz="2000" b="1" dirty="0"/>
              <a:t>“</a:t>
            </a:r>
          </a:p>
          <a:p>
            <a:endParaRPr lang="sk-SK" sz="2000" dirty="0"/>
          </a:p>
          <a:p>
            <a:r>
              <a:rPr lang="sk-SK" sz="2000" dirty="0"/>
              <a:t>zoznam ďalších projektov autora </a:t>
            </a:r>
            <a:br>
              <a:rPr lang="sk-SK" sz="2000" dirty="0"/>
            </a:br>
            <a:r>
              <a:rPr lang="sk-SK" sz="2000" dirty="0"/>
              <a:t>+ zoznam </a:t>
            </a:r>
            <a:r>
              <a:rPr lang="sk-SK" sz="2000" dirty="0" err="1"/>
              <a:t>remixov</a:t>
            </a:r>
            <a:r>
              <a:rPr lang="sk-SK" sz="2000" dirty="0"/>
              <a:t> tohto projektu</a:t>
            </a:r>
          </a:p>
          <a:p>
            <a:endParaRPr lang="sk-SK" sz="2000" dirty="0"/>
          </a:p>
          <a:p>
            <a:endParaRPr lang="sk-SK" sz="2000" dirty="0"/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9E0C64FA-385F-4380-9047-0151D478E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875" y="1157760"/>
            <a:ext cx="5810474" cy="4186169"/>
          </a:xfrm>
          <a:prstGeom prst="rect">
            <a:avLst/>
          </a:prstGeom>
        </p:spPr>
      </p:pic>
      <p:cxnSp>
        <p:nvCxnSpPr>
          <p:cNvPr id="8" name="Rovná spojovacia šípka 7">
            <a:extLst>
              <a:ext uri="{FF2B5EF4-FFF2-40B4-BE49-F238E27FC236}">
                <a16:creationId xmlns:a16="http://schemas.microsoft.com/office/drawing/2014/main" id="{E38E4F4F-C724-4FB0-A048-CED7F556BE3E}"/>
              </a:ext>
            </a:extLst>
          </p:cNvPr>
          <p:cNvCxnSpPr>
            <a:cxnSpLocks/>
          </p:cNvCxnSpPr>
          <p:nvPr/>
        </p:nvCxnSpPr>
        <p:spPr>
          <a:xfrm flipH="1" flipV="1">
            <a:off x="8134461" y="1406586"/>
            <a:ext cx="492497" cy="394269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ovacia šípka 12">
            <a:extLst>
              <a:ext uri="{FF2B5EF4-FFF2-40B4-BE49-F238E27FC236}">
                <a16:creationId xmlns:a16="http://schemas.microsoft.com/office/drawing/2014/main" id="{0CC285B6-166E-40DE-A96D-301D244C30FF}"/>
              </a:ext>
            </a:extLst>
          </p:cNvPr>
          <p:cNvCxnSpPr>
            <a:cxnSpLocks/>
          </p:cNvCxnSpPr>
          <p:nvPr/>
        </p:nvCxnSpPr>
        <p:spPr>
          <a:xfrm>
            <a:off x="5101084" y="1251500"/>
            <a:ext cx="0" cy="412294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>
            <a:extLst>
              <a:ext uri="{FF2B5EF4-FFF2-40B4-BE49-F238E27FC236}">
                <a16:creationId xmlns:a16="http://schemas.microsoft.com/office/drawing/2014/main" id="{5E6CBA24-0EFB-4B9B-BA4C-4F7B37630A9C}"/>
              </a:ext>
            </a:extLst>
          </p:cNvPr>
          <p:cNvCxnSpPr>
            <a:cxnSpLocks/>
          </p:cNvCxnSpPr>
          <p:nvPr/>
        </p:nvCxnSpPr>
        <p:spPr>
          <a:xfrm flipH="1" flipV="1">
            <a:off x="3354591" y="2600733"/>
            <a:ext cx="105785" cy="411408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Obrázok 17">
            <a:extLst>
              <a:ext uri="{FF2B5EF4-FFF2-40B4-BE49-F238E27FC236}">
                <a16:creationId xmlns:a16="http://schemas.microsoft.com/office/drawing/2014/main" id="{A59A4B71-65D3-480F-8258-B534FAB9F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659" y="1278395"/>
            <a:ext cx="1438275" cy="37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920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BC969EB5-B5D0-4DCD-A38B-682DD6809F4A}"/>
              </a:ext>
            </a:extLst>
          </p:cNvPr>
          <p:cNvSpPr/>
          <p:nvPr/>
        </p:nvSpPr>
        <p:spPr>
          <a:xfrm>
            <a:off x="314324" y="1806406"/>
            <a:ext cx="8201025" cy="1943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Metodické poznámky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4" y="1314156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Vo vyučovaní je potrebné venovať projektu viac hodín:</a:t>
            </a:r>
          </a:p>
          <a:p>
            <a:pPr marL="0" indent="0">
              <a:buNone/>
            </a:pPr>
            <a:r>
              <a:rPr lang="sk-SK" dirty="0"/>
              <a:t>2 hodiny + </a:t>
            </a:r>
            <a:r>
              <a:rPr lang="sk-SK" dirty="0" err="1"/>
              <a:t>Dú</a:t>
            </a:r>
            <a:r>
              <a:rPr lang="sk-SK" dirty="0"/>
              <a:t>	</a:t>
            </a:r>
            <a:r>
              <a:rPr lang="en-US" dirty="0"/>
              <a:t>z</a:t>
            </a:r>
            <a:r>
              <a:rPr lang="sk-SK" dirty="0" err="1"/>
              <a:t>ákladná</a:t>
            </a:r>
            <a:r>
              <a:rPr lang="sk-SK" dirty="0"/>
              <a:t> verzia hry </a:t>
            </a:r>
            <a:r>
              <a:rPr lang="sk-SK" i="1" dirty="0"/>
              <a:t>Zajacovka</a:t>
            </a:r>
          </a:p>
          <a:p>
            <a:pPr marL="0" indent="0">
              <a:buNone/>
            </a:pPr>
            <a:r>
              <a:rPr lang="sk-SK" dirty="0"/>
              <a:t>3 hodiny + </a:t>
            </a:r>
            <a:r>
              <a:rPr lang="sk-SK" dirty="0" err="1"/>
              <a:t>Dú</a:t>
            </a:r>
            <a:r>
              <a:rPr lang="sk-SK" dirty="0"/>
              <a:t>	práca na vlastnom námete </a:t>
            </a:r>
            <a:br>
              <a:rPr lang="sk-SK" dirty="0"/>
            </a:br>
            <a:r>
              <a:rPr lang="sk-SK" dirty="0"/>
              <a:t>			alebo </a:t>
            </a:r>
            <a:r>
              <a:rPr lang="en-US" dirty="0"/>
              <a:t>na </a:t>
            </a:r>
            <a:r>
              <a:rPr lang="sk-SK" dirty="0"/>
              <a:t>rozšíreniach vzorovej hry</a:t>
            </a:r>
          </a:p>
          <a:p>
            <a:pPr marL="0" indent="0">
              <a:buNone/>
            </a:pPr>
            <a:r>
              <a:rPr lang="sk-SK" dirty="0"/>
              <a:t>1 hodina 		hodnotenie projektov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en-US" dirty="0" err="1"/>
              <a:t>Cie</a:t>
            </a:r>
            <a:r>
              <a:rPr lang="sk-SK" dirty="0" err="1"/>
              <a:t>ľom</a:t>
            </a:r>
            <a:r>
              <a:rPr lang="sk-SK" dirty="0"/>
              <a:t> je vytvoriť funkčný prototyp.</a:t>
            </a:r>
            <a:endParaRPr lang="en-US" dirty="0"/>
          </a:p>
          <a:p>
            <a:pPr marL="0" indent="0">
              <a:buNone/>
            </a:pPr>
            <a:r>
              <a:rPr lang="sk-SK" dirty="0"/>
              <a:t>Zverejnenie projektu v Galérii  posilňuje identitu vývojára.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73647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Čo máme urobiť?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95" y="1286448"/>
            <a:ext cx="8317388" cy="4351338"/>
          </a:xfrm>
        </p:spPr>
        <p:txBody>
          <a:bodyPr/>
          <a:lstStyle/>
          <a:p>
            <a:r>
              <a:rPr lang="sk-SK" dirty="0"/>
              <a:t>zvoliť vhodný námet </a:t>
            </a:r>
          </a:p>
          <a:p>
            <a:r>
              <a:rPr lang="sk-SK" dirty="0"/>
              <a:t>vy</a:t>
            </a:r>
            <a:r>
              <a:rPr lang="en-US" dirty="0" err="1"/>
              <a:t>myslie</a:t>
            </a:r>
            <a:r>
              <a:rPr lang="sk-SK" dirty="0"/>
              <a:t>ť pravidlá a úrovne hry</a:t>
            </a:r>
          </a:p>
          <a:p>
            <a:r>
              <a:rPr lang="sk-SK" dirty="0"/>
              <a:t>navrhnúť GUI</a:t>
            </a:r>
          </a:p>
          <a:p>
            <a:r>
              <a:rPr lang="sk-SK" dirty="0"/>
              <a:t>pripraviť</a:t>
            </a:r>
            <a:r>
              <a:rPr lang="en-US" dirty="0"/>
              <a:t> </a:t>
            </a:r>
            <a:r>
              <a:rPr lang="sk-SK" dirty="0"/>
              <a:t>obrázky, zvuky, príp. iné dáta</a:t>
            </a:r>
          </a:p>
          <a:p>
            <a:r>
              <a:rPr lang="sk-SK" dirty="0"/>
              <a:t>vyriešiť problém </a:t>
            </a:r>
          </a:p>
          <a:p>
            <a:pPr lvl="1"/>
            <a:r>
              <a:rPr lang="sk-SK" dirty="0"/>
              <a:t>generovania grafických objektov v hernom svete (pozadí, prekážok, nepriateľov)</a:t>
            </a:r>
          </a:p>
          <a:p>
            <a:pPr lvl="1"/>
            <a:r>
              <a:rPr lang="sk-SK" dirty="0"/>
              <a:t>ovládania hlavného hrdinu (napr. beh, výskok, strieľanie)</a:t>
            </a:r>
          </a:p>
          <a:p>
            <a:pPr lvl="1"/>
            <a:r>
              <a:rPr lang="sk-SK" dirty="0"/>
              <a:t>kolízií hráča s inými grafickými objektami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23377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Čo máme urobiť?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31" y="1456778"/>
            <a:ext cx="8317388" cy="4351338"/>
          </a:xfrm>
        </p:spPr>
        <p:txBody>
          <a:bodyPr/>
          <a:lstStyle/>
          <a:p>
            <a:r>
              <a:rPr lang="sk-SK" dirty="0"/>
              <a:t>hru naprogramovať </a:t>
            </a:r>
          </a:p>
          <a:p>
            <a:r>
              <a:rPr lang="sk-SK" dirty="0"/>
              <a:t>dôsledne otestovať</a:t>
            </a:r>
          </a:p>
          <a:p>
            <a:r>
              <a:rPr lang="sk-SK" dirty="0"/>
              <a:t>výsledný produkt zverejniť v </a:t>
            </a:r>
            <a:r>
              <a:rPr lang="sk-SK" i="1" dirty="0"/>
              <a:t>Galérii</a:t>
            </a:r>
            <a:r>
              <a:rPr lang="sk-SK" dirty="0"/>
              <a:t> prostredia MIT AI2</a:t>
            </a:r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776398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Vzorov</a:t>
            </a:r>
            <a:r>
              <a:rPr lang="sk-SK" dirty="0"/>
              <a:t>á hra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96" y="1259553"/>
            <a:ext cx="8317388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Riešenia vybraných problémov budeme ilustrovať na príklade hry </a:t>
            </a:r>
            <a:r>
              <a:rPr lang="sk-SK" i="1" dirty="0"/>
              <a:t>Zajacovka</a:t>
            </a:r>
            <a:r>
              <a:rPr lang="sk-SK" dirty="0"/>
              <a:t>:</a:t>
            </a:r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B5BCCCB-6187-40DA-846F-FDB2D7E6AF9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673" y="2255623"/>
            <a:ext cx="4864231" cy="279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5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E12489-9445-47BB-94ED-92209C833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Dotykové gestá</a:t>
            </a: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3BDBA6F5-8213-41C4-B83E-64C9B5925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39" y="1830718"/>
            <a:ext cx="809625" cy="857250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1BC4C01F-585E-4541-965C-B1ECB94D0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51" y="3436413"/>
            <a:ext cx="1371600" cy="847725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EEB1888E-7E61-40F0-8ED7-A284C20F2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728" y="1554637"/>
            <a:ext cx="5869658" cy="3130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05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1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31" y="1340235"/>
            <a:ext cx="8317388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Preskúmajte projekt s nultou verziou hry </a:t>
            </a:r>
            <a:r>
              <a:rPr lang="sk-SK" i="1" dirty="0" err="1"/>
              <a:t>Zajacovka</a:t>
            </a:r>
            <a:r>
              <a:rPr lang="sk-SK" dirty="0"/>
              <a:t>:</a:t>
            </a:r>
            <a:br>
              <a:rPr lang="sk-SK" dirty="0"/>
            </a:br>
            <a:br>
              <a:rPr lang="sk-SK" dirty="0"/>
            </a:br>
            <a:r>
              <a:rPr lang="sk-SK" b="1" dirty="0" err="1"/>
              <a:t>ita</a:t>
            </a:r>
            <a:r>
              <a:rPr lang="en-US" b="1" dirty="0"/>
              <a:t>_6_2_zajacovka_ver0.aia</a:t>
            </a:r>
            <a:endParaRPr lang="sk-SK" b="1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Aké komponenty projekt obsahuje? Ako sa volajú? </a:t>
            </a:r>
          </a:p>
          <a:p>
            <a:pPr marL="0" indent="0">
              <a:buNone/>
            </a:pPr>
            <a:r>
              <a:rPr lang="sk-SK" dirty="0"/>
              <a:t>Ktoré z nich sú umiestnené na plátne </a:t>
            </a:r>
            <a:r>
              <a:rPr lang="sk-SK" dirty="0">
                <a:latin typeface="Consolas" panose="020B0609020204030204" pitchFamily="49" charset="0"/>
              </a:rPr>
              <a:t>Canvas1</a:t>
            </a:r>
            <a:r>
              <a:rPr lang="sk-SK" dirty="0"/>
              <a:t>?</a:t>
            </a:r>
          </a:p>
          <a:p>
            <a:pPr marL="0" indent="0">
              <a:buNone/>
            </a:pPr>
            <a:r>
              <a:rPr lang="sk-SK" dirty="0"/>
              <a:t>Ktoré komponenty tvoria panel nad plátnom?</a:t>
            </a:r>
          </a:p>
          <a:p>
            <a:pPr marL="0" indent="0">
              <a:buNone/>
            </a:pPr>
            <a:r>
              <a:rPr lang="sk-SK" dirty="0"/>
              <a:t>Akú hodnotu má vlastnosť </a:t>
            </a:r>
            <a:r>
              <a:rPr lang="sk-SK" dirty="0">
                <a:latin typeface="Consolas" panose="020B0609020204030204" pitchFamily="49" charset="0"/>
              </a:rPr>
              <a:t>Screen1.Orientation</a:t>
            </a:r>
            <a:r>
              <a:rPr lang="sk-SK" dirty="0"/>
              <a:t>?</a:t>
            </a:r>
          </a:p>
          <a:p>
            <a:pPr marL="0" indent="0">
              <a:buNone/>
            </a:pPr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4350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Úloha 1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27" y="1250588"/>
            <a:ext cx="8515351" cy="4351338"/>
          </a:xfrm>
        </p:spPr>
        <p:txBody>
          <a:bodyPr/>
          <a:lstStyle/>
          <a:p>
            <a:pPr marL="0" indent="0">
              <a:buNone/>
            </a:pPr>
            <a:r>
              <a:rPr lang="sk-SK" dirty="0"/>
              <a:t>Pre zajaca je dispozícii 8 obrázkov s názvami </a:t>
            </a:r>
            <a:r>
              <a:rPr lang="sk-SK" dirty="0">
                <a:latin typeface="Consolas" panose="020B0609020204030204" pitchFamily="49" charset="0"/>
              </a:rPr>
              <a:t>zajac1.png</a:t>
            </a:r>
            <a:r>
              <a:rPr lang="sk-SK" dirty="0"/>
              <a:t>, </a:t>
            </a:r>
            <a:r>
              <a:rPr lang="sk-SK" dirty="0">
                <a:latin typeface="Consolas" panose="020B0609020204030204" pitchFamily="49" charset="0"/>
              </a:rPr>
              <a:t>zajac2.png</a:t>
            </a:r>
            <a:r>
              <a:rPr lang="sk-SK" dirty="0"/>
              <a:t>, ..., </a:t>
            </a:r>
            <a:r>
              <a:rPr lang="sk-SK" dirty="0">
                <a:latin typeface="Consolas" panose="020B0609020204030204" pitchFamily="49" charset="0"/>
              </a:rPr>
              <a:t>zajac8.png: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 </a:t>
            </a:r>
            <a:br>
              <a:rPr lang="sk-SK" dirty="0">
                <a:latin typeface="Consolas" panose="020B0609020204030204" pitchFamily="49" charset="0"/>
              </a:rPr>
            </a:br>
            <a:endParaRPr lang="sk-SK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Zajac sa zatiaľ nepohybuje. Prečo?</a:t>
            </a:r>
          </a:p>
          <a:p>
            <a:pPr marL="0" indent="0">
              <a:buNone/>
            </a:pPr>
            <a:r>
              <a:rPr lang="sk-SK" dirty="0"/>
              <a:t>Zabezpečte, aby zajac po spustení hry bežal na mieste. </a:t>
            </a:r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2" name="Obdĺžnik 11">
            <a:extLst>
              <a:ext uri="{FF2B5EF4-FFF2-40B4-BE49-F238E27FC236}">
                <a16:creationId xmlns:a16="http://schemas.microsoft.com/office/drawing/2014/main" id="{9C66D17E-537B-4896-88B1-0EE14D832F19}"/>
              </a:ext>
            </a:extLst>
          </p:cNvPr>
          <p:cNvSpPr/>
          <p:nvPr/>
        </p:nvSpPr>
        <p:spPr>
          <a:xfrm>
            <a:off x="347480" y="2318549"/>
            <a:ext cx="7851913" cy="14107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F5BF3677-CA36-4915-A2EB-1C75408C6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9" y="2483251"/>
            <a:ext cx="590550" cy="990600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94F8F526-29C3-4638-B91E-92B7D1CB2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958" y="2502301"/>
            <a:ext cx="466725" cy="971550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B6A21E56-5EF2-40BA-91B7-AF98D5F04C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422" y="2473726"/>
            <a:ext cx="514350" cy="1000125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0C3EF48A-935C-4A1B-8C9B-EA44448478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511" y="2597551"/>
            <a:ext cx="647700" cy="876300"/>
          </a:xfrm>
          <a:prstGeom prst="rect">
            <a:avLst/>
          </a:prstGeom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2A2D2DD1-7D82-4992-A807-733F155FA6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950" y="2483251"/>
            <a:ext cx="609600" cy="990600"/>
          </a:xfrm>
          <a:prstGeom prst="rect">
            <a:avLst/>
          </a:prstGeom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0FA14168-5B81-4652-8389-FC304180EC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289" y="2502301"/>
            <a:ext cx="466725" cy="971550"/>
          </a:xfrm>
          <a:prstGeom prst="rect">
            <a:avLst/>
          </a:prstGeom>
        </p:spPr>
      </p:pic>
      <p:pic>
        <p:nvPicPr>
          <p:cNvPr id="17" name="Obrázok 16">
            <a:extLst>
              <a:ext uri="{FF2B5EF4-FFF2-40B4-BE49-F238E27FC236}">
                <a16:creationId xmlns:a16="http://schemas.microsoft.com/office/drawing/2014/main" id="{F0DE4B40-8D5A-4708-8727-2A91FB2805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753" y="2464201"/>
            <a:ext cx="495300" cy="1009650"/>
          </a:xfrm>
          <a:prstGeom prst="rect">
            <a:avLst/>
          </a:prstGeom>
        </p:spPr>
      </p:pic>
      <p:pic>
        <p:nvPicPr>
          <p:cNvPr id="19" name="Obrázok 18">
            <a:extLst>
              <a:ext uri="{FF2B5EF4-FFF2-40B4-BE49-F238E27FC236}">
                <a16:creationId xmlns:a16="http://schemas.microsoft.com/office/drawing/2014/main" id="{F4DFDC77-FC0E-47CB-8D71-7E97B125EF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791" y="2568976"/>
            <a:ext cx="6477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75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9A6B8D-92F4-46FC-8633-6C9507B32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dirty="0"/>
              <a:t>Pomôcky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82FBAF61-B4D9-4052-A5D5-C2F36B3E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092" y="1241623"/>
            <a:ext cx="8515351" cy="4351338"/>
          </a:xfrm>
        </p:spPr>
        <p:txBody>
          <a:bodyPr/>
          <a:lstStyle/>
          <a:p>
            <a:r>
              <a:rPr lang="sk-SK" dirty="0"/>
              <a:t>vložme do projektu časovač – komponent typu </a:t>
            </a:r>
            <a:r>
              <a:rPr lang="sk-SK" dirty="0" err="1">
                <a:latin typeface="Consolas" panose="020B0609020204030204" pitchFamily="49" charset="0"/>
              </a:rPr>
              <a:t>Clock</a:t>
            </a:r>
            <a:endParaRPr lang="sk-SK" dirty="0">
              <a:latin typeface="Consolas" panose="020B0609020204030204" pitchFamily="49" charset="0"/>
            </a:endParaRPr>
          </a:p>
          <a:p>
            <a:r>
              <a:rPr lang="sk-SK" dirty="0"/>
              <a:t>tento časovač využijeme na riadenie animačného cyklu bežiaceho zajaca, nazvime ho preto </a:t>
            </a:r>
            <a:r>
              <a:rPr lang="sk-SK" dirty="0" err="1">
                <a:latin typeface="Consolas" panose="020B0609020204030204" pitchFamily="49" charset="0"/>
              </a:rPr>
              <a:t>clkBeh</a:t>
            </a:r>
            <a:endParaRPr lang="sk-SK" dirty="0">
              <a:latin typeface="Consolas" panose="020B0609020204030204" pitchFamily="49" charset="0"/>
            </a:endParaRPr>
          </a:p>
          <a:p>
            <a:r>
              <a:rPr lang="sk-SK" dirty="0"/>
              <a:t>ako a kedy časovač spustíme?</a:t>
            </a:r>
          </a:p>
          <a:p>
            <a:r>
              <a:rPr lang="sk-SK" dirty="0"/>
              <a:t>ako dosiahneme pravidelné striedanie fáz?</a:t>
            </a:r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D79FB921-D482-410F-A466-7D9177414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809" y="3652995"/>
            <a:ext cx="7593345" cy="175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34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ív balíka Office">
  <a:themeElements>
    <a:clrScheme name="Motív balíka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balíka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balík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1059</TotalTime>
  <Words>619</Words>
  <Application>Microsoft Office PowerPoint</Application>
  <PresentationFormat>Prezentácia na obrazovke (4:3)</PresentationFormat>
  <Paragraphs>155</Paragraphs>
  <Slides>29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Consolas</vt:lpstr>
      <vt:lpstr>Motív balíka Office</vt:lpstr>
      <vt:lpstr>Hra s viacerými úrovňami ovládaná dotykovými gestami</vt:lpstr>
      <vt:lpstr>Náš cieľ</vt:lpstr>
      <vt:lpstr>Čo máme urobiť?</vt:lpstr>
      <vt:lpstr>Čo máme urobiť?</vt:lpstr>
      <vt:lpstr>Vzorová hra</vt:lpstr>
      <vt:lpstr>Dotykové gestá</vt:lpstr>
      <vt:lpstr>Úloha 1</vt:lpstr>
      <vt:lpstr>Úloha 1</vt:lpstr>
      <vt:lpstr>Pomôcky</vt:lpstr>
      <vt:lpstr>Riešenie</vt:lpstr>
      <vt:lpstr>Úloha 2</vt:lpstr>
      <vt:lpstr>Pomôcky</vt:lpstr>
      <vt:lpstr>Pomôcky</vt:lpstr>
      <vt:lpstr>Pomôcky</vt:lpstr>
      <vt:lpstr>Riešenie</vt:lpstr>
      <vt:lpstr>Úloha 3</vt:lpstr>
      <vt:lpstr>Úloha 3</vt:lpstr>
      <vt:lpstr>Riešenie</vt:lpstr>
      <vt:lpstr>Úloha 4</vt:lpstr>
      <vt:lpstr>Úloha 4</vt:lpstr>
      <vt:lpstr>Pomôcky</vt:lpstr>
      <vt:lpstr>Pomôcky</vt:lpstr>
      <vt:lpstr>Úloha 5</vt:lpstr>
      <vt:lpstr>Ďalšie vylepšenia</vt:lpstr>
      <vt:lpstr>Galéria projektov</vt:lpstr>
      <vt:lpstr>Galéria projektov</vt:lpstr>
      <vt:lpstr>Galéria projektov</vt:lpstr>
      <vt:lpstr>Galéria projektov</vt:lpstr>
      <vt:lpstr>Metodické poznámky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Koncepcia výučby predmetu Programovanie mobilných aplikácií</dc:title>
  <dc:creator>Šnajder Ľubomír</dc:creator>
  <cp:keywords>programovanie;mobilné aplikácie;koncepcia;MIT App Inventor 2</cp:keywords>
  <cp:lastModifiedBy>Viera Michaličková</cp:lastModifiedBy>
  <cp:revision>93</cp:revision>
  <dcterms:created xsi:type="dcterms:W3CDTF">2017-10-23T08:52:40Z</dcterms:created>
  <dcterms:modified xsi:type="dcterms:W3CDTF">2018-06-30T21:04:52Z</dcterms:modified>
</cp:coreProperties>
</file>