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5" r:id="rId3"/>
    <p:sldId id="266" r:id="rId4"/>
    <p:sldId id="267" r:id="rId5"/>
    <p:sldId id="274" r:id="rId6"/>
    <p:sldId id="269" r:id="rId7"/>
    <p:sldId id="268" r:id="rId8"/>
    <p:sldId id="270" r:id="rId9"/>
    <p:sldId id="271" r:id="rId10"/>
    <p:sldId id="275" r:id="rId11"/>
    <p:sldId id="276" r:id="rId12"/>
    <p:sldId id="272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00" d="100"/>
          <a:sy n="100" d="100"/>
        </p:scale>
        <p:origin x="5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36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28.8.2018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i2.appinventor.mit.ed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559151" y="3365202"/>
            <a:ext cx="8025693" cy="189259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Koncepcia výučby predmetu Programovanie mobilných </a:t>
            </a: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aplikácií</a:t>
            </a:r>
          </a:p>
          <a:p>
            <a:pPr>
              <a:spcBef>
                <a:spcPts val="600"/>
              </a:spcBef>
            </a:pP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Ľubomír Šnajder, Ján </a:t>
            </a:r>
            <a:r>
              <a:rPr lang="sk-SK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Guniš</a:t>
            </a: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Viera </a:t>
            </a:r>
            <a:r>
              <a:rPr lang="sk-SK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Michaličková</a:t>
            </a: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Gabriela </a:t>
            </a:r>
            <a:r>
              <a:rPr lang="sk-SK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Lovászová</a:t>
            </a:r>
            <a:endParaRPr lang="sk-SK" sz="2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UPJŠ v Košiciach, UKF v Nitre</a:t>
            </a:r>
            <a:endParaRPr lang="sk-SK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315" y="2739483"/>
            <a:ext cx="1521367" cy="58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719182" cy="1325563"/>
          </a:xfrm>
        </p:spPr>
        <p:txBody>
          <a:bodyPr/>
          <a:lstStyle/>
          <a:p>
            <a:r>
              <a:rPr lang="sk-SK" sz="4000" dirty="0"/>
              <a:t>2 Tvorba jednoduchých projektov – </a:t>
            </a:r>
            <a:r>
              <a:rPr lang="sk-SK" sz="4000" dirty="0" err="1" smtClean="0"/>
              <a:t>prog</a:t>
            </a:r>
            <a:r>
              <a:rPr lang="sk-SK" sz="4000" dirty="0" smtClean="0"/>
              <a:t>. </a:t>
            </a:r>
            <a:r>
              <a:rPr lang="sk-SK" sz="4000" dirty="0"/>
              <a:t>e</a:t>
            </a:r>
            <a:r>
              <a:rPr lang="sk-SK" sz="4000" dirty="0" smtClean="0"/>
              <a:t>túd (6h)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pPr lvl="0"/>
            <a:endParaRPr lang="sk-SK" dirty="0" smtClean="0"/>
          </a:p>
          <a:p>
            <a:r>
              <a:rPr lang="sk-SK" dirty="0"/>
              <a:t>Zbierka vtipov (viaceré obrazovky, listovanie pohybovým gestom)</a:t>
            </a:r>
          </a:p>
          <a:p>
            <a:pPr lvl="0"/>
            <a:r>
              <a:rPr lang="sk-SK" dirty="0" smtClean="0"/>
              <a:t>Čítačka </a:t>
            </a:r>
            <a:r>
              <a:rPr lang="sk-SK" dirty="0"/>
              <a:t>QR kódu (spracovanie QR kódu, analýza a syntéza reči)</a:t>
            </a:r>
          </a:p>
          <a:p>
            <a:pPr lvl="0"/>
            <a:r>
              <a:rPr lang="sk-SK" dirty="0"/>
              <a:t>Asistent pri cvičení (senzory zrýchlenia, priblíženia </a:t>
            </a:r>
            <a:br>
              <a:rPr lang="sk-SK" dirty="0"/>
            </a:br>
            <a:r>
              <a:rPr lang="sk-SK" dirty="0"/>
              <a:t>a </a:t>
            </a:r>
            <a:r>
              <a:rPr lang="sk-SK" dirty="0" err="1"/>
              <a:t>krokomer</a:t>
            </a:r>
            <a:r>
              <a:rPr lang="sk-SK" dirty="0"/>
              <a:t>)</a:t>
            </a:r>
          </a:p>
          <a:p>
            <a:pPr lvl="0"/>
            <a:r>
              <a:rPr lang="sk-SK" dirty="0"/>
              <a:t>Generátor náhodných viet (spracovanie zoznamov, príkaz FOR)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10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719182" cy="1325563"/>
          </a:xfrm>
        </p:spPr>
        <p:txBody>
          <a:bodyPr/>
          <a:lstStyle/>
          <a:p>
            <a:r>
              <a:rPr lang="sk-SK" sz="4000" dirty="0"/>
              <a:t>2 Tvorba jednoduchých projektov – </a:t>
            </a:r>
            <a:r>
              <a:rPr lang="sk-SK" sz="4000" dirty="0" err="1" smtClean="0"/>
              <a:t>prog</a:t>
            </a:r>
            <a:r>
              <a:rPr lang="sk-SK" sz="4000" dirty="0" smtClean="0"/>
              <a:t>. </a:t>
            </a:r>
            <a:r>
              <a:rPr lang="sk-SK" sz="4000" dirty="0"/>
              <a:t>e</a:t>
            </a:r>
            <a:r>
              <a:rPr lang="sk-SK" sz="4000" dirty="0" smtClean="0"/>
              <a:t>túd (6h)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pPr lvl="0"/>
            <a:endParaRPr lang="sk-SK" dirty="0" smtClean="0"/>
          </a:p>
          <a:p>
            <a:pPr lvl="0"/>
            <a:r>
              <a:rPr lang="sk-SK" dirty="0" smtClean="0"/>
              <a:t>Zobrazovač aktuálnej polohy (senzor polohy, mapa)</a:t>
            </a:r>
          </a:p>
          <a:p>
            <a:pPr lvl="0"/>
            <a:r>
              <a:rPr lang="sk-SK" dirty="0" smtClean="0"/>
              <a:t>Asistent aktuálnej polohy (aktivity externých aplikácií)</a:t>
            </a:r>
          </a:p>
          <a:p>
            <a:pPr lvl="0"/>
            <a:r>
              <a:rPr lang="sk-SK" dirty="0" smtClean="0"/>
              <a:t>Hlasovanie na internete (webová databáza)</a:t>
            </a:r>
          </a:p>
          <a:p>
            <a:r>
              <a:rPr lang="sk-SK" dirty="0"/>
              <a:t>Komunikačný asistent (SMS, e-mail)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27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/>
              <a:t>3 Vývoj aplikácií s využitím multimédií </a:t>
            </a:r>
            <a:r>
              <a:rPr lang="sk-SK" sz="4000" dirty="0" smtClean="0"/>
              <a:t>(5h)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/>
          </a:p>
          <a:p>
            <a:pPr lvl="0"/>
            <a:r>
              <a:rPr lang="sk-SK" dirty="0" smtClean="0"/>
              <a:t>Multimediálny </a:t>
            </a:r>
            <a:r>
              <a:rPr lang="sk-SK" dirty="0" smtClean="0"/>
              <a:t>zápisník </a:t>
            </a:r>
            <a:r>
              <a:rPr lang="sk-SK" dirty="0" smtClean="0"/>
              <a:t>pre mladého reportéra</a:t>
            </a:r>
          </a:p>
          <a:p>
            <a:pPr lvl="0"/>
            <a:r>
              <a:rPr lang="sk-SK" dirty="0" smtClean="0"/>
              <a:t>Dychový tréner</a:t>
            </a:r>
          </a:p>
          <a:p>
            <a:r>
              <a:rPr lang="sk-SK" dirty="0" smtClean="0"/>
              <a:t>Asistent prvej pomoci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31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/>
              <a:t>4 Vývoj aplikácií s využitím sieti </a:t>
            </a:r>
            <a:r>
              <a:rPr lang="sk-SK" sz="4000" dirty="0" smtClean="0"/>
              <a:t>(5h)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 smtClean="0"/>
          </a:p>
          <a:p>
            <a:pPr lvl="0"/>
            <a:r>
              <a:rPr lang="sk-SK" dirty="0" smtClean="0"/>
              <a:t>Záznamník terénnych dát</a:t>
            </a:r>
          </a:p>
          <a:p>
            <a:pPr lvl="0"/>
            <a:r>
              <a:rPr lang="sk-SK" dirty="0" smtClean="0"/>
              <a:t>Hlasovací systém</a:t>
            </a:r>
            <a:endParaRPr lang="sk-SK" dirty="0" smtClean="0"/>
          </a:p>
          <a:p>
            <a:pPr lvl="0"/>
            <a:r>
              <a:rPr lang="sk-SK" dirty="0" smtClean="0"/>
              <a:t>Pomocník pri učení sa cudzieho jazyka</a:t>
            </a:r>
          </a:p>
          <a:p>
            <a:pPr lvl="0"/>
            <a:r>
              <a:rPr lang="sk-SK" dirty="0" smtClean="0"/>
              <a:t>Spoločenská hra pre tablet</a:t>
            </a:r>
          </a:p>
          <a:p>
            <a:r>
              <a:rPr lang="sk-SK" dirty="0" smtClean="0"/>
              <a:t>Kockový poker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80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5 Vývoj aplikácií s využitím </a:t>
            </a:r>
            <a:r>
              <a:rPr lang="sk-SK" sz="4000" dirty="0" err="1" smtClean="0"/>
              <a:t>geolokácie</a:t>
            </a:r>
            <a:r>
              <a:rPr lang="sk-SK" sz="4000" dirty="0" smtClean="0"/>
              <a:t> (5h)</a:t>
            </a:r>
            <a:endParaRPr lang="sk-S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/>
          </a:p>
          <a:p>
            <a:pPr lvl="0"/>
            <a:r>
              <a:rPr lang="sk-SK" dirty="0" err="1" smtClean="0"/>
              <a:t>Reverse</a:t>
            </a:r>
            <a:r>
              <a:rPr lang="sk-SK" dirty="0" smtClean="0"/>
              <a:t> </a:t>
            </a:r>
            <a:r>
              <a:rPr lang="sk-SK" dirty="0" err="1" smtClean="0"/>
              <a:t>caching</a:t>
            </a:r>
            <a:endParaRPr lang="sk-SK" dirty="0" smtClean="0"/>
          </a:p>
          <a:p>
            <a:r>
              <a:rPr lang="sk-SK" dirty="0" err="1" smtClean="0"/>
              <a:t>Geolokačná</a:t>
            </a:r>
            <a:r>
              <a:rPr lang="sk-SK" dirty="0" smtClean="0"/>
              <a:t> hra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9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729815" cy="1325563"/>
          </a:xfrm>
        </p:spPr>
        <p:txBody>
          <a:bodyPr/>
          <a:lstStyle/>
          <a:p>
            <a:r>
              <a:rPr lang="sk-SK" sz="4000" dirty="0"/>
              <a:t>6 Vývoj aplikácií s využitím senzorov a aktuátorov </a:t>
            </a:r>
            <a:r>
              <a:rPr lang="sk-SK" sz="4000" dirty="0" smtClean="0"/>
              <a:t>(5h)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/>
          </a:p>
          <a:p>
            <a:pPr lvl="0"/>
            <a:r>
              <a:rPr lang="sk-SK" dirty="0" smtClean="0"/>
              <a:t>Tréner cvikov pre pacientov a športovcov</a:t>
            </a:r>
          </a:p>
          <a:p>
            <a:r>
              <a:rPr lang="sk-SK" smtClean="0"/>
              <a:t>Hra </a:t>
            </a:r>
            <a:r>
              <a:rPr lang="sk-SK" smtClean="0"/>
              <a:t>ovládaná </a:t>
            </a:r>
            <a:r>
              <a:rPr lang="sk-SK" dirty="0" smtClean="0"/>
              <a:t>dotykovými gestami</a:t>
            </a:r>
          </a:p>
        </p:txBody>
      </p:sp>
    </p:spTree>
    <p:extLst>
      <p:ext uri="{BB962C8B-B14F-4D97-AF65-F5344CB8AC3E}">
        <p14:creationId xmlns:p14="http://schemas.microsoft.com/office/powerpoint/2010/main" val="31525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814875" cy="1325563"/>
          </a:xfrm>
        </p:spPr>
        <p:txBody>
          <a:bodyPr/>
          <a:lstStyle/>
          <a:p>
            <a:r>
              <a:rPr lang="sk-SK" sz="4000" dirty="0" smtClean="0"/>
              <a:t>7 Vývoj a prezentácia vlastnej tím. aplikácie (5h)</a:t>
            </a:r>
            <a:endParaRPr lang="sk-S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So zameraním na:</a:t>
            </a:r>
            <a:endParaRPr lang="sk-SK" dirty="0"/>
          </a:p>
          <a:p>
            <a:r>
              <a:rPr lang="sk-SK" dirty="0" smtClean="0"/>
              <a:t>vzdelávanie</a:t>
            </a:r>
            <a:endParaRPr lang="sk-SK" dirty="0"/>
          </a:p>
          <a:p>
            <a:r>
              <a:rPr lang="sk-SK" dirty="0" smtClean="0"/>
              <a:t>zábavu</a:t>
            </a:r>
            <a:endParaRPr lang="sk-SK" dirty="0"/>
          </a:p>
          <a:p>
            <a:r>
              <a:rPr lang="sk-SK" dirty="0" smtClean="0"/>
              <a:t>skúmanie </a:t>
            </a:r>
            <a:r>
              <a:rPr lang="sk-SK" dirty="0"/>
              <a:t>prírodovedných a spoločenských </a:t>
            </a:r>
            <a:r>
              <a:rPr lang="sk-SK" dirty="0" smtClean="0"/>
              <a:t>javov</a:t>
            </a:r>
            <a:endParaRPr lang="sk-SK" dirty="0"/>
          </a:p>
          <a:p>
            <a:r>
              <a:rPr lang="sk-SK" dirty="0" smtClean="0"/>
              <a:t>pomoc </a:t>
            </a:r>
            <a:r>
              <a:rPr lang="sk-SK" dirty="0"/>
              <a:t>ľudom so špeciálnymi potrebami, seniorom, </a:t>
            </a:r>
            <a:r>
              <a:rPr lang="sk-SK" dirty="0" smtClean="0"/>
              <a:t>športovcom</a:t>
            </a:r>
            <a:endParaRPr lang="sk-SK" dirty="0"/>
          </a:p>
          <a:p>
            <a:r>
              <a:rPr lang="sk-SK" dirty="0" smtClean="0"/>
              <a:t>skvalitnenie </a:t>
            </a:r>
            <a:r>
              <a:rPr lang="sk-SK" dirty="0"/>
              <a:t>a spríjemnenie každodenného života 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13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Materiálno-technické zabezpečenie 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684232" cy="4351338"/>
          </a:xfrm>
        </p:spPr>
        <p:txBody>
          <a:bodyPr/>
          <a:lstStyle/>
          <a:p>
            <a:endParaRPr lang="sk-SK" dirty="0"/>
          </a:p>
          <a:p>
            <a:r>
              <a:rPr lang="sk-SK" dirty="0" smtClean="0"/>
              <a:t>HW pre </a:t>
            </a:r>
            <a:r>
              <a:rPr lang="sk-SK" dirty="0"/>
              <a:t>žiaka a učiteľa: počítač (stolový, notebook)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 </a:t>
            </a:r>
            <a:r>
              <a:rPr lang="sk-SK" dirty="0"/>
              <a:t>pripojením do  internetu, mobilné zariadenie (tablet, </a:t>
            </a:r>
            <a:r>
              <a:rPr lang="sk-SK" dirty="0" err="1"/>
              <a:t>smartfón</a:t>
            </a:r>
            <a:r>
              <a:rPr lang="sk-SK" dirty="0"/>
              <a:t>) s </a:t>
            </a:r>
            <a:r>
              <a:rPr lang="sk-SK" dirty="0" smtClean="0"/>
              <a:t>OS Android </a:t>
            </a:r>
            <a:r>
              <a:rPr lang="sk-SK" dirty="0"/>
              <a:t>s pripojením do </a:t>
            </a:r>
            <a:r>
              <a:rPr lang="sk-SK" dirty="0" smtClean="0"/>
              <a:t>internetu</a:t>
            </a:r>
            <a:endParaRPr lang="sk-SK" dirty="0"/>
          </a:p>
          <a:p>
            <a:r>
              <a:rPr lang="sk-SK" dirty="0" smtClean="0"/>
              <a:t>SW </a:t>
            </a:r>
            <a:r>
              <a:rPr lang="sk-SK" dirty="0"/>
              <a:t>pre počítač: </a:t>
            </a:r>
            <a:r>
              <a:rPr lang="sk-SK" dirty="0" smtClean="0"/>
              <a:t>OS s </a:t>
            </a:r>
            <a:r>
              <a:rPr lang="sk-SK" dirty="0" err="1" smtClean="0"/>
              <a:t>antimalvérovou</a:t>
            </a:r>
            <a:r>
              <a:rPr lang="sk-SK" dirty="0" smtClean="0"/>
              <a:t> </a:t>
            </a:r>
            <a:r>
              <a:rPr lang="sk-SK" dirty="0"/>
              <a:t>ochranou, grafický editor, prehliadač webových stránok kompatibilný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 </a:t>
            </a:r>
            <a:r>
              <a:rPr lang="sk-SK" dirty="0"/>
              <a:t>vývojovým prostredím </a:t>
            </a:r>
            <a:r>
              <a:rPr lang="sk-SK" dirty="0">
                <a:hlinkClick r:id="rId2"/>
              </a:rPr>
              <a:t>http://ai2.appinventor.mit.edu</a:t>
            </a:r>
            <a:r>
              <a:rPr lang="sk-SK" dirty="0" smtClean="0">
                <a:hlinkClick r:id="rId2"/>
              </a:rPr>
              <a:t>/</a:t>
            </a:r>
            <a:r>
              <a:rPr lang="sk-SK" dirty="0" smtClean="0"/>
              <a:t> </a:t>
            </a:r>
            <a:endParaRPr lang="sk-SK" dirty="0"/>
          </a:p>
          <a:p>
            <a:r>
              <a:rPr lang="sk-SK" dirty="0" smtClean="0"/>
              <a:t>SW pre MZ: OS Android</a:t>
            </a:r>
            <a:r>
              <a:rPr lang="sk-SK" dirty="0"/>
              <a:t>, čítačka QR kódov, </a:t>
            </a:r>
            <a:r>
              <a:rPr lang="sk-SK" dirty="0" smtClean="0"/>
              <a:t>povolená inštalácia </a:t>
            </a:r>
            <a:r>
              <a:rPr lang="sk-SK" dirty="0"/>
              <a:t>aplikácii z neznámych </a:t>
            </a:r>
            <a:r>
              <a:rPr lang="sk-SK" dirty="0" smtClean="0"/>
              <a:t>zdrojov, (Ai2 </a:t>
            </a:r>
            <a:r>
              <a:rPr lang="sk-SK" dirty="0" err="1" smtClean="0"/>
              <a:t>Companion</a:t>
            </a:r>
            <a:r>
              <a:rPr lang="sk-SK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1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Materiálno-technické zabezpečenie 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/>
          </a:p>
          <a:p>
            <a:r>
              <a:rPr lang="sk-SK" dirty="0" smtClean="0"/>
              <a:t>dátový </a:t>
            </a:r>
            <a:r>
              <a:rPr lang="sk-SK" dirty="0"/>
              <a:t>projektor (v prípade, že projektor nie je súčasťou interaktívnej tabule</a:t>
            </a:r>
            <a:r>
              <a:rPr lang="sk-SK" dirty="0" smtClean="0"/>
              <a:t>)</a:t>
            </a:r>
            <a:endParaRPr lang="sk-SK" dirty="0"/>
          </a:p>
          <a:p>
            <a:r>
              <a:rPr lang="sk-SK" dirty="0" smtClean="0"/>
              <a:t>pre </a:t>
            </a:r>
            <a:r>
              <a:rPr lang="sk-SK" dirty="0"/>
              <a:t>prístup na </a:t>
            </a:r>
            <a:r>
              <a:rPr lang="sk-SK" dirty="0" err="1"/>
              <a:t>cloud</a:t>
            </a:r>
            <a:r>
              <a:rPr lang="sk-SK" dirty="0"/>
              <a:t> MIT </a:t>
            </a:r>
            <a:r>
              <a:rPr lang="sk-SK" dirty="0" err="1"/>
              <a:t>App</a:t>
            </a:r>
            <a:r>
              <a:rPr lang="sk-SK" dirty="0"/>
              <a:t> </a:t>
            </a:r>
            <a:r>
              <a:rPr lang="sk-SK" dirty="0" err="1"/>
              <a:t>Inventora</a:t>
            </a:r>
            <a:r>
              <a:rPr lang="sk-SK" dirty="0"/>
              <a:t> 2 je </a:t>
            </a:r>
            <a:r>
              <a:rPr lang="sk-SK" dirty="0" smtClean="0"/>
              <a:t>nevyhnutné mať zriadený </a:t>
            </a:r>
            <a:r>
              <a:rPr lang="sk-SK" dirty="0"/>
              <a:t>Google </a:t>
            </a:r>
            <a:r>
              <a:rPr lang="sk-SK" dirty="0" smtClean="0"/>
              <a:t>účet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919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Charakteristika 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dirty="0" smtClean="0"/>
              <a:t>33-hodinový predmet</a:t>
            </a:r>
          </a:p>
          <a:p>
            <a:r>
              <a:rPr lang="sk-SK" dirty="0"/>
              <a:t>p</a:t>
            </a:r>
            <a:r>
              <a:rPr lang="sk-SK" dirty="0" smtClean="0"/>
              <a:t>re žiakov 2. až 4. ročníka SŠ (aj </a:t>
            </a:r>
            <a:r>
              <a:rPr lang="sk-SK" dirty="0" err="1" smtClean="0"/>
              <a:t>nematurantov</a:t>
            </a:r>
            <a:r>
              <a:rPr lang="sk-SK" dirty="0" smtClean="0"/>
              <a:t>)</a:t>
            </a:r>
          </a:p>
          <a:p>
            <a:r>
              <a:rPr lang="sk-SK" dirty="0"/>
              <a:t>n</a:t>
            </a:r>
            <a:r>
              <a:rPr lang="sk-SK" dirty="0" smtClean="0"/>
              <a:t>adväznosť na základný kurz programovania </a:t>
            </a:r>
          </a:p>
          <a:p>
            <a:r>
              <a:rPr lang="sk-SK" dirty="0" smtClean="0"/>
              <a:t>zameranie na praktické programovanie </a:t>
            </a:r>
            <a:r>
              <a:rPr lang="sk-SK" dirty="0" err="1" smtClean="0"/>
              <a:t>event-driven</a:t>
            </a:r>
            <a:r>
              <a:rPr lang="sk-SK" dirty="0" smtClean="0"/>
              <a:t> aplikácií v prostredí MIT </a:t>
            </a:r>
            <a:r>
              <a:rPr lang="sk-SK" dirty="0" err="1" smtClean="0"/>
              <a:t>App</a:t>
            </a:r>
            <a:r>
              <a:rPr lang="sk-SK" dirty="0" smtClean="0"/>
              <a:t> </a:t>
            </a:r>
            <a:r>
              <a:rPr lang="sk-SK" dirty="0" err="1" smtClean="0"/>
              <a:t>Inventor</a:t>
            </a:r>
            <a:r>
              <a:rPr lang="sk-SK" dirty="0" smtClean="0"/>
              <a:t> 2:</a:t>
            </a:r>
          </a:p>
          <a:p>
            <a:pPr lvl="1"/>
            <a:r>
              <a:rPr lang="sk-SK" dirty="0"/>
              <a:t>u</a:t>
            </a:r>
            <a:r>
              <a:rPr lang="sk-SK" dirty="0" smtClean="0"/>
              <a:t>žitočné a každodenne využiteľných pre určitú komunitu ľudí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repojenosť na prírodovedné predmety či umenie – STE(A)M</a:t>
            </a:r>
          </a:p>
          <a:p>
            <a:pPr lvl="1"/>
            <a:r>
              <a:rPr lang="sk-SK" dirty="0"/>
              <a:t>m</a:t>
            </a:r>
            <a:r>
              <a:rPr lang="sk-SK" dirty="0" smtClean="0"/>
              <a:t>aximálne využitie senzorov a špecifických </a:t>
            </a:r>
            <a:r>
              <a:rPr lang="sk-SK" dirty="0"/>
              <a:t>f</a:t>
            </a:r>
            <a:r>
              <a:rPr lang="sk-SK" dirty="0" smtClean="0"/>
              <a:t>unkcionalít mobilného zariadenia (MZ)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2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Typy aplikácií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dirty="0" smtClean="0"/>
              <a:t>užitočné nástroje a pomôcky (N)</a:t>
            </a:r>
          </a:p>
          <a:p>
            <a:r>
              <a:rPr lang="sk-SK" dirty="0" smtClean="0"/>
              <a:t>asistenčné zdravotné a športové aplikácie (A)</a:t>
            </a:r>
          </a:p>
          <a:p>
            <a:r>
              <a:rPr lang="sk-SK" dirty="0" smtClean="0"/>
              <a:t>počítačové hry (H)</a:t>
            </a:r>
          </a:p>
          <a:p>
            <a:r>
              <a:rPr lang="sk-SK" dirty="0" smtClean="0"/>
              <a:t>edukačné aplikácie (E)</a:t>
            </a:r>
          </a:p>
          <a:p>
            <a:r>
              <a:rPr lang="sk-SK" dirty="0" smtClean="0"/>
              <a:t>simulačné a modelovacie aplikácie (M)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318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Ciele </a:t>
            </a:r>
            <a:r>
              <a:rPr lang="sk-SK" sz="4000" dirty="0"/>
              <a:t>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b="1" dirty="0" smtClean="0"/>
              <a:t>získať </a:t>
            </a:r>
            <a:r>
              <a:rPr lang="sk-SK" b="1" dirty="0"/>
              <a:t>znalostí, zručností a skúseností pri programovaní udalosťami riadených praktických aplikácií, </a:t>
            </a:r>
            <a:r>
              <a:rPr lang="sk-SK" b="1" dirty="0" smtClean="0"/>
              <a:t>rozvíjať CT, BOV spôsobilostí </a:t>
            </a:r>
            <a:r>
              <a:rPr lang="sk-SK" b="1" dirty="0"/>
              <a:t>a </a:t>
            </a:r>
            <a:r>
              <a:rPr lang="sk-SK" b="1" dirty="0" smtClean="0"/>
              <a:t>tvorivosť žiakov</a:t>
            </a:r>
          </a:p>
          <a:p>
            <a:r>
              <a:rPr lang="sk-SK" dirty="0" smtClean="0"/>
              <a:t>zistiť </a:t>
            </a:r>
            <a:r>
              <a:rPr lang="sk-SK" dirty="0"/>
              <a:t>parametre a meniť nastavenia Android </a:t>
            </a:r>
            <a:r>
              <a:rPr lang="sk-SK" dirty="0" smtClean="0"/>
              <a:t>MZ včítane </a:t>
            </a:r>
            <a:r>
              <a:rPr lang="sk-SK" dirty="0"/>
              <a:t>jeho vstavaných </a:t>
            </a:r>
            <a:r>
              <a:rPr lang="sk-SK" dirty="0" smtClean="0"/>
              <a:t>senzorov</a:t>
            </a:r>
            <a:endParaRPr lang="sk-SK" dirty="0"/>
          </a:p>
          <a:p>
            <a:r>
              <a:rPr lang="sk-SK" dirty="0" smtClean="0"/>
              <a:t>zistiť </a:t>
            </a:r>
            <a:r>
              <a:rPr lang="sk-SK" dirty="0"/>
              <a:t>zoznam bežiacich procesov v pamäti a ukončiť ich </a:t>
            </a:r>
            <a:r>
              <a:rPr lang="sk-SK" dirty="0" smtClean="0"/>
              <a:t>vykonávanie</a:t>
            </a:r>
            <a:endParaRPr lang="sk-SK" dirty="0"/>
          </a:p>
          <a:p>
            <a:r>
              <a:rPr lang="sk-SK" dirty="0" smtClean="0"/>
              <a:t>uložiť </a:t>
            </a:r>
            <a:r>
              <a:rPr lang="sk-SK" dirty="0"/>
              <a:t>a preniesť údajové a programové súbory z Android zariadenia a na Android </a:t>
            </a:r>
            <a:r>
              <a:rPr lang="sk-SK" dirty="0" smtClean="0"/>
              <a:t>zariadenie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0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Ciele </a:t>
            </a:r>
            <a:r>
              <a:rPr lang="sk-SK" sz="4000" dirty="0"/>
              <a:t>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dirty="0" smtClean="0"/>
              <a:t>diskutovať </a:t>
            </a:r>
            <a:r>
              <a:rPr lang="sk-SK" dirty="0"/>
              <a:t>o funkcionalitách existujúcich aplikácií </a:t>
            </a:r>
            <a:br>
              <a:rPr lang="sk-SK" dirty="0"/>
            </a:br>
            <a:r>
              <a:rPr lang="sk-SK" dirty="0" smtClean="0"/>
              <a:t>a </a:t>
            </a:r>
            <a:r>
              <a:rPr lang="sk-SK" dirty="0"/>
              <a:t>navrhnúť funkcionality vlastnej </a:t>
            </a:r>
            <a:r>
              <a:rPr lang="sk-SK" dirty="0" smtClean="0"/>
              <a:t>aplikácie</a:t>
            </a:r>
            <a:endParaRPr lang="sk-SK" dirty="0"/>
          </a:p>
          <a:p>
            <a:r>
              <a:rPr lang="sk-SK" dirty="0" smtClean="0"/>
              <a:t>vysvetliť </a:t>
            </a:r>
            <a:r>
              <a:rPr lang="sk-SK" dirty="0"/>
              <a:t>a prakticky realizovať postup tvorby aplikácie pre </a:t>
            </a:r>
            <a:r>
              <a:rPr lang="sk-SK" dirty="0" smtClean="0"/>
              <a:t>MZ</a:t>
            </a:r>
            <a:endParaRPr lang="sk-SK" dirty="0"/>
          </a:p>
          <a:p>
            <a:r>
              <a:rPr lang="sk-SK" dirty="0" smtClean="0"/>
              <a:t>vytvoriť </a:t>
            </a:r>
            <a:r>
              <a:rPr lang="sk-SK" dirty="0"/>
              <a:t>jednoduchšie aplikácie využívajúce vybrané funkcionality </a:t>
            </a:r>
            <a:r>
              <a:rPr lang="sk-SK" dirty="0" smtClean="0"/>
              <a:t>MZ</a:t>
            </a:r>
            <a:endParaRPr lang="sk-SK" dirty="0"/>
          </a:p>
          <a:p>
            <a:r>
              <a:rPr lang="sk-SK" dirty="0" smtClean="0"/>
              <a:t>vyvinúť náročnejšie </a:t>
            </a:r>
            <a:r>
              <a:rPr lang="sk-SK" dirty="0"/>
              <a:t>aplikácie využívajúce rôzne funkcionality </a:t>
            </a:r>
            <a:r>
              <a:rPr lang="sk-SK" dirty="0" smtClean="0"/>
              <a:t>MZ, </a:t>
            </a:r>
            <a:r>
              <a:rPr lang="sk-SK" dirty="0"/>
              <a:t>riadiace konštrukcie </a:t>
            </a:r>
            <a:r>
              <a:rPr lang="sk-SK" dirty="0" smtClean="0"/>
              <a:t>a </a:t>
            </a:r>
            <a:r>
              <a:rPr lang="sk-SK" dirty="0"/>
              <a:t>dátové </a:t>
            </a:r>
            <a:r>
              <a:rPr lang="sk-SK" dirty="0" smtClean="0"/>
              <a:t>typy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0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Členenie na kapitoly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1" y="1328476"/>
            <a:ext cx="8662967" cy="4351338"/>
          </a:xfrm>
        </p:spPr>
        <p:txBody>
          <a:bodyPr/>
          <a:lstStyle/>
          <a:p>
            <a:r>
              <a:rPr lang="sk-SK" dirty="0" smtClean="0"/>
              <a:t>Koncepcia</a:t>
            </a:r>
            <a:r>
              <a:rPr lang="sk-SK" dirty="0"/>
              <a:t> metodického materiálu a výučby podľa neho</a:t>
            </a:r>
          </a:p>
          <a:p>
            <a:r>
              <a:rPr lang="sk-SK" dirty="0" smtClean="0"/>
              <a:t>Úvod </a:t>
            </a:r>
            <a:r>
              <a:rPr lang="sk-SK" dirty="0"/>
              <a:t>do práce s OS Android a tvorba prvej aplikácie v Ai2</a:t>
            </a:r>
          </a:p>
          <a:p>
            <a:r>
              <a:rPr lang="sk-SK" dirty="0" smtClean="0"/>
              <a:t>Tvorba </a:t>
            </a:r>
            <a:r>
              <a:rPr lang="sk-SK" dirty="0"/>
              <a:t>jednoduchých aplikácií – programátorských etúd</a:t>
            </a:r>
          </a:p>
          <a:p>
            <a:r>
              <a:rPr lang="sk-SK" dirty="0" smtClean="0"/>
              <a:t>Tvorba </a:t>
            </a:r>
            <a:r>
              <a:rPr lang="sk-SK" dirty="0"/>
              <a:t>aplikácií s využitím multimédií</a:t>
            </a:r>
          </a:p>
          <a:p>
            <a:r>
              <a:rPr lang="sk-SK" dirty="0" smtClean="0"/>
              <a:t>Tvorba </a:t>
            </a:r>
            <a:r>
              <a:rPr lang="sk-SK" dirty="0"/>
              <a:t>aplikácií s využitím sieti </a:t>
            </a:r>
          </a:p>
          <a:p>
            <a:r>
              <a:rPr lang="sk-SK" dirty="0" smtClean="0"/>
              <a:t>Tvorba </a:t>
            </a:r>
            <a:r>
              <a:rPr lang="sk-SK" dirty="0"/>
              <a:t>aplikácií s využitím </a:t>
            </a:r>
            <a:r>
              <a:rPr lang="sk-SK" dirty="0" err="1"/>
              <a:t>geolokácie</a:t>
            </a:r>
            <a:r>
              <a:rPr lang="sk-SK" dirty="0"/>
              <a:t> </a:t>
            </a:r>
          </a:p>
          <a:p>
            <a:r>
              <a:rPr lang="sk-SK" dirty="0" smtClean="0"/>
              <a:t>Tvorba </a:t>
            </a:r>
            <a:r>
              <a:rPr lang="sk-SK" dirty="0"/>
              <a:t>aplikácií s využitím senzorov a aktuátorov </a:t>
            </a:r>
          </a:p>
          <a:p>
            <a:r>
              <a:rPr lang="sk-SK" dirty="0" smtClean="0"/>
              <a:t>Prílohy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09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Línia 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790558" cy="4351338"/>
          </a:xfrm>
        </p:spPr>
        <p:txBody>
          <a:bodyPr/>
          <a:lstStyle/>
          <a:p>
            <a:r>
              <a:rPr lang="sk-SK" dirty="0" smtClean="0"/>
              <a:t>od </a:t>
            </a:r>
            <a:r>
              <a:rPr lang="sk-SK" dirty="0"/>
              <a:t>motivačnej prezentácie a diskusie o aplikáciách pre </a:t>
            </a:r>
            <a:r>
              <a:rPr lang="sk-SK" dirty="0" smtClean="0"/>
              <a:t>MZ (2h)</a:t>
            </a:r>
            <a:endParaRPr lang="sk-SK" dirty="0"/>
          </a:p>
          <a:p>
            <a:r>
              <a:rPr lang="sk-SK" dirty="0" smtClean="0"/>
              <a:t>cez </a:t>
            </a:r>
            <a:r>
              <a:rPr lang="sk-SK" dirty="0"/>
              <a:t>tvorbu jednoduchých programátorských </a:t>
            </a:r>
            <a:r>
              <a:rPr lang="sk-SK" dirty="0" smtClean="0"/>
              <a:t>etúd (6h)</a:t>
            </a:r>
            <a:endParaRPr lang="sk-SK" dirty="0"/>
          </a:p>
          <a:p>
            <a:r>
              <a:rPr lang="sk-SK" dirty="0" smtClean="0"/>
              <a:t>ďalej </a:t>
            </a:r>
            <a:r>
              <a:rPr lang="sk-SK" dirty="0"/>
              <a:t>cez vývoj náročnejších </a:t>
            </a:r>
            <a:r>
              <a:rPr lang="sk-SK" dirty="0" smtClean="0"/>
              <a:t>projektov (20h)</a:t>
            </a:r>
            <a:endParaRPr lang="sk-SK" dirty="0"/>
          </a:p>
          <a:p>
            <a:r>
              <a:rPr lang="sk-SK" dirty="0" smtClean="0"/>
              <a:t>až </a:t>
            </a:r>
            <a:r>
              <a:rPr lang="sk-SK" dirty="0"/>
              <a:t>k vývoju a prezentácii vlastného tímového </a:t>
            </a:r>
            <a:r>
              <a:rPr lang="sk-SK" dirty="0" smtClean="0"/>
              <a:t>projektu (</a:t>
            </a:r>
            <a:r>
              <a:rPr lang="sk-SK" dirty="0"/>
              <a:t>5</a:t>
            </a:r>
            <a:r>
              <a:rPr lang="sk-SK" dirty="0" smtClean="0"/>
              <a:t>h)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68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Tematický plán – </a:t>
            </a:r>
            <a:r>
              <a:rPr lang="cs-CZ" sz="4000" dirty="0" smtClean="0"/>
              <a:t>1 Úvod (2h)</a:t>
            </a:r>
            <a:r>
              <a:rPr lang="cs-CZ" sz="4000" b="1" dirty="0"/>
              <a:t/>
            </a:r>
            <a:br>
              <a:rPr lang="cs-CZ" sz="4000" b="1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pPr lvl="0"/>
            <a:endParaRPr lang="sk-SK" dirty="0" smtClean="0"/>
          </a:p>
          <a:p>
            <a:pPr lvl="0"/>
            <a:r>
              <a:rPr lang="sk-SK" dirty="0" smtClean="0"/>
              <a:t>Spoznávajme Android MZ (základné parametre a nastavenia, senzory, súborový systém, správa procesov, prehľad používaných aplikácií)</a:t>
            </a:r>
          </a:p>
          <a:p>
            <a:r>
              <a:rPr lang="sk-SK" dirty="0" smtClean="0"/>
              <a:t>Tvorba prvej aplikácie v </a:t>
            </a:r>
            <a:r>
              <a:rPr lang="sk-SK" dirty="0" err="1" smtClean="0"/>
              <a:t>cloudovom</a:t>
            </a:r>
            <a:r>
              <a:rPr lang="sk-SK" dirty="0" smtClean="0"/>
              <a:t> prostredí MIT </a:t>
            </a:r>
            <a:r>
              <a:rPr lang="sk-SK" dirty="0" err="1" smtClean="0"/>
              <a:t>App</a:t>
            </a:r>
            <a:r>
              <a:rPr lang="sk-SK" dirty="0" smtClean="0"/>
              <a:t> </a:t>
            </a:r>
            <a:r>
              <a:rPr lang="sk-SK" dirty="0" err="1" smtClean="0"/>
              <a:t>Inventor</a:t>
            </a:r>
            <a:r>
              <a:rPr lang="sk-SK" dirty="0" smtClean="0"/>
              <a:t> 2 (životný cyklus tvorby aplikácie)</a:t>
            </a:r>
            <a:endParaRPr lang="sk-SK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35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719182" cy="1325563"/>
          </a:xfrm>
        </p:spPr>
        <p:txBody>
          <a:bodyPr/>
          <a:lstStyle/>
          <a:p>
            <a:r>
              <a:rPr lang="sk-SK" sz="4000" dirty="0"/>
              <a:t>2 Tvorba jednoduchých projektov – </a:t>
            </a:r>
            <a:r>
              <a:rPr lang="sk-SK" sz="4000" dirty="0" err="1" smtClean="0"/>
              <a:t>prog</a:t>
            </a:r>
            <a:r>
              <a:rPr lang="sk-SK" sz="4000" dirty="0" smtClean="0"/>
              <a:t>. </a:t>
            </a:r>
            <a:r>
              <a:rPr lang="sk-SK" sz="4000" dirty="0"/>
              <a:t>e</a:t>
            </a:r>
            <a:r>
              <a:rPr lang="sk-SK" sz="4000" dirty="0" smtClean="0"/>
              <a:t>túd (6h)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 smtClean="0"/>
          </a:p>
          <a:p>
            <a:pPr lvl="0"/>
            <a:r>
              <a:rPr lang="sk-SK" dirty="0"/>
              <a:t>Kresliaci editor (dotyková obrazovka, udalosti)</a:t>
            </a:r>
          </a:p>
          <a:p>
            <a:pPr lvl="0"/>
            <a:r>
              <a:rPr lang="sk-SK" dirty="0" smtClean="0"/>
              <a:t>Hra </a:t>
            </a:r>
            <a:r>
              <a:rPr lang="sk-SK" dirty="0"/>
              <a:t>Postreh (časovač, lopta, náhoda, zvuk)</a:t>
            </a:r>
          </a:p>
          <a:p>
            <a:pPr lvl="0"/>
            <a:r>
              <a:rPr lang="sk-SK" dirty="0"/>
              <a:t>Hra </a:t>
            </a:r>
            <a:r>
              <a:rPr lang="sk-SK" dirty="0" smtClean="0"/>
              <a:t>Guľka </a:t>
            </a:r>
            <a:r>
              <a:rPr lang="sk-SK" dirty="0"/>
              <a:t>(senzor orientácie, meranie času, lokálna databáza)</a:t>
            </a:r>
          </a:p>
          <a:p>
            <a:r>
              <a:rPr lang="sk-SK" dirty="0"/>
              <a:t>Kalkulačka (komponenty pre vstup a výstup, premenné, príkaz IF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10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521</Words>
  <Application>Microsoft Office PowerPoint</Application>
  <PresentationFormat>Prezentácia na obrazovke (4:3)</PresentationFormat>
  <Paragraphs>101</Paragraphs>
  <Slides>18</Slides>
  <Notes>1</Notes>
  <HiddenSlides>1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Motív balíka Office</vt:lpstr>
      <vt:lpstr>Prezentácia programu PowerPoint</vt:lpstr>
      <vt:lpstr>Charakteristika predmetu</vt:lpstr>
      <vt:lpstr>Typy aplikácií</vt:lpstr>
      <vt:lpstr>Ciele predmetu</vt:lpstr>
      <vt:lpstr>Ciele predmetu</vt:lpstr>
      <vt:lpstr>Členenie na kapitoly</vt:lpstr>
      <vt:lpstr>Línia predmetu</vt:lpstr>
      <vt:lpstr>Tematický plán – 1 Úvod (2h) </vt:lpstr>
      <vt:lpstr>2 Tvorba jednoduchých projektov – prog. etúd (6h)</vt:lpstr>
      <vt:lpstr>2 Tvorba jednoduchých projektov – prog. etúd (6h)</vt:lpstr>
      <vt:lpstr>2 Tvorba jednoduchých projektov – prog. etúd (6h)</vt:lpstr>
      <vt:lpstr>3 Vývoj aplikácií s využitím multimédií (5h)</vt:lpstr>
      <vt:lpstr>4 Vývoj aplikácií s využitím sieti (5h)</vt:lpstr>
      <vt:lpstr>5 Vývoj aplikácií s využitím geolokácie (5h)</vt:lpstr>
      <vt:lpstr>6 Vývoj aplikácií s využitím senzorov a aktuátorov (5h)</vt:lpstr>
      <vt:lpstr>7 Vývoj a prezentácia vlastnej tím. aplikácie (5h)</vt:lpstr>
      <vt:lpstr>Materiálno-technické zabezpečenie predmetu</vt:lpstr>
      <vt:lpstr>Materiálno-technické zabezpečenie predmetu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výučby predmetu Programovanie mobilných aplikácií</dc:title>
  <dc:creator>lubomir.snajder@upjs.sk</dc:creator>
  <cp:keywords>programovanie;mobilné aplikácie;koncepcia;MIT App Inventor 2</cp:keywords>
  <cp:lastModifiedBy>Používateľ systému Windows</cp:lastModifiedBy>
  <cp:revision>36</cp:revision>
  <dcterms:created xsi:type="dcterms:W3CDTF">2017-10-23T08:52:40Z</dcterms:created>
  <dcterms:modified xsi:type="dcterms:W3CDTF">2018-08-28T10:16:49Z</dcterms:modified>
</cp:coreProperties>
</file>