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4" r:id="rId3"/>
    <p:sldId id="297" r:id="rId4"/>
    <p:sldId id="287" r:id="rId5"/>
    <p:sldId id="288" r:id="rId6"/>
    <p:sldId id="285" r:id="rId7"/>
    <p:sldId id="280" r:id="rId8"/>
    <p:sldId id="307" r:id="rId9"/>
    <p:sldId id="308" r:id="rId10"/>
    <p:sldId id="286" r:id="rId11"/>
    <p:sldId id="306" r:id="rId12"/>
    <p:sldId id="281" r:id="rId13"/>
    <p:sldId id="282" r:id="rId14"/>
    <p:sldId id="317" r:id="rId15"/>
    <p:sldId id="315" r:id="rId16"/>
    <p:sldId id="318" r:id="rId17"/>
    <p:sldId id="309" r:id="rId18"/>
    <p:sldId id="310" r:id="rId19"/>
    <p:sldId id="313" r:id="rId20"/>
    <p:sldId id="312" r:id="rId21"/>
    <p:sldId id="311" r:id="rId2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608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1CD8C-0A8D-4FAF-8F9F-8303401A6F01}" type="datetimeFigureOut">
              <a:rPr lang="sk-SK" smtClean="0"/>
              <a:t>03.06.2019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41A04-8257-49DF-8D00-9366CFEFA13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2316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9B107-F3C8-407A-AF31-F05BCD8D3638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214A7-7E8F-4F11-B275-5CA3A0F5586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7584279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6036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6944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82734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18884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194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554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934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2463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4692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48753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82301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1944750-BE3E-4944-A737-3924012E56EA}" type="datetimeFigureOut">
              <a:rPr lang="sk-SK" smtClean="0"/>
              <a:pPr/>
              <a:t>03.06.2019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21FE153-6752-4103-8765-3A16EB28ECD3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6920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448"/>
          <a:stretch/>
        </p:blipFill>
        <p:spPr>
          <a:xfrm>
            <a:off x="0" y="0"/>
            <a:ext cx="9144000" cy="451945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617" b="1993"/>
          <a:stretch/>
        </p:blipFill>
        <p:spPr>
          <a:xfrm>
            <a:off x="0" y="6243144"/>
            <a:ext cx="9144000" cy="61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hyperlink" Target="http://itakademia.sk/model-specialnej-triedy-so-zameranim-na-informatik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220717" y="2518934"/>
            <a:ext cx="8797159" cy="2738864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sk-SK" sz="4400" b="1" dirty="0"/>
              <a:t>Nový informatický predmet Programovanie mobilných zariadení – koncepcia jeho výučby a ukážky etúd</a:t>
            </a:r>
          </a:p>
          <a:p>
            <a:pPr algn="r">
              <a:spcBef>
                <a:spcPts val="600"/>
              </a:spcBef>
            </a:pPr>
            <a:r>
              <a:rPr lang="sk-SK" sz="2000" b="1" dirty="0" smtClean="0">
                <a:solidFill>
                  <a:srgbClr val="0070C0"/>
                </a:solidFill>
              </a:rPr>
              <a:t>Ľubomír Šnajder, Ján </a:t>
            </a:r>
            <a:r>
              <a:rPr lang="sk-SK" sz="2000" b="1" dirty="0" err="1" smtClean="0">
                <a:solidFill>
                  <a:srgbClr val="0070C0"/>
                </a:solidFill>
              </a:rPr>
              <a:t>Guniš</a:t>
            </a:r>
            <a:r>
              <a:rPr lang="sk-SK" sz="2000" b="1" dirty="0" smtClean="0">
                <a:solidFill>
                  <a:srgbClr val="0070C0"/>
                </a:solidFill>
              </a:rPr>
              <a:t>, Gabriela </a:t>
            </a:r>
            <a:r>
              <a:rPr lang="sk-SK" sz="2000" b="1" dirty="0" err="1" smtClean="0">
                <a:solidFill>
                  <a:srgbClr val="0070C0"/>
                </a:solidFill>
              </a:rPr>
              <a:t>Lovászová</a:t>
            </a:r>
            <a:r>
              <a:rPr lang="sk-SK" sz="2000" b="1" dirty="0" smtClean="0">
                <a:solidFill>
                  <a:srgbClr val="0070C0"/>
                </a:solidFill>
              </a:rPr>
              <a:t>, Viera </a:t>
            </a:r>
            <a:r>
              <a:rPr lang="sk-SK" sz="2000" b="1" dirty="0" err="1" smtClean="0">
                <a:solidFill>
                  <a:srgbClr val="0070C0"/>
                </a:solidFill>
              </a:rPr>
              <a:t>Michaličková</a:t>
            </a:r>
            <a:endParaRPr lang="sk-SK" sz="2000" b="1" dirty="0" smtClean="0">
              <a:solidFill>
                <a:srgbClr val="0070C0"/>
              </a:solidFill>
            </a:endParaRPr>
          </a:p>
          <a:p>
            <a:pPr algn="r">
              <a:spcBef>
                <a:spcPts val="600"/>
              </a:spcBef>
            </a:pPr>
            <a:r>
              <a:rPr lang="sk-SK" sz="2000" b="1" dirty="0" smtClean="0">
                <a:solidFill>
                  <a:srgbClr val="0070C0"/>
                </a:solidFill>
              </a:rPr>
              <a:t>UPJŠ v Košiciach, UKF v Nitre</a:t>
            </a:r>
            <a:endParaRPr lang="sk-SK" sz="2000" b="1" dirty="0">
              <a:solidFill>
                <a:srgbClr val="0070C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1" y="4568450"/>
            <a:ext cx="1313135" cy="5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3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160596"/>
            <a:ext cx="7686675" cy="60897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7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64" y="432702"/>
            <a:ext cx="7830207" cy="701674"/>
          </a:xfrm>
        </p:spPr>
        <p:txBody>
          <a:bodyPr/>
          <a:lstStyle/>
          <a:p>
            <a:pPr algn="r"/>
            <a:r>
              <a:rPr lang="sk-SK" sz="4000" b="1" dirty="0" smtClean="0"/>
              <a:t>Podpora pre učiteľov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790558" cy="4351338"/>
          </a:xfrm>
        </p:spPr>
        <p:txBody>
          <a:bodyPr/>
          <a:lstStyle/>
          <a:p>
            <a:r>
              <a:rPr lang="sk-SK" dirty="0" smtClean="0"/>
              <a:t>Metodické a učebné materiály</a:t>
            </a:r>
          </a:p>
          <a:p>
            <a:pPr lvl="1"/>
            <a:r>
              <a:rPr lang="sk-SK" dirty="0"/>
              <a:t>m</a:t>
            </a:r>
            <a:r>
              <a:rPr lang="sk-SK" dirty="0" smtClean="0"/>
              <a:t>etodické materiály, </a:t>
            </a:r>
            <a:r>
              <a:rPr lang="sk-SK" dirty="0"/>
              <a:t>v</a:t>
            </a:r>
            <a:r>
              <a:rPr lang="sk-SK" dirty="0" smtClean="0"/>
              <a:t>yriešené pracovné listy, </a:t>
            </a:r>
            <a:br>
              <a:rPr lang="sk-SK" dirty="0" smtClean="0"/>
            </a:br>
            <a:r>
              <a:rPr lang="sk-SK" dirty="0" smtClean="0"/>
              <a:t>súbory s riešeniami</a:t>
            </a:r>
          </a:p>
          <a:p>
            <a:pPr lvl="1"/>
            <a:r>
              <a:rPr lang="sk-SK" dirty="0"/>
              <a:t>u</a:t>
            </a:r>
            <a:r>
              <a:rPr lang="sk-SK" dirty="0" smtClean="0"/>
              <a:t>čebné materiály, pracovné listy so </a:t>
            </a:r>
            <a:r>
              <a:rPr lang="sk-SK" dirty="0" err="1" smtClean="0"/>
              <a:t>sebahodnotiacimi</a:t>
            </a:r>
            <a:r>
              <a:rPr lang="sk-SK" dirty="0" smtClean="0"/>
              <a:t> kartami, pracovné súbory, referenčné materiály</a:t>
            </a:r>
          </a:p>
          <a:p>
            <a:r>
              <a:rPr lang="sk-SK" dirty="0" smtClean="0"/>
              <a:t>Školenia</a:t>
            </a:r>
          </a:p>
          <a:p>
            <a:pPr lvl="1"/>
            <a:r>
              <a:rPr lang="sk-SK" dirty="0" smtClean="0"/>
              <a:t>Výučba pokročilých techník programovania a programovania mobilných aplikácií (50 h)</a:t>
            </a:r>
          </a:p>
          <a:p>
            <a:r>
              <a:rPr lang="sk-SK" dirty="0" smtClean="0"/>
              <a:t>Komunikácia s overovateľmi (a používateľmi)</a:t>
            </a:r>
          </a:p>
          <a:p>
            <a:pPr lvl="1"/>
            <a:r>
              <a:rPr lang="sk-SK" dirty="0"/>
              <a:t>h</a:t>
            </a:r>
            <a:r>
              <a:rPr lang="sk-SK" dirty="0" smtClean="0"/>
              <a:t>odnotiaci dotazník po odučenej téme</a:t>
            </a:r>
          </a:p>
          <a:p>
            <a:pPr lvl="1"/>
            <a:r>
              <a:rPr lang="sk-SK" dirty="0"/>
              <a:t>ž</a:t>
            </a:r>
            <a:r>
              <a:rPr lang="sk-SK" dirty="0" smtClean="0"/>
              <a:t>iacke aplikácie</a:t>
            </a:r>
          </a:p>
          <a:p>
            <a:pPr lvl="1"/>
            <a:r>
              <a:rPr lang="sk-SK" dirty="0" smtClean="0"/>
              <a:t>diskusné fóra</a:t>
            </a:r>
          </a:p>
          <a:p>
            <a:pPr lvl="1"/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601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535" y="333297"/>
            <a:ext cx="7680645" cy="701674"/>
          </a:xfrm>
        </p:spPr>
        <p:txBody>
          <a:bodyPr/>
          <a:lstStyle/>
          <a:p>
            <a:pPr algn="r"/>
            <a:r>
              <a:rPr lang="sk-SK" sz="4000" b="1" dirty="0" smtClean="0"/>
              <a:t>Overovanie a recenzia predmetu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684232" cy="4351338"/>
          </a:xfrm>
        </p:spPr>
        <p:txBody>
          <a:bodyPr/>
          <a:lstStyle/>
          <a:p>
            <a:endParaRPr lang="sk-SK" dirty="0" smtClean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9" y="926796"/>
            <a:ext cx="9000000" cy="59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0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497" y="222927"/>
            <a:ext cx="5584055" cy="739774"/>
          </a:xfrm>
        </p:spPr>
        <p:txBody>
          <a:bodyPr/>
          <a:lstStyle/>
          <a:p>
            <a:pPr algn="r"/>
            <a:r>
              <a:rPr lang="sk-SK" sz="4000" b="1" dirty="0" smtClean="0"/>
              <a:t>Ukážky etúd</a:t>
            </a:r>
            <a:endParaRPr lang="en-GB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2" y="1328476"/>
            <a:ext cx="8559738" cy="4351338"/>
          </a:xfrm>
        </p:spPr>
        <p:txBody>
          <a:bodyPr/>
          <a:lstStyle/>
          <a:p>
            <a:endParaRPr lang="sk-SK" dirty="0"/>
          </a:p>
          <a:p>
            <a:pPr marL="0" indent="0">
              <a:buNone/>
            </a:pPr>
            <a:endParaRPr lang="sk-SK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42" y="685502"/>
            <a:ext cx="3200000" cy="180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Obrázok 9" descr="Screenshot_20190121-0138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248" y="1889480"/>
            <a:ext cx="1800000" cy="3229329"/>
          </a:xfrm>
          <a:prstGeom prst="rect">
            <a:avLst/>
          </a:prstGeom>
          <a:noFill/>
          <a:ln w="6350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6" name="Picture 2" descr="Screenshot_20190121-01452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45" y="2734722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Screenshot_20190121-01493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085" y="1114722"/>
            <a:ext cx="1800000" cy="324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ok 10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922" y="2805589"/>
            <a:ext cx="1800000" cy="324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2.1 Kresliaci </a:t>
            </a:r>
            <a:r>
              <a:rPr lang="sk-SK" b="1" dirty="0"/>
              <a:t>editor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88" y="1369714"/>
            <a:ext cx="46005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4212" y="147021"/>
            <a:ext cx="2422800" cy="40391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Zástupný symbol obsahu 7"/>
          <p:cNvPicPr>
            <a:picLocks noGrp="1"/>
          </p:cNvPicPr>
          <p:nvPr>
            <p:ph idx="1"/>
          </p:nvPr>
        </p:nvPicPr>
        <p:blipFill rotWithShape="1">
          <a:blip r:embed="rId4"/>
          <a:srcRect t="57306"/>
          <a:stretch/>
        </p:blipFill>
        <p:spPr bwMode="auto">
          <a:xfrm>
            <a:off x="177800" y="3964292"/>
            <a:ext cx="5242560" cy="18999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Obrázok 12"/>
          <p:cNvPicPr>
            <a:picLocks noChangeAspect="1"/>
          </p:cNvPicPr>
          <p:nvPr/>
        </p:nvPicPr>
        <p:blipFill rotWithShape="1">
          <a:blip r:embed="rId4"/>
          <a:srcRect t="39011" r="43416" b="44064"/>
          <a:stretch/>
        </p:blipFill>
        <p:spPr bwMode="auto">
          <a:xfrm>
            <a:off x="177800" y="3119090"/>
            <a:ext cx="2966450" cy="753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Obrázok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14" b="64571"/>
          <a:stretch/>
        </p:blipFill>
        <p:spPr bwMode="auto">
          <a:xfrm>
            <a:off x="5796689" y="4287590"/>
            <a:ext cx="3286351" cy="157661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582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2.2 Hra Postreh</a:t>
            </a:r>
            <a:endParaRPr lang="sk-SK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739" y="1664492"/>
            <a:ext cx="2423701" cy="40406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Obrázok 6" descr="F:\_VYUCBA\_KRUZOK\AI2\hra_postreh_very_lite\postreh_very_lite_initiallize_orezan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1" r="59155"/>
          <a:stretch/>
        </p:blipFill>
        <p:spPr bwMode="auto">
          <a:xfrm>
            <a:off x="1003108" y="3189450"/>
            <a:ext cx="2010603" cy="888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ok 8" descr="F:\_VYUCBA\_KRUZOK\AI2\hra_postreh_very_lite\postreh_very_lite_initiallize_orezan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45"/>
          <a:stretch/>
        </p:blipFill>
        <p:spPr bwMode="auto">
          <a:xfrm>
            <a:off x="1003108" y="4365912"/>
            <a:ext cx="4922520" cy="13041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8" y="1664493"/>
            <a:ext cx="4600575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3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2.3 Hra Guľka</a:t>
            </a:r>
            <a:endParaRPr lang="sk-SK" b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64" y="1825625"/>
            <a:ext cx="5905500" cy="1082040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8936" y="1690689"/>
            <a:ext cx="2422800" cy="403918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952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2.6 Čítačka </a:t>
            </a:r>
            <a:r>
              <a:rPr lang="sk-SK" b="1" dirty="0"/>
              <a:t>QR </a:t>
            </a:r>
            <a:r>
              <a:rPr lang="sk-SK" b="1" dirty="0" smtClean="0"/>
              <a:t>kódu</a:t>
            </a:r>
            <a:endParaRPr lang="sk-SK" dirty="0"/>
          </a:p>
        </p:txBody>
      </p:sp>
      <p:pic>
        <p:nvPicPr>
          <p:cNvPr id="4" name="Obrázok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88145" y="1023522"/>
            <a:ext cx="5093749" cy="2370304"/>
          </a:xfrm>
          <a:prstGeom prst="rect">
            <a:avLst/>
          </a:prstGeom>
        </p:spPr>
      </p:pic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32" y="2951720"/>
            <a:ext cx="4684386" cy="2900652"/>
          </a:xfrm>
        </p:spPr>
      </p:pic>
    </p:spTree>
    <p:extLst>
      <p:ext uri="{BB962C8B-B14F-4D97-AF65-F5344CB8AC3E}">
        <p14:creationId xmlns:p14="http://schemas.microsoft.com/office/powerpoint/2010/main" val="3776268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2.7 Asistent pri cvičení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5" y="1997422"/>
            <a:ext cx="4868953" cy="3925488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/>
          <p:cNvPicPr/>
          <p:nvPr/>
        </p:nvPicPr>
        <p:blipFill>
          <a:blip r:embed="rId3"/>
          <a:stretch>
            <a:fillRect/>
          </a:stretch>
        </p:blipFill>
        <p:spPr>
          <a:xfrm>
            <a:off x="5145767" y="964278"/>
            <a:ext cx="3970430" cy="301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3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2.11 Hlasovanie </a:t>
            </a:r>
            <a:br>
              <a:rPr lang="sk-SK" b="1" dirty="0" smtClean="0"/>
            </a:br>
            <a:r>
              <a:rPr lang="sk-SK" b="1" dirty="0" smtClean="0"/>
              <a:t>na Internete </a:t>
            </a:r>
            <a:br>
              <a:rPr lang="sk-SK" b="1" dirty="0" smtClean="0"/>
            </a:b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62450" y="1023122"/>
            <a:ext cx="4581525" cy="1928598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31" y="2125266"/>
            <a:ext cx="6733626" cy="3646884"/>
          </a:xfrm>
        </p:spPr>
      </p:pic>
    </p:spTree>
    <p:extLst>
      <p:ext uri="{BB962C8B-B14F-4D97-AF65-F5344CB8AC3E}">
        <p14:creationId xmlns:p14="http://schemas.microsoft.com/office/powerpoint/2010/main" val="1409206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fontAlgn="base"/>
            <a:r>
              <a:rPr lang="sk-SK" b="1" dirty="0" smtClean="0"/>
              <a:t>Skúsenosti s výučbou </a:t>
            </a:r>
            <a:r>
              <a:rPr lang="sk-SK" b="1" dirty="0"/>
              <a:t>PMZ na UPJŠ 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49" y="1275290"/>
            <a:ext cx="8127043" cy="4922309"/>
          </a:xfrm>
        </p:spPr>
        <p:txBody>
          <a:bodyPr/>
          <a:lstStyle/>
          <a:p>
            <a:r>
              <a:rPr lang="sk-SK" dirty="0" smtClean="0"/>
              <a:t>Krúžky pre žiakov 2. stupňa ZŠ </a:t>
            </a:r>
            <a:r>
              <a:rPr lang="en-US" dirty="0" smtClean="0"/>
              <a:t>(2012-2017)</a:t>
            </a:r>
          </a:p>
          <a:p>
            <a:r>
              <a:rPr lang="sk-SK" dirty="0" smtClean="0"/>
              <a:t>Letný tábor pre siedmakov ZŠ </a:t>
            </a:r>
            <a:r>
              <a:rPr lang="en-US" dirty="0" smtClean="0"/>
              <a:t>(2015)</a:t>
            </a:r>
            <a:endParaRPr lang="sk-SK" dirty="0" smtClean="0"/>
          </a:p>
          <a:p>
            <a:endParaRPr lang="sk-SK" dirty="0"/>
          </a:p>
          <a:p>
            <a:endParaRPr lang="en-US" dirty="0" smtClean="0"/>
          </a:p>
          <a:p>
            <a:endParaRPr lang="sk-SK" dirty="0" smtClean="0"/>
          </a:p>
          <a:p>
            <a:r>
              <a:rPr lang="sk-SK" dirty="0" smtClean="0"/>
              <a:t>Klub učiteľov informatiky </a:t>
            </a:r>
            <a:r>
              <a:rPr lang="en-US" dirty="0" smtClean="0"/>
              <a:t>(2014-)</a:t>
            </a:r>
          </a:p>
          <a:p>
            <a:r>
              <a:rPr lang="sk-SK" dirty="0" smtClean="0"/>
              <a:t>Študenti učiteľstva informatiky </a:t>
            </a:r>
            <a:r>
              <a:rPr lang="en-US" dirty="0" smtClean="0"/>
              <a:t>–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predmet</a:t>
            </a:r>
            <a:r>
              <a:rPr lang="en-US" dirty="0" smtClean="0"/>
              <a:t> “</a:t>
            </a:r>
            <a:r>
              <a:rPr lang="sk-SK" dirty="0" smtClean="0"/>
              <a:t>Školské programovacie prostredia</a:t>
            </a:r>
            <a:r>
              <a:rPr lang="en-US" dirty="0" smtClean="0"/>
              <a:t>”</a:t>
            </a:r>
            <a:r>
              <a:rPr lang="sk-SK" dirty="0" smtClean="0"/>
              <a:t> </a:t>
            </a:r>
            <a:r>
              <a:rPr lang="en-US" dirty="0" smtClean="0"/>
              <a:t>(2013-)</a:t>
            </a:r>
          </a:p>
          <a:p>
            <a:r>
              <a:rPr lang="en-US" dirty="0" smtClean="0">
                <a:hlinkClick r:id="rId2"/>
              </a:rPr>
              <a:t>NPITA</a:t>
            </a:r>
            <a:r>
              <a:rPr lang="en-US" dirty="0" smtClean="0"/>
              <a:t> – </a:t>
            </a:r>
            <a:r>
              <a:rPr lang="sk-SK" dirty="0" smtClean="0"/>
              <a:t>predmet</a:t>
            </a:r>
            <a:r>
              <a:rPr lang="en-US" dirty="0" smtClean="0"/>
              <a:t> </a:t>
            </a:r>
            <a:r>
              <a:rPr lang="sk-SK" dirty="0" smtClean="0"/>
              <a:t>PMZ pre SŠ</a:t>
            </a:r>
            <a:r>
              <a:rPr lang="en-US" dirty="0" smtClean="0"/>
              <a:t> (2018-)</a:t>
            </a:r>
            <a:endParaRPr lang="sk-SK" dirty="0" smtClean="0"/>
          </a:p>
          <a:p>
            <a:r>
              <a:rPr lang="sk-SK" dirty="0" smtClean="0"/>
              <a:t>Veda v meste, Noc výskumníka, DOD ...</a:t>
            </a:r>
            <a:endParaRPr lang="en-US" dirty="0" smtClean="0"/>
          </a:p>
          <a:p>
            <a:endParaRPr lang="sk-S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296" y="5317095"/>
            <a:ext cx="2303742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760" y="3319531"/>
            <a:ext cx="2159278" cy="12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__DidInfo_2015\_prezentacia\photo\20150414_1502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3038" y="1775453"/>
            <a:ext cx="1728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197" y="2343565"/>
            <a:ext cx="2304000" cy="1296000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65803" y="2343565"/>
            <a:ext cx="2160000" cy="1296000"/>
          </a:xfrm>
          <a:prstGeom prst="rect">
            <a:avLst/>
          </a:prstGeom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9328" y="2168852"/>
            <a:ext cx="1350312" cy="810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5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2.12 Komunikačný asistent</a:t>
            </a:r>
            <a:endParaRPr lang="sk-SK" dirty="0"/>
          </a:p>
        </p:txBody>
      </p:sp>
      <p:pic>
        <p:nvPicPr>
          <p:cNvPr id="5" name="Obrázok 4"/>
          <p:cNvPicPr/>
          <p:nvPr/>
        </p:nvPicPr>
        <p:blipFill>
          <a:blip r:embed="rId2"/>
          <a:stretch>
            <a:fillRect/>
          </a:stretch>
        </p:blipFill>
        <p:spPr>
          <a:xfrm>
            <a:off x="4321519" y="1740637"/>
            <a:ext cx="4752470" cy="1658060"/>
          </a:xfrm>
          <a:prstGeom prst="rect">
            <a:avLst/>
          </a:prstGeom>
        </p:spPr>
      </p:pic>
      <p:pic>
        <p:nvPicPr>
          <p:cNvPr id="8" name="Zástupný objekt pre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3043833"/>
            <a:ext cx="5226036" cy="2413992"/>
          </a:xfrm>
        </p:spPr>
      </p:pic>
    </p:spTree>
    <p:extLst>
      <p:ext uri="{BB962C8B-B14F-4D97-AF65-F5344CB8AC3E}">
        <p14:creationId xmlns:p14="http://schemas.microsoft.com/office/powerpoint/2010/main" val="330483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2.13 Hlásič pádu </a:t>
            </a:r>
            <a:br>
              <a:rPr lang="sk-SK" b="1" dirty="0" smtClean="0"/>
            </a:br>
            <a:r>
              <a:rPr lang="sk-SK" b="1" dirty="0" smtClean="0"/>
              <a:t>seniora</a:t>
            </a:r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676" y="941599"/>
            <a:ext cx="6107911" cy="5253770"/>
          </a:xfrm>
          <a:prstGeom prst="rect">
            <a:avLst/>
          </a:prstGeom>
        </p:spPr>
      </p:pic>
      <p:sp>
        <p:nvSpPr>
          <p:cNvPr id="5" name="Zástupný objekt pre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8" name="Obrázok 7" descr="C:\Users\Ľubomír\AppData\Local\Microsoft\Windows\INetCache\Content.Word\dod2019_hlasic_padu_UI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9334"/>
            <a:ext cx="3733076" cy="20097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97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49" y="365126"/>
            <a:ext cx="8236217" cy="1325563"/>
          </a:xfrm>
        </p:spPr>
        <p:txBody>
          <a:bodyPr/>
          <a:lstStyle/>
          <a:p>
            <a:r>
              <a:rPr lang="sk-SK" dirty="0" smtClean="0"/>
              <a:t>Aktivita </a:t>
            </a:r>
            <a:r>
              <a:rPr lang="pl-PL" dirty="0" smtClean="0"/>
              <a:t>1.1b: </a:t>
            </a:r>
            <a:r>
              <a:rPr lang="pl-PL" dirty="0"/>
              <a:t>Model špeciálnej triedy so zameraním na informatiku</a:t>
            </a:r>
            <a:br>
              <a:rPr lang="pl-PL" dirty="0"/>
            </a:b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8515350" cy="4351338"/>
          </a:xfrm>
        </p:spPr>
        <p:txBody>
          <a:bodyPr/>
          <a:lstStyle/>
          <a:p>
            <a:pPr fontAlgn="base"/>
            <a:r>
              <a:rPr lang="sk-SK" sz="2400" dirty="0" smtClean="0"/>
              <a:t>Riešenie </a:t>
            </a:r>
            <a:r>
              <a:rPr lang="sk-SK" sz="2400" dirty="0"/>
              <a:t>problémov a </a:t>
            </a:r>
            <a:r>
              <a:rPr lang="sk-SK" sz="2400" dirty="0" smtClean="0"/>
              <a:t>programovanie</a:t>
            </a:r>
            <a:endParaRPr lang="sk-SK" sz="2400" dirty="0"/>
          </a:p>
          <a:p>
            <a:pPr fontAlgn="base"/>
            <a:r>
              <a:rPr lang="sk-SK" sz="2400" b="1" dirty="0"/>
              <a:t>Programovanie mobilných </a:t>
            </a:r>
            <a:r>
              <a:rPr lang="sk-SK" sz="2400" b="1" dirty="0" smtClean="0"/>
              <a:t>zariadení (PMZ)</a:t>
            </a:r>
            <a:endParaRPr lang="sk-SK" sz="2400" b="1" dirty="0"/>
          </a:p>
          <a:p>
            <a:pPr fontAlgn="base"/>
            <a:r>
              <a:rPr lang="sk-SK" sz="2400" dirty="0"/>
              <a:t>Počítačové systémy a </a:t>
            </a:r>
            <a:r>
              <a:rPr lang="sk-SK" sz="2400" dirty="0" smtClean="0"/>
              <a:t>siete</a:t>
            </a:r>
            <a:endParaRPr lang="sk-SK" sz="2400" dirty="0"/>
          </a:p>
          <a:p>
            <a:pPr fontAlgn="base"/>
            <a:r>
              <a:rPr lang="sk-SK" sz="2400" dirty="0"/>
              <a:t>Informačná </a:t>
            </a:r>
            <a:r>
              <a:rPr lang="sk-SK" sz="2400" dirty="0" smtClean="0"/>
              <a:t>bezpečnosť</a:t>
            </a:r>
            <a:endParaRPr lang="sk-SK" sz="2400" dirty="0"/>
          </a:p>
          <a:p>
            <a:pPr fontAlgn="base"/>
            <a:r>
              <a:rPr lang="sk-SK" sz="2400" dirty="0" smtClean="0"/>
              <a:t>Databázy</a:t>
            </a:r>
            <a:endParaRPr lang="sk-SK" sz="2400" dirty="0"/>
          </a:p>
          <a:p>
            <a:pPr fontAlgn="base"/>
            <a:r>
              <a:rPr lang="sk-SK" sz="2400" dirty="0"/>
              <a:t>Objektový prístup k riešeniu </a:t>
            </a:r>
            <a:r>
              <a:rPr lang="sk-SK" sz="2400" dirty="0" smtClean="0"/>
              <a:t>problémov</a:t>
            </a:r>
            <a:endParaRPr lang="sk-SK" sz="2400" dirty="0"/>
          </a:p>
          <a:p>
            <a:pPr fontAlgn="base"/>
            <a:r>
              <a:rPr lang="sk-SK" sz="2400" dirty="0"/>
              <a:t>Tvorba a prezentácia </a:t>
            </a:r>
            <a:r>
              <a:rPr lang="sk-SK" sz="2400" dirty="0" smtClean="0"/>
              <a:t>dát</a:t>
            </a:r>
            <a:endParaRPr lang="sk-SK" sz="2400" dirty="0"/>
          </a:p>
          <a:p>
            <a:pPr fontAlgn="base"/>
            <a:r>
              <a:rPr lang="sk-SK" sz="2400" dirty="0"/>
              <a:t>Programovanie webových </a:t>
            </a:r>
            <a:r>
              <a:rPr lang="sk-SK" sz="2400" dirty="0" smtClean="0"/>
              <a:t>stránok</a:t>
            </a:r>
          </a:p>
        </p:txBody>
      </p:sp>
    </p:spTree>
    <p:extLst>
      <p:ext uri="{BB962C8B-B14F-4D97-AF65-F5344CB8AC3E}">
        <p14:creationId xmlns:p14="http://schemas.microsoft.com/office/powerpoint/2010/main" val="4021693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algn="r"/>
            <a:r>
              <a:rPr lang="sk-SK" b="1" dirty="0" smtClean="0"/>
              <a:t>Postavenie predmetu PMZ</a:t>
            </a:r>
            <a:endParaRPr lang="sk-SK" b="1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9" y="1626783"/>
            <a:ext cx="7891231" cy="3625701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016" y="606392"/>
            <a:ext cx="583204" cy="63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08762"/>
          </a:xfrm>
        </p:spPr>
        <p:txBody>
          <a:bodyPr/>
          <a:lstStyle/>
          <a:p>
            <a:pPr algn="r"/>
            <a:r>
              <a:rPr lang="sk-SK" b="1" dirty="0"/>
              <a:t>Charakteristika predmetu</a:t>
            </a: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964" y="4484920"/>
            <a:ext cx="2156373" cy="1067405"/>
          </a:xfrm>
          <a:prstGeom prst="rect">
            <a:avLst/>
          </a:prstGeom>
        </p:spPr>
      </p:pic>
      <p:grpSp>
        <p:nvGrpSpPr>
          <p:cNvPr id="4" name="Skupina 3"/>
          <p:cNvGrpSpPr/>
          <p:nvPr/>
        </p:nvGrpSpPr>
        <p:grpSpPr>
          <a:xfrm>
            <a:off x="4211146" y="4157345"/>
            <a:ext cx="1418129" cy="1394980"/>
            <a:chOff x="6078046" y="3856502"/>
            <a:chExt cx="1715619" cy="1742451"/>
          </a:xfrm>
        </p:grpSpPr>
        <p:pic>
          <p:nvPicPr>
            <p:cNvPr id="8" name="Obrázok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6348" y="3856502"/>
              <a:ext cx="927317" cy="927317"/>
            </a:xfrm>
            <a:prstGeom prst="rect">
              <a:avLst/>
            </a:prstGeom>
          </p:spPr>
        </p:pic>
        <p:pic>
          <p:nvPicPr>
            <p:cNvPr id="9" name="Obrázok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8046" y="4484920"/>
              <a:ext cx="800458" cy="800458"/>
            </a:xfrm>
            <a:prstGeom prst="rect">
              <a:avLst/>
            </a:prstGeom>
          </p:spPr>
        </p:pic>
        <p:pic>
          <p:nvPicPr>
            <p:cNvPr id="10" name="Obrázo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9078" y="4864366"/>
              <a:ext cx="734587" cy="734587"/>
            </a:xfrm>
            <a:prstGeom prst="rect">
              <a:avLst/>
            </a:prstGeom>
          </p:spPr>
        </p:pic>
      </p:grpSp>
      <p:pic>
        <p:nvPicPr>
          <p:cNvPr id="3" name="Obrázo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8964" y="1582409"/>
            <a:ext cx="3933825" cy="1819275"/>
          </a:xfrm>
          <a:prstGeom prst="rect">
            <a:avLst/>
          </a:prstGeom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9367" y="1582409"/>
            <a:ext cx="1671091" cy="370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98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4" y="493986"/>
            <a:ext cx="8146874" cy="567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49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4" y="432702"/>
            <a:ext cx="8797493" cy="701674"/>
          </a:xfrm>
        </p:spPr>
        <p:txBody>
          <a:bodyPr/>
          <a:lstStyle/>
          <a:p>
            <a:r>
              <a:rPr lang="sk-SK" sz="4000" b="1" dirty="0" smtClean="0"/>
              <a:t>Štruktúra metodického materiálu k etudám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1" y="1328476"/>
            <a:ext cx="8713555" cy="4351338"/>
          </a:xfrm>
        </p:spPr>
        <p:txBody>
          <a:bodyPr/>
          <a:lstStyle/>
          <a:p>
            <a:r>
              <a:rPr lang="sk-SK" dirty="0" smtClean="0"/>
              <a:t>Kľúčové slová</a:t>
            </a:r>
          </a:p>
          <a:p>
            <a:r>
              <a:rPr lang="sk-SK" dirty="0" smtClean="0"/>
              <a:t>Kognitívne ciele kapitoly</a:t>
            </a:r>
            <a:endParaRPr lang="sk-SK" dirty="0"/>
          </a:p>
          <a:p>
            <a:r>
              <a:rPr lang="sk-SK" dirty="0" smtClean="0"/>
              <a:t>Príprava na výučbu</a:t>
            </a:r>
            <a:endParaRPr lang="sk-SK" dirty="0"/>
          </a:p>
          <a:p>
            <a:r>
              <a:rPr lang="sk-SK" dirty="0" smtClean="0"/>
              <a:t>Odporúčaný priebeh výučby</a:t>
            </a:r>
            <a:endParaRPr lang="sk-SK" dirty="0"/>
          </a:p>
          <a:p>
            <a:r>
              <a:rPr lang="sk-SK" dirty="0" smtClean="0"/>
              <a:t>Zoznam etúd</a:t>
            </a:r>
          </a:p>
          <a:p>
            <a:r>
              <a:rPr lang="sk-SK" dirty="0"/>
              <a:t>T</a:t>
            </a:r>
            <a:r>
              <a:rPr lang="sk-SK" dirty="0" smtClean="0"/>
              <a:t>abuľka pokrytia komponentov a jazykových konceptov</a:t>
            </a:r>
          </a:p>
          <a:p>
            <a:r>
              <a:rPr lang="sk-SK" dirty="0" smtClean="0"/>
              <a:t>Zoznam 12 etúd</a:t>
            </a:r>
          </a:p>
          <a:p>
            <a:r>
              <a:rPr lang="sk-SK" dirty="0" smtClean="0"/>
              <a:t>Bibliografia</a:t>
            </a:r>
            <a:endParaRPr lang="sk-SK" dirty="0"/>
          </a:p>
          <a:p>
            <a:r>
              <a:rPr lang="sk-SK" dirty="0" smtClean="0"/>
              <a:t>Register pojmov</a:t>
            </a: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913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505" y="432702"/>
            <a:ext cx="8537612" cy="701674"/>
          </a:xfrm>
        </p:spPr>
        <p:txBody>
          <a:bodyPr/>
          <a:lstStyle/>
          <a:p>
            <a:pPr algn="r"/>
            <a:r>
              <a:rPr lang="sk-SK" sz="4000" b="1" dirty="0" smtClean="0"/>
              <a:t>Štruktúra jednotlivých etúd</a:t>
            </a:r>
            <a:endParaRPr lang="sk-SK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441" y="1328476"/>
            <a:ext cx="8713555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k-SK" dirty="0" smtClean="0"/>
              <a:t>Prvky </a:t>
            </a:r>
            <a:r>
              <a:rPr lang="sk-SK" dirty="0"/>
              <a:t>nového učiva (komponenty, udalosti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sk-SK" dirty="0" smtClean="0"/>
              <a:t>s </a:t>
            </a:r>
            <a:r>
              <a:rPr lang="sk-SK" dirty="0"/>
              <a:t>premennými, metódy, vlastnosti, jazykové koncepty</a:t>
            </a:r>
            <a:r>
              <a:rPr lang="sk-SK" dirty="0" smtClean="0"/>
              <a:t>)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Prehľad </a:t>
            </a:r>
            <a:r>
              <a:rPr lang="sk-SK" dirty="0"/>
              <a:t>pracovných súborov (meno a použitie súboru</a:t>
            </a:r>
            <a:r>
              <a:rPr lang="sk-SK" dirty="0" smtClean="0"/>
              <a:t>)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Komentár </a:t>
            </a:r>
            <a:r>
              <a:rPr lang="sk-SK" dirty="0"/>
              <a:t>k priebehu a výsledkom </a:t>
            </a:r>
            <a:r>
              <a:rPr lang="sk-SK" dirty="0" smtClean="0"/>
              <a:t>výučby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Pracovný </a:t>
            </a:r>
            <a:r>
              <a:rPr lang="sk-SK" dirty="0"/>
              <a:t>list so zadaním niekoľkých </a:t>
            </a:r>
            <a:r>
              <a:rPr lang="sk-SK" dirty="0" smtClean="0"/>
              <a:t>úloh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smtClean="0"/>
              <a:t>Riešenie </a:t>
            </a:r>
            <a:r>
              <a:rPr lang="sk-SK" dirty="0"/>
              <a:t>pracovného </a:t>
            </a:r>
            <a:r>
              <a:rPr lang="sk-SK" dirty="0" smtClean="0"/>
              <a:t>listu</a:t>
            </a:r>
            <a:endParaRPr lang="sk-SK" dirty="0"/>
          </a:p>
          <a:p>
            <a:pPr>
              <a:lnSpc>
                <a:spcPct val="100000"/>
              </a:lnSpc>
            </a:pPr>
            <a:r>
              <a:rPr lang="sk-SK" dirty="0" err="1" smtClean="0"/>
              <a:t>Sebahodnotiaca</a:t>
            </a:r>
            <a:r>
              <a:rPr lang="sk-SK" dirty="0" smtClean="0"/>
              <a:t> karta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6044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875" y="432702"/>
            <a:ext cx="8941872" cy="701674"/>
          </a:xfrm>
        </p:spPr>
        <p:txBody>
          <a:bodyPr/>
          <a:lstStyle/>
          <a:p>
            <a:pPr algn="r"/>
            <a:r>
              <a:rPr lang="sk-SK" sz="4000" b="1" dirty="0" smtClean="0"/>
              <a:t>Komponenty a jazykové koncepty v etudách</a:t>
            </a:r>
            <a:endParaRPr lang="sk-SK" sz="3600" b="1" dirty="0"/>
          </a:p>
        </p:txBody>
      </p:sp>
      <p:graphicFrame>
        <p:nvGraphicFramePr>
          <p:cNvPr id="7" name="Zástupný objekt pre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7693767"/>
              </p:ext>
            </p:extLst>
          </p:nvPr>
        </p:nvGraphicFramePr>
        <p:xfrm>
          <a:off x="866273" y="1027449"/>
          <a:ext cx="7854215" cy="5248215"/>
        </p:xfrm>
        <a:graphic>
          <a:graphicData uri="http://schemas.openxmlformats.org/drawingml/2006/table">
            <a:tbl>
              <a:tblPr firstRow="1" lastRow="1" lastCol="1" bandRow="1" bandCol="1"/>
              <a:tblGrid>
                <a:gridCol w="4206871">
                  <a:extLst>
                    <a:ext uri="{9D8B030D-6E8A-4147-A177-3AD203B41FA5}">
                      <a16:colId xmlns:a16="http://schemas.microsoft.com/office/drawing/2014/main" val="3199819158"/>
                    </a:ext>
                  </a:extLst>
                </a:gridCol>
                <a:gridCol w="3647344">
                  <a:extLst>
                    <a:ext uri="{9D8B030D-6E8A-4147-A177-3AD203B41FA5}">
                      <a16:colId xmlns:a16="http://schemas.microsoft.com/office/drawing/2014/main" val="537212547"/>
                    </a:ext>
                  </a:extLst>
                </a:gridCol>
              </a:tblGrid>
              <a:tr h="256744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Používateľské rozhranie: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Jazykové koncepty: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31312"/>
                  </a:ext>
                </a:extLst>
              </a:tr>
              <a:tr h="17972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Screen, Canvas, Ball, Image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Multiple Screens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Button,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TextBox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Label,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CheckBox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Horizontal/Vertical/Table Arrangements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ListView</a:t>
                      </a: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ListPicker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Slider, Spinner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Notifier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Cyklus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Vetvenie, podmienky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Matematické operácie a funkcie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Globálne premenné (čísla, farby)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Zoznamy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Procedúry, funkcie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Lokálne premenné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6944237"/>
                  </a:ext>
                </a:extLst>
              </a:tr>
              <a:tr h="273273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Senzory: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Komunikácia: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74389"/>
                  </a:ext>
                </a:extLst>
              </a:tr>
              <a:tr h="2053949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Clock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AccelerometerSensor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LocationSensor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Map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OrientationSensor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BarcodeScanner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ProximitySensor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Pedometer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ActivityStarter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Texting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PhoneCall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7890963"/>
                  </a:ext>
                </a:extLst>
              </a:tr>
              <a:tr h="256744"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Pamäť: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indent="22860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Multimédiá: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93851"/>
                  </a:ext>
                </a:extLst>
              </a:tr>
              <a:tr h="539275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TinyDB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FireBase</a:t>
                      </a:r>
                      <a:endParaRPr lang="sk-SK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Sound</a:t>
                      </a:r>
                      <a:r>
                        <a:rPr lang="sk-SK" sz="16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600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TextToSpeech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6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SpeechRecognizer</a:t>
                      </a:r>
                      <a:endParaRPr lang="sk-SK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419" marR="594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92636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7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2117</TotalTime>
  <Words>257</Words>
  <Application>Microsoft Office PowerPoint</Application>
  <PresentationFormat>Prezentácia na obrazovke (4:3)</PresentationFormat>
  <Paragraphs>97</Paragraphs>
  <Slides>21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Motív balíka Office</vt:lpstr>
      <vt:lpstr>Prezentácia programu PowerPoint</vt:lpstr>
      <vt:lpstr>Skúsenosti s výučbou PMZ na UPJŠ </vt:lpstr>
      <vt:lpstr>Aktivita 1.1b: Model špeciálnej triedy so zameraním na informatiku </vt:lpstr>
      <vt:lpstr>Postavenie predmetu PMZ</vt:lpstr>
      <vt:lpstr>Charakteristika predmetu</vt:lpstr>
      <vt:lpstr>Prezentácia programu PowerPoint</vt:lpstr>
      <vt:lpstr>Štruktúra metodického materiálu k etudám</vt:lpstr>
      <vt:lpstr>Štruktúra jednotlivých etúd</vt:lpstr>
      <vt:lpstr>Komponenty a jazykové koncepty v etudách</vt:lpstr>
      <vt:lpstr>Prezentácia programu PowerPoint</vt:lpstr>
      <vt:lpstr>Podpora pre učiteľov</vt:lpstr>
      <vt:lpstr>Overovanie a recenzia predmetu</vt:lpstr>
      <vt:lpstr>Ukážky etúd</vt:lpstr>
      <vt:lpstr>2.1 Kresliaci editor</vt:lpstr>
      <vt:lpstr>2.2 Hra Postreh</vt:lpstr>
      <vt:lpstr>2.3 Hra Guľka</vt:lpstr>
      <vt:lpstr>2.6 Čítačka QR kódu</vt:lpstr>
      <vt:lpstr>2.7 Asistent pri cvičení</vt:lpstr>
      <vt:lpstr>2.11 Hlasovanie  na Internete  </vt:lpstr>
      <vt:lpstr>2.12 Komunikačný asistent</vt:lpstr>
      <vt:lpstr>2.13 Hlásič pádu  seniora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Koncepcia výučby predmetu Programovanie mobilných aplikácií</dc:title>
  <dc:creator>lubomir.snajder@upjs.sk</dc:creator>
  <cp:keywords>programovanie;mobilné aplikácie;koncepcia;MIT App Inventor 2</cp:keywords>
  <cp:lastModifiedBy>doc. RNDr. Ľubomír Šnajder PhD.</cp:lastModifiedBy>
  <cp:revision>114</cp:revision>
  <cp:lastPrinted>2019-04-03T04:45:56Z</cp:lastPrinted>
  <dcterms:created xsi:type="dcterms:W3CDTF">2017-10-23T08:52:40Z</dcterms:created>
  <dcterms:modified xsi:type="dcterms:W3CDTF">2019-06-03T19:50:53Z</dcterms:modified>
</cp:coreProperties>
</file>