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7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6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FCCAD-9E32-48DF-9097-EF7829B20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8966E2-C1B7-4B34-8F62-9709BB68B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 fontScale="90000"/>
          </a:bodyPr>
          <a:lstStyle/>
          <a:p>
            <a:pPr algn="l"/>
            <a:r>
              <a:rPr lang="sk-SK" sz="6600" dirty="0">
                <a:latin typeface="Garamond" panose="02020404030301010803" pitchFamily="18" charset="0"/>
              </a:rPr>
              <a:t>Zlomky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B5090D-578A-4074-8903-60840C871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2241829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25 kapitol z didaktiky matematiky</a:t>
            </a:r>
          </a:p>
          <a:p>
            <a:pPr algn="l"/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Bc. Ihradská, Bc. Koššová, Bc. Slobodová, Bc. Trnková</a:t>
            </a:r>
          </a:p>
        </p:txBody>
      </p:sp>
    </p:spTree>
    <p:extLst>
      <p:ext uri="{BB962C8B-B14F-4D97-AF65-F5344CB8AC3E}">
        <p14:creationId xmlns:p14="http://schemas.microsoft.com/office/powerpoint/2010/main" val="192712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Sémantická stratégia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sk-SK" dirty="0">
                    <a:latin typeface="+mj-lt"/>
                  </a:rPr>
                  <a:t>Základom je manipulácia  žiaka s objektami</a:t>
                </a:r>
              </a:p>
              <a:p>
                <a:r>
                  <a:rPr lang="sk-SK" dirty="0">
                    <a:latin typeface="+mj-lt"/>
                  </a:rPr>
                  <a:t>Úloha:  </a:t>
                </a:r>
                <a:r>
                  <a:rPr lang="sk-SK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7 chlebov (kruhov) máme spravodlivo rozdeliť medzi 8 robotníkov</a:t>
                </a:r>
              </a:p>
              <a:p>
                <a:r>
                  <a:rPr lang="sk-SK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Egyptský návod – rozklad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k-SK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4+2+1</m:t>
                        </m:r>
                      </m:num>
                      <m:den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k-SK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sk-SK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num>
                      <m:den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den>
                    </m:f>
                    <m:r>
                      <a:rPr lang="sk-SK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sk-SK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  <m:r>
                      <a:rPr lang="sk-SK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den>
                    </m:f>
                  </m:oMath>
                </a14:m>
                <a:endParaRPr lang="sk-SK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r>
                  <a:rPr lang="sk-SK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Žiacky postup – manipulácia s kruhmi, strihanie a priraďovanie; väčšina došla k záveru ako na obrázku a ich postup mal 3 kroky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232" t="34970" r="34977" b="32021"/>
          <a:stretch/>
        </p:blipFill>
        <p:spPr>
          <a:xfrm>
            <a:off x="6336405" y="2253419"/>
            <a:ext cx="5388390" cy="27939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25563" t="25340" r="30704" b="63199"/>
          <a:stretch/>
        </p:blipFill>
        <p:spPr>
          <a:xfrm>
            <a:off x="3129565" y="5507132"/>
            <a:ext cx="7582263" cy="11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15" y="175260"/>
            <a:ext cx="10353762" cy="1257300"/>
          </a:xfrm>
        </p:spPr>
        <p:txBody>
          <a:bodyPr/>
          <a:lstStyle/>
          <a:p>
            <a:pPr algn="l"/>
            <a:r>
              <a:rPr lang="sk-SK" dirty="0"/>
              <a:t>Sémantická stratégia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432560"/>
                <a:ext cx="10353762" cy="4358639"/>
              </a:xfrm>
            </p:spPr>
            <p:txBody>
              <a:bodyPr/>
              <a:lstStyle/>
              <a:p>
                <a:r>
                  <a:rPr lang="sk-SK" dirty="0">
                    <a:latin typeface="+mj-lt"/>
                  </a:rPr>
                  <a:t>Podobným spôsobom riešia rozklad zlomkov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k-SK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k-SK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k-SK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k-SK" dirty="0">
                    <a:latin typeface="+mj-lt"/>
                  </a:rPr>
                  <a:t>, a pod. </a:t>
                </a:r>
                <a:r>
                  <a:rPr lang="sk-SK" dirty="0">
                    <a:latin typeface="+mj-lt"/>
                    <a:sym typeface="Wingdings" panose="05000000000000000000" pitchFamily="2" charset="2"/>
                  </a:rPr>
                  <a:t> vytvoria si generický model pre „hladký“ spôsob delenia.</a:t>
                </a:r>
              </a:p>
              <a:p>
                <a:r>
                  <a:rPr lang="sk-SK" dirty="0">
                    <a:latin typeface="+mj-lt"/>
                    <a:sym typeface="Wingdings" panose="05000000000000000000" pitchFamily="2" charset="2"/>
                  </a:rPr>
                  <a:t>Náročnejšia situácia</a:t>
                </a:r>
                <a:endParaRPr lang="sk-SK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432560"/>
                <a:ext cx="10353762" cy="435863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17250" t="28657" r="21813" b="40662"/>
          <a:stretch/>
        </p:blipFill>
        <p:spPr>
          <a:xfrm>
            <a:off x="1185693" y="2689860"/>
            <a:ext cx="8849848" cy="25051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174513" y="5437256"/>
            <a:ext cx="4257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 - Ktoré riešenie je správne?</a:t>
            </a:r>
          </a:p>
          <a:p>
            <a:endParaRPr lang="sk-S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2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1435" y="827200"/>
                <a:ext cx="8925664" cy="3622671"/>
              </a:xfrm>
            </p:spPr>
            <p:txBody>
              <a:bodyPr/>
              <a:lstStyle/>
              <a:p>
                <a:r>
                  <a:rPr lang="sk-SK" dirty="0"/>
                  <a:t>Danov postup ako generický model sa dá využiť aj v úlohe, ktorú riešili Egypťania:</a:t>
                </a:r>
              </a:p>
              <a:p>
                <a:r>
                  <a:rPr lang="sk-SK" b="1" dirty="0"/>
                  <a:t>Rozdeliť 5 chlebov medzi 21 ľudí. </a:t>
                </a:r>
                <a:endParaRPr lang="sk-SK" dirty="0"/>
              </a:p>
              <a:p>
                <a:r>
                  <a:rPr lang="sk-SK" b="1" dirty="0"/>
                  <a:t>Egyptské rozdelenie: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sk-SK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sk-SK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sk-SK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endParaRPr lang="sk-SK" b="1" dirty="0"/>
              </a:p>
              <a:p>
                <a:endParaRPr lang="sk-SK" b="1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1435" y="827200"/>
                <a:ext cx="8925664" cy="362267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7111" t="56157" r="32061" b="24947"/>
          <a:stretch/>
        </p:blipFill>
        <p:spPr>
          <a:xfrm>
            <a:off x="1521435" y="3153690"/>
            <a:ext cx="9138481" cy="2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Reprezentácia zlomku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691640"/>
                <a:ext cx="10353762" cy="4099559"/>
              </a:xfrm>
            </p:spPr>
            <p:txBody>
              <a:bodyPr/>
              <a:lstStyle/>
              <a:p>
                <a:r>
                  <a:rPr lang="sk-SK" dirty="0"/>
                  <a:t>Žiaci prirodzene používajú všetky základné modely – stupnicu, veličinu, počet, úsečku, kruh, obdĺžnik</a:t>
                </a:r>
              </a:p>
              <a:p>
                <a:r>
                  <a:rPr lang="sk-SK" dirty="0"/>
                  <a:t>Nezávisle od seba žiaci vysvetlili rôzne úlohu: </a:t>
                </a:r>
                <a:r>
                  <a:rPr lang="sk-SK" b="1" dirty="0"/>
                  <a:t>Čo je viac, 0,25 alebo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k-SK" dirty="0"/>
                  <a:t>? Vysvetlite prečo. 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691640"/>
                <a:ext cx="10353762" cy="409955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27570" t="28910" r="32395" b="51174"/>
          <a:stretch/>
        </p:blipFill>
        <p:spPr>
          <a:xfrm>
            <a:off x="463639" y="3044261"/>
            <a:ext cx="6452315" cy="180460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6831" t="48074" r="32606" b="41780"/>
          <a:stretch/>
        </p:blipFill>
        <p:spPr>
          <a:xfrm>
            <a:off x="4362623" y="4671084"/>
            <a:ext cx="7448556" cy="10474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27676" t="58033" r="33240" b="31822"/>
          <a:stretch/>
        </p:blipFill>
        <p:spPr>
          <a:xfrm>
            <a:off x="643038" y="5688480"/>
            <a:ext cx="7030102" cy="102601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673140" y="3632780"/>
            <a:ext cx="409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>
                <a:sym typeface="Wingdings" panose="05000000000000000000" pitchFamily="2" charset="2"/>
              </a:rPr>
              <a:t></a:t>
            </a:r>
            <a:r>
              <a:rPr lang="sk-SK" sz="2400" i="1" dirty="0"/>
              <a:t> </a:t>
            </a:r>
            <a:r>
              <a:rPr lang="sk-SK" sz="2400" b="1" i="1" dirty="0"/>
              <a:t>Veličina</a:t>
            </a:r>
            <a:r>
              <a:rPr lang="sk-SK" sz="2400" i="1" dirty="0"/>
              <a:t>, separovaný model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34057" y="5016204"/>
            <a:ext cx="3894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/>
              <a:t>Generický model, </a:t>
            </a:r>
            <a:r>
              <a:rPr lang="sk-SK" sz="2400" b="1" i="1" dirty="0"/>
              <a:t>Veličina</a:t>
            </a:r>
            <a:r>
              <a:rPr lang="sk-SK" sz="2400" i="1" dirty="0"/>
              <a:t> </a:t>
            </a:r>
            <a:r>
              <a:rPr lang="sk-SK" sz="2400" i="1" dirty="0">
                <a:sym typeface="Wingdings" panose="05000000000000000000" pitchFamily="2" charset="2"/>
              </a:rPr>
              <a:t></a:t>
            </a:r>
            <a:endParaRPr lang="sk-SK" sz="2400" i="1" dirty="0"/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086901" y="6201488"/>
            <a:ext cx="144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>
                <a:sym typeface="Wingdings" panose="05000000000000000000" pitchFamily="2" charset="2"/>
              </a:rPr>
              <a:t> </a:t>
            </a:r>
            <a:r>
              <a:rPr lang="sk-SK" sz="2400" b="1" i="1" dirty="0">
                <a:sym typeface="Wingdings" panose="05000000000000000000" pitchFamily="2" charset="2"/>
              </a:rPr>
              <a:t>Počet</a:t>
            </a:r>
            <a:r>
              <a:rPr lang="sk-SK" sz="2400" i="1" dirty="0">
                <a:sym typeface="Wingdings" panose="05000000000000000000" pitchFamily="2" charset="2"/>
              </a:rPr>
              <a:t>, 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5195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28099" t="67802" r="33133" b="23179"/>
          <a:stretch/>
        </p:blipFill>
        <p:spPr>
          <a:xfrm>
            <a:off x="193183" y="115911"/>
            <a:ext cx="8271446" cy="108182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28310" t="33231" r="32922" b="61508"/>
          <a:stretch/>
        </p:blipFill>
        <p:spPr>
          <a:xfrm>
            <a:off x="193183" y="1030310"/>
            <a:ext cx="8271446" cy="63106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l="27887" t="38116" r="32817" b="46665"/>
          <a:stretch/>
        </p:blipFill>
        <p:spPr>
          <a:xfrm>
            <a:off x="3438185" y="1886749"/>
            <a:ext cx="8753815" cy="19060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28099" t="52395" r="33028" b="23555"/>
          <a:stretch/>
        </p:blipFill>
        <p:spPr>
          <a:xfrm>
            <a:off x="193183" y="4018200"/>
            <a:ext cx="7608998" cy="264660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983980" y="691960"/>
            <a:ext cx="2775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ß"/>
            </a:pPr>
            <a:r>
              <a:rPr lang="sk-SK" sz="2400" b="1" i="1" dirty="0">
                <a:sym typeface="Wingdings" panose="05000000000000000000" pitchFamily="2" charset="2"/>
              </a:rPr>
              <a:t>Tyč = úsečka</a:t>
            </a:r>
            <a:r>
              <a:rPr lang="sk-SK" sz="2400" i="1" dirty="0">
                <a:sym typeface="Wingdings" panose="05000000000000000000" pitchFamily="2" charset="2"/>
              </a:rPr>
              <a:t>,</a:t>
            </a:r>
          </a:p>
          <a:p>
            <a:r>
              <a:rPr lang="sk-SK" sz="2400" i="1" dirty="0">
                <a:sym typeface="Wingdings" panose="05000000000000000000" pitchFamily="2" charset="2"/>
              </a:rPr>
              <a:t>	generický model</a:t>
            </a:r>
            <a:endParaRPr lang="sk-SK" sz="2400" i="1" dirty="0"/>
          </a:p>
        </p:txBody>
      </p:sp>
      <p:sp>
        <p:nvSpPr>
          <p:cNvPr id="7" name="BlokTextu 6"/>
          <p:cNvSpPr txBox="1"/>
          <p:nvPr/>
        </p:nvSpPr>
        <p:spPr>
          <a:xfrm>
            <a:off x="502920" y="2160271"/>
            <a:ext cx="2746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/>
              <a:t>Separovaný model, </a:t>
            </a:r>
          </a:p>
          <a:p>
            <a:r>
              <a:rPr lang="sk-SK" sz="2400" b="1" i="1" dirty="0"/>
              <a:t>Torta = kruh </a:t>
            </a:r>
            <a:r>
              <a:rPr lang="sk-SK" sz="2400" i="1" dirty="0">
                <a:sym typeface="Wingdings" panose="05000000000000000000" pitchFamily="2" charset="2"/>
              </a:rPr>
              <a:t></a:t>
            </a:r>
            <a:endParaRPr lang="sk-SK" sz="2400" i="1" dirty="0"/>
          </a:p>
        </p:txBody>
      </p:sp>
      <p:sp>
        <p:nvSpPr>
          <p:cNvPr id="9" name="BlokTextu 8"/>
          <p:cNvSpPr txBox="1"/>
          <p:nvPr/>
        </p:nvSpPr>
        <p:spPr>
          <a:xfrm>
            <a:off x="8206740" y="5006340"/>
            <a:ext cx="3310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ß"/>
            </a:pPr>
            <a:r>
              <a:rPr lang="sk-SK" sz="2400" b="1" i="1" dirty="0">
                <a:sym typeface="Wingdings" panose="05000000000000000000" pitchFamily="2" charset="2"/>
              </a:rPr>
              <a:t>Čokoláda = obdĺžnik</a:t>
            </a:r>
            <a:r>
              <a:rPr lang="sk-SK" sz="2400" i="1" dirty="0">
                <a:sym typeface="Wingdings" panose="05000000000000000000" pitchFamily="2" charset="2"/>
              </a:rPr>
              <a:t>, </a:t>
            </a:r>
          </a:p>
          <a:p>
            <a:r>
              <a:rPr lang="sk-SK" sz="2400" i="1" dirty="0">
                <a:sym typeface="Wingdings" panose="05000000000000000000" pitchFamily="2" charset="2"/>
              </a:rPr>
              <a:t>	generický model  </a:t>
            </a:r>
          </a:p>
          <a:p>
            <a:r>
              <a:rPr lang="sk-SK" sz="2400" i="1" dirty="0">
                <a:sym typeface="Wingdings" panose="05000000000000000000" pitchFamily="2" charset="2"/>
              </a:rPr>
              <a:t>	abstraktný poznatok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11517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k-SK" sz="2800" dirty="0"/>
                  <a:t>Hejný vo svojom výskume evidoval, že ani tak jednoduché zlomky ako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k-SK" sz="2800" dirty="0"/>
                  <a:t>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k-SK" sz="2800" dirty="0"/>
                  <a:t> skoro polovica žiakov 7. ročníka nedokáže bezpečne použiť v zložitejšom kontexte.</a:t>
                </a:r>
              </a:p>
              <a:p>
                <a:r>
                  <a:rPr lang="sk-SK" sz="2800" dirty="0"/>
                  <a:t>Žiaci s vybudovaným generickým modelom pojmu kmeňový zlomok dokážu analyzovať aj situácie s nekmeňovými zlomkami.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6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A417F-6192-48E0-B4B7-235CF459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/>
              <a:t>Príprava a realizácia experimentálneho vyučovania kmeňového zlomku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E6A950-2BEC-4FBD-B9C9-8E132085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155963"/>
            <a:ext cx="11224591" cy="3887028"/>
          </a:xfrm>
        </p:spPr>
        <p:txBody>
          <a:bodyPr>
            <a:normAutofit/>
          </a:bodyPr>
          <a:lstStyle/>
          <a:p>
            <a:r>
              <a:rPr lang="sk-SK" sz="2400" dirty="0"/>
              <a:t> </a:t>
            </a:r>
            <a:r>
              <a:rPr lang="sk-SK" sz="2400" b="1" u="sng" dirty="0"/>
              <a:t>egyptské zlomky: </a:t>
            </a:r>
          </a:p>
          <a:p>
            <a:pPr marL="36900" indent="0">
              <a:buNone/>
            </a:pPr>
            <a:r>
              <a:rPr lang="sk-SK" sz="2400" dirty="0"/>
              <a:t>           1) tvorba motivačného príbehu </a:t>
            </a:r>
            <a:r>
              <a:rPr lang="sk-SK" sz="2400" dirty="0">
                <a:cs typeface="Calibri" panose="020F0502020204030204" pitchFamily="34" charset="0"/>
              </a:rPr>
              <a:t>→</a:t>
            </a:r>
            <a:r>
              <a:rPr lang="sk-SK" sz="2400" dirty="0"/>
              <a:t> tajomno a číselné zaujímavosti o pyramídach</a:t>
            </a:r>
          </a:p>
          <a:p>
            <a:pPr marL="36900" indent="0">
              <a:buNone/>
            </a:pPr>
            <a:r>
              <a:rPr lang="sk-SK" sz="2400" dirty="0"/>
              <a:t>		2) tvorba súboru úloh </a:t>
            </a:r>
          </a:p>
          <a:p>
            <a:pPr marL="36900" indent="0">
              <a:buNone/>
            </a:pPr>
            <a:endParaRPr lang="sk-SK" sz="2400" dirty="0"/>
          </a:p>
          <a:p>
            <a:r>
              <a:rPr lang="sk-SK" sz="2400" b="1" u="sng" dirty="0"/>
              <a:t>Motivačnej príprava: </a:t>
            </a:r>
            <a:r>
              <a:rPr lang="sk-SK" sz="2400" dirty="0"/>
              <a:t>egyptský zápis čísel, rôzne úlohy (+, -, *)</a:t>
            </a:r>
          </a:p>
          <a:p>
            <a:endParaRPr lang="sk-SK" sz="2400" dirty="0"/>
          </a:p>
          <a:p>
            <a:r>
              <a:rPr lang="sk-SK" sz="2400" dirty="0"/>
              <a:t> Využívalo sa násobenie zdvojovaním </a:t>
            </a:r>
          </a:p>
        </p:txBody>
      </p:sp>
    </p:spTree>
    <p:extLst>
      <p:ext uri="{BB962C8B-B14F-4D97-AF65-F5344CB8AC3E}">
        <p14:creationId xmlns:p14="http://schemas.microsoft.com/office/powerpoint/2010/main" val="11987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A1B90-B375-4B02-B736-9AD0D8D6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"/>
            <a:ext cx="10353762" cy="1828799"/>
          </a:xfrm>
        </p:spPr>
        <p:txBody>
          <a:bodyPr/>
          <a:lstStyle/>
          <a:p>
            <a:r>
              <a:rPr lang="sk-SK" b="1" dirty="0"/>
              <a:t>167.13=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09514A-A886-4E2B-A37F-5D7F6477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299" y="1828799"/>
            <a:ext cx="10353762" cy="4479235"/>
          </a:xfrm>
        </p:spPr>
        <p:txBody>
          <a:bodyPr/>
          <a:lstStyle/>
          <a:p>
            <a:r>
              <a:rPr lang="sk-SK" sz="2400" dirty="0"/>
              <a:t>167      (1)</a:t>
            </a:r>
          </a:p>
          <a:p>
            <a:r>
              <a:rPr lang="sk-SK" sz="2400" dirty="0"/>
              <a:t>167 . 2 = 334        (2)</a:t>
            </a:r>
          </a:p>
          <a:p>
            <a:r>
              <a:rPr lang="sk-SK" sz="2400" dirty="0"/>
              <a:t>334 . 2 = 668        (4)</a:t>
            </a:r>
          </a:p>
          <a:p>
            <a:r>
              <a:rPr lang="sk-SK" sz="2400" dirty="0"/>
              <a:t>668 . 2 = 1336      (8)</a:t>
            </a:r>
          </a:p>
          <a:p>
            <a:r>
              <a:rPr lang="sk-SK" sz="2400" b="1" dirty="0"/>
              <a:t>Dvojkový rozklad </a:t>
            </a:r>
            <a:r>
              <a:rPr lang="sk-SK" sz="2400" dirty="0"/>
              <a:t>13 = 8 + 4+ 1</a:t>
            </a:r>
          </a:p>
          <a:p>
            <a:r>
              <a:rPr lang="sk-SK" sz="2400" dirty="0"/>
              <a:t>1336 + 668 + 167 = 2171</a:t>
            </a:r>
          </a:p>
          <a:p>
            <a:r>
              <a:rPr lang="sk-SK" sz="2400" b="1" dirty="0"/>
              <a:t>V terajšom jazyku: </a:t>
            </a:r>
            <a:r>
              <a:rPr lang="sk-SK" sz="2400" dirty="0"/>
              <a:t>167 . 13 = 167 . (2</a:t>
            </a:r>
            <a:r>
              <a:rPr lang="sk-SK" sz="2400" baseline="30000" dirty="0"/>
              <a:t>3</a:t>
            </a:r>
            <a:r>
              <a:rPr lang="sk-SK" sz="2400" dirty="0"/>
              <a:t> + 2</a:t>
            </a:r>
            <a:r>
              <a:rPr lang="sk-SK" sz="2400" baseline="30000" dirty="0"/>
              <a:t>2</a:t>
            </a:r>
            <a:r>
              <a:rPr lang="sk-SK" sz="2400" dirty="0"/>
              <a:t> + 2</a:t>
            </a:r>
            <a:r>
              <a:rPr lang="sk-SK" sz="2400" baseline="30000" dirty="0"/>
              <a:t>0</a:t>
            </a:r>
            <a:r>
              <a:rPr lang="sk-SK" sz="2400" dirty="0"/>
              <a:t>)</a:t>
            </a:r>
          </a:p>
          <a:p>
            <a:pPr marL="3690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78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C4A7CD-68EC-44D6-8AE3-36D0C95A8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887896"/>
            <a:ext cx="10933043" cy="5168347"/>
          </a:xfrm>
        </p:spPr>
        <p:txBody>
          <a:bodyPr/>
          <a:lstStyle/>
          <a:p>
            <a:r>
              <a:rPr lang="sk-SK" sz="2400" dirty="0"/>
              <a:t>Žiaci boli motivovaní egyptským zápisom čísla a násobením</a:t>
            </a:r>
          </a:p>
          <a:p>
            <a:r>
              <a:rPr lang="sk-SK" sz="2400" dirty="0"/>
              <a:t> 6. ročník – Biland 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→ vhľad do dvojkovej sústavy </a:t>
            </a:r>
          </a:p>
          <a:p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Ž dali každému ¼ koláča→  U menší počet rezov → Ž nenašli, jediné spravodlivé sú ¼</a:t>
            </a:r>
          </a:p>
          <a:p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U zadal novú úlohu → opakovanie  situácie → U svoje riešenie → Ž nezáujem, strata motivácie → delenie celku na časti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obtiažne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→ predčasné ukončenie experimentu</a:t>
            </a:r>
          </a:p>
          <a:p>
            <a:pPr marL="3690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E510D6E-CFFA-46E4-802E-D441329E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2126094"/>
            <a:ext cx="8138953" cy="12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E3EB9-883F-41AD-937A-858AA11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78" y="128588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Hlavné dôvody neúspechu experimentu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289674-4AEE-47E6-9CB0-01687BE3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385888"/>
            <a:ext cx="10763974" cy="1913903"/>
          </a:xfrm>
        </p:spPr>
        <p:txBody>
          <a:bodyPr>
            <a:normAutofit/>
          </a:bodyPr>
          <a:lstStyle/>
          <a:p>
            <a:r>
              <a:rPr lang="sk-SK" sz="2400" dirty="0"/>
              <a:t>Nevhodná formulácia úloh </a:t>
            </a:r>
            <a:r>
              <a:rPr lang="sk-SK" sz="2800" dirty="0">
                <a:latin typeface="Calibri" panose="020F0502020204030204" pitchFamily="34" charset="0"/>
                <a:cs typeface="Calibri" panose="020F0502020204030204" pitchFamily="34" charset="0"/>
              </a:rPr>
              <a:t>→ neviedla Ž k očakávaným postupom riešenia</a:t>
            </a:r>
          </a:p>
          <a:p>
            <a:r>
              <a:rPr lang="sk-SK" sz="2400" dirty="0"/>
              <a:t>Použitie len obrázkových modelov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→ vystrihnúť z papiera</a:t>
            </a:r>
            <a:endParaRPr lang="sk-SK" sz="2400" dirty="0"/>
          </a:p>
          <a:p>
            <a:r>
              <a:rPr lang="sk-SK" sz="2400" dirty="0"/>
              <a:t> Ž nemali potrebné znalosti nepripravenosť 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→ m-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tina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z n-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tiny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mn-tina</a:t>
            </a:r>
            <a:endParaRPr lang="sk-SK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DB67799-C964-4A9C-BA96-0491DF139605}"/>
              </a:ext>
            </a:extLst>
          </p:cNvPr>
          <p:cNvSpPr txBox="1">
            <a:spLocks/>
          </p:cNvSpPr>
          <p:nvPr/>
        </p:nvSpPr>
        <p:spPr>
          <a:xfrm>
            <a:off x="503583" y="3101837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/>
              <a:t>Klady experimentu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E44DDBC7-E33D-4201-9190-C05BDE86B01E}"/>
              </a:ext>
            </a:extLst>
          </p:cNvPr>
          <p:cNvSpPr txBox="1">
            <a:spLocks/>
          </p:cNvSpPr>
          <p:nvPr/>
        </p:nvSpPr>
        <p:spPr>
          <a:xfrm>
            <a:off x="714013" y="4161182"/>
            <a:ext cx="10763974" cy="21799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motivačná fáza</a:t>
            </a:r>
            <a:endParaRPr lang="sk-SK" sz="2400" dirty="0">
              <a:cs typeface="Calibri" panose="020F0502020204030204" pitchFamily="34" charset="0"/>
            </a:endParaRPr>
          </a:p>
          <a:p>
            <a:r>
              <a:rPr lang="sk-SK" sz="2400" dirty="0"/>
              <a:t>zoznámenie Ž s iným prístupom k aritmetike</a:t>
            </a:r>
          </a:p>
          <a:p>
            <a:r>
              <a:rPr lang="sk-SK" sz="2400" dirty="0"/>
              <a:t> U získal nové skúsenosti</a:t>
            </a:r>
          </a:p>
        </p:txBody>
      </p:sp>
    </p:spTree>
    <p:extLst>
      <p:ext uri="{BB962C8B-B14F-4D97-AF65-F5344CB8AC3E}">
        <p14:creationId xmlns:p14="http://schemas.microsoft.com/office/powerpoint/2010/main" val="474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CA903-8824-41A4-A627-21CEFA9D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latin typeface="Garamond" panose="02020404030301010803" pitchFamily="18" charset="0"/>
              </a:rPr>
              <a:t>Metodológia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6CB610-CC64-4A95-B745-0AA516CF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  <a:latin typeface="Garamond" panose="02020404030301010803" pitchFamily="18" charset="0"/>
              </a:rPr>
              <a:t>Teoretickým nástrojom je teória separovaných a generických modelov</a:t>
            </a:r>
          </a:p>
          <a:p>
            <a:r>
              <a:rPr lang="sk-SK" sz="2800" dirty="0">
                <a:solidFill>
                  <a:schemeClr val="tx1"/>
                </a:solidFill>
                <a:latin typeface="Garamond" panose="02020404030301010803" pitchFamily="18" charset="0"/>
              </a:rPr>
              <a:t>Teória reifikácie – 5 fáz: </a:t>
            </a:r>
          </a:p>
          <a:p>
            <a:pPr marL="36900" indent="0">
              <a:buNone/>
            </a:pPr>
            <a:r>
              <a:rPr lang="sk-SK" sz="2800" dirty="0">
                <a:solidFill>
                  <a:schemeClr val="tx1"/>
                </a:solidFill>
                <a:latin typeface="Garamond" panose="02020404030301010803" pitchFamily="18" charset="0"/>
              </a:rPr>
              <a:t>procesy na objektoch </a:t>
            </a:r>
            <a:r>
              <a:rPr lang="sk-SK" sz="28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interiorizácia  kondenzácia  reifikácia  nový objekt</a:t>
            </a:r>
          </a:p>
          <a:p>
            <a:r>
              <a:rPr lang="sk-SK" sz="28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Teória reifikácie a teória modelov sú prepojené mnohými spôsobmi, dopĺňajú sa</a:t>
            </a:r>
            <a:endParaRPr lang="sk-SK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AD831-7275-421E-B77E-2F97B5B8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2" y="198783"/>
            <a:ext cx="10353762" cy="1257300"/>
          </a:xfrm>
        </p:spPr>
        <p:txBody>
          <a:bodyPr/>
          <a:lstStyle/>
          <a:p>
            <a:r>
              <a:rPr lang="sk-SK" b="1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66AFC4-1F2E-4147-90EF-60386554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3514"/>
            <a:ext cx="10353762" cy="4943060"/>
          </a:xfrm>
        </p:spPr>
        <p:txBody>
          <a:bodyPr>
            <a:normAutofit/>
          </a:bodyPr>
          <a:lstStyle/>
          <a:p>
            <a:r>
              <a:rPr lang="sk-SK" sz="2400" dirty="0"/>
              <a:t>Ku konštrukcii pojmu zlomok je potrebná znalosť konceptu kmeňový zlomok</a:t>
            </a:r>
          </a:p>
          <a:p>
            <a:pPr marL="36900" indent="0">
              <a:buNone/>
            </a:pPr>
            <a:r>
              <a:rPr lang="sk-SK" sz="2400" b="1" u="sng" dirty="0"/>
              <a:t>Zdôvodnenie zistenia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Experimentálne skúsenosti so Ž 9-14 ročnými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Paralela ontogenézy a fylogenézy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Teória reifikácie a teórie separovaných a generických modelov</a:t>
            </a:r>
          </a:p>
          <a:p>
            <a:pPr marL="36900" indent="0">
              <a:buNone/>
            </a:pPr>
            <a:endParaRPr lang="sk-SK" sz="2400" dirty="0"/>
          </a:p>
          <a:p>
            <a:r>
              <a:rPr lang="sk-SK" sz="2400" dirty="0"/>
              <a:t>Zlepšenie výuky zlomkov </a:t>
            </a:r>
            <a:r>
              <a:rPr lang="sk-SK" sz="2400" dirty="0">
                <a:cs typeface="Calibri" panose="020F0502020204030204" pitchFamily="34" charset="0"/>
              </a:rPr>
              <a:t>→ dlhodobé budovanie pojmu kmeňový zlomok v prvých 5 rokoch školskej výuky</a:t>
            </a:r>
          </a:p>
          <a:p>
            <a:pPr marL="36900" indent="0">
              <a:buNone/>
            </a:pPr>
            <a:r>
              <a:rPr lang="sk-S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9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233B38F-D9C4-479A-B3D3-27584B5C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28341"/>
            <a:ext cx="10353762" cy="1257300"/>
          </a:xfrm>
        </p:spPr>
        <p:txBody>
          <a:bodyPr/>
          <a:lstStyle/>
          <a:p>
            <a:r>
              <a:rPr lang="sk-SK" b="1" dirty="0"/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560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56219-C704-44C7-8673-D65E3320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B3755375-9106-4E60-88A5-CA95938AE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18" t="41812" r="21928" b="25483"/>
          <a:stretch/>
        </p:blipFill>
        <p:spPr>
          <a:xfrm>
            <a:off x="335279" y="331347"/>
            <a:ext cx="11257302" cy="344279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E7ED43-1079-4748-9562-97864FABD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3" t="42703" r="21750" b="38963"/>
          <a:stretch/>
        </p:blipFill>
        <p:spPr>
          <a:xfrm>
            <a:off x="335279" y="3570221"/>
            <a:ext cx="11257302" cy="191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94FF407B-09EB-48AE-92A5-A9D513515ED5}"/>
                  </a:ext>
                </a:extLst>
              </p:cNvPr>
              <p:cNvSpPr txBox="1"/>
              <p:nvPr/>
            </p:nvSpPr>
            <p:spPr>
              <a:xfrm>
                <a:off x="913794" y="5611905"/>
                <a:ext cx="8496701" cy="123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sk-SK" sz="24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Učiteľkin dôraz na správnu terminológiu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sk-SK" sz="24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Konflikt v Alekovej poznatkovej štruktúre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k-SK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k-SK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k-SK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k-SK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sk-SK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94FF407B-09EB-48AE-92A5-A9D51351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4" y="5611905"/>
                <a:ext cx="8496701" cy="1231747"/>
              </a:xfrm>
              <a:prstGeom prst="rect">
                <a:avLst/>
              </a:prstGeom>
              <a:blipFill>
                <a:blip r:embed="rId4"/>
                <a:stretch>
                  <a:fillRect l="-1004" t="-396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9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0F240-8E3C-4467-9D9D-2551D06B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E425D6-DBAB-4BF9-A547-3F75A0900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49"/>
            <a:ext cx="10353762" cy="4485715"/>
          </a:xfrm>
        </p:spPr>
        <p:txBody>
          <a:bodyPr>
            <a:normAutofit/>
          </a:bodyPr>
          <a:lstStyle/>
          <a:p>
            <a:endParaRPr lang="sk-SK" sz="240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endParaRPr lang="sk-SK" sz="240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endParaRPr lang="sk-SK" sz="240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endParaRPr lang="sk-SK" sz="240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endParaRPr lang="sk-SK" sz="240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endParaRPr lang="sk-SK" sz="240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r>
              <a:rPr lang="sk-SK" sz="24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Úloha zostavená prvým žiakom</a:t>
            </a:r>
          </a:p>
          <a:p>
            <a:r>
              <a:rPr lang="sk-SK" sz="240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Blažejov spôsob riešenia úlohy a jeho žiadosť</a:t>
            </a:r>
          </a:p>
          <a:p>
            <a:endParaRPr lang="sk-SK" dirty="0">
              <a:latin typeface="Garamond" panose="02020404030301010803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0F9B283-9B3B-4428-985B-488D9C596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3" t="20149" r="22167" b="34963"/>
          <a:stretch/>
        </p:blipFill>
        <p:spPr>
          <a:xfrm>
            <a:off x="643399" y="212683"/>
            <a:ext cx="9975328" cy="419795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7175CC2-5B01-4063-9990-C6D0A132F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0" t="88001" r="21750" b="4778"/>
          <a:stretch/>
        </p:blipFill>
        <p:spPr>
          <a:xfrm>
            <a:off x="643399" y="4368224"/>
            <a:ext cx="9975328" cy="6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36D2-6FE6-4C7E-B4A3-65019B91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1DE139-1329-4F10-8BF3-D340C389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 lnSpcReduction="10000"/>
          </a:bodyPr>
          <a:lstStyle/>
          <a:p>
            <a:endParaRPr lang="sk-SK" sz="20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  <a:p>
            <a:endParaRPr lang="sk-SK" sz="2000" dirty="0">
              <a:latin typeface="Garamond" panose="02020404030301010803" pitchFamily="18" charset="0"/>
            </a:endParaRPr>
          </a:p>
          <a:p>
            <a:r>
              <a:rPr lang="sk-SK" sz="2400" dirty="0">
                <a:latin typeface="Garamond" panose="02020404030301010803" pitchFamily="18" charset="0"/>
              </a:rPr>
              <a:t>Pre Cilku zlomok nie je objekt, ale dvojica čísel nad sebou, ktoré sú oddelené čiarkou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72E2069-32EF-4AE0-A297-9F02FDC25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0" t="30278" r="21750" b="23111"/>
          <a:stretch/>
        </p:blipFill>
        <p:spPr>
          <a:xfrm>
            <a:off x="731519" y="478154"/>
            <a:ext cx="10665687" cy="46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8C22F-EE96-4D96-B9C5-A6B82EB9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latin typeface="Garamond" panose="02020404030301010803" pitchFamily="18" charset="0"/>
              </a:rPr>
              <a:t>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B1FA29-98CB-4A2F-9B9F-CE32229A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33928"/>
            <a:ext cx="10353762" cy="4157271"/>
          </a:xfrm>
        </p:spPr>
        <p:txBody>
          <a:bodyPr/>
          <a:lstStyle/>
          <a:p>
            <a:pPr marL="36900" indent="0">
              <a:buNone/>
            </a:pPr>
            <a:r>
              <a:rPr lang="sk-SK" sz="2400" dirty="0">
                <a:solidFill>
                  <a:schemeClr val="tx1"/>
                </a:solidFill>
                <a:latin typeface="Garamond" panose="02020404030301010803" pitchFamily="18" charset="0"/>
              </a:rPr>
              <a:t>Žiak má pravidla práce so zlomkami uchované v pamäti, ale nedokáže:</a:t>
            </a:r>
          </a:p>
          <a:p>
            <a:r>
              <a:rPr lang="sk-SK" sz="2400" dirty="0">
                <a:solidFill>
                  <a:schemeClr val="tx1"/>
                </a:solidFill>
                <a:latin typeface="Garamond" panose="02020404030301010803" pitchFamily="18" charset="0"/>
              </a:rPr>
              <a:t>použiť jazyk zlomkov pri modelovaní reálnych situácií</a:t>
            </a:r>
          </a:p>
          <a:p>
            <a:r>
              <a:rPr lang="sk-SK" sz="2400" dirty="0">
                <a:solidFill>
                  <a:schemeClr val="tx1"/>
                </a:solidFill>
                <a:latin typeface="Garamond" panose="02020404030301010803" pitchFamily="18" charset="0"/>
              </a:rPr>
              <a:t>zo známych pravidiel vyvodiť ďalšie pravidlá</a:t>
            </a:r>
          </a:p>
          <a:p>
            <a:r>
              <a:rPr lang="sk-SK" sz="2400" dirty="0">
                <a:solidFill>
                  <a:schemeClr val="tx1"/>
                </a:solidFill>
                <a:latin typeface="Garamond" panose="02020404030301010803" pitchFamily="18" charset="0"/>
              </a:rPr>
              <a:t>rekonštruovať zabudnuté pravidlá</a:t>
            </a:r>
          </a:p>
          <a:p>
            <a:r>
              <a:rPr lang="sk-SK" sz="2400" dirty="0">
                <a:solidFill>
                  <a:schemeClr val="tx1"/>
                </a:solidFill>
                <a:latin typeface="Garamond" panose="02020404030301010803" pitchFamily="18" charset="0"/>
              </a:rPr>
              <a:t>argumentačne zdôvodniť pravidlá</a:t>
            </a:r>
          </a:p>
          <a:p>
            <a:pPr marL="3690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43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AE910-788E-4240-8EC1-643D50CE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5287"/>
            <a:ext cx="10353762" cy="1641613"/>
          </a:xfrm>
        </p:spPr>
        <p:txBody>
          <a:bodyPr>
            <a:normAutofit/>
          </a:bodyPr>
          <a:lstStyle/>
          <a:p>
            <a:r>
              <a:rPr lang="sk-SK" dirty="0"/>
              <a:t>Poučenie z histórie</a:t>
            </a:r>
            <a:br>
              <a:rPr lang="sk-SK" dirty="0"/>
            </a:br>
            <a:r>
              <a:rPr lang="sk-SK" dirty="0">
                <a:effectLst/>
              </a:rPr>
              <a:t> - </a:t>
            </a:r>
            <a:r>
              <a:rPr lang="sk-SK" sz="1800" dirty="0">
                <a:effectLst/>
              </a:rPr>
              <a:t>zdrojom pre porozumenie ontogenéze zlomkov je ich fylogenéza </a:t>
            </a:r>
            <a:endParaRPr lang="sk-SK" sz="1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9832793-B23D-4A38-86B8-02079564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7" y="1626218"/>
            <a:ext cx="10412870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jekt pre obsah 5">
                <a:extLst>
                  <a:ext uri="{FF2B5EF4-FFF2-40B4-BE49-F238E27FC236}">
                    <a16:creationId xmlns:a16="http://schemas.microsoft.com/office/drawing/2014/main" id="{56263635-5103-4C8A-94E8-F5B405CF0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657635"/>
                <a:ext cx="10353762" cy="771366"/>
              </a:xfrm>
            </p:spPr>
            <p:txBody>
              <a:bodyPr/>
              <a:lstStyle/>
              <a:p>
                <a:r>
                  <a:rPr lang="sk-SK" dirty="0">
                    <a:effectLst/>
                  </a:rPr>
                  <a:t>Podľa egyptského pisára každý človek z 5 by dostal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k-SK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effectLst/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sk-SK" dirty="0">
                    <a:effectLst/>
                  </a:rPr>
                  <a:t> chleba. Ako na to prišiel?</a:t>
                </a:r>
                <a:endParaRPr lang="sk-SK" dirty="0"/>
              </a:p>
            </p:txBody>
          </p:sp>
        </mc:Choice>
        <mc:Fallback xmlns="">
          <p:sp>
            <p:nvSpPr>
              <p:cNvPr id="6" name="Zástupný objekt pre obsah 5">
                <a:extLst>
                  <a:ext uri="{FF2B5EF4-FFF2-40B4-BE49-F238E27FC236}">
                    <a16:creationId xmlns:a16="http://schemas.microsoft.com/office/drawing/2014/main" id="{56263635-5103-4C8A-94E8-F5B405CF0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657635"/>
                <a:ext cx="10353762" cy="7713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E301E82B-DE51-4AD7-B675-902F87239234}"/>
                  </a:ext>
                </a:extLst>
              </p:cNvPr>
              <p:cNvSpPr txBox="1"/>
              <p:nvPr/>
            </p:nvSpPr>
            <p:spPr>
              <a:xfrm>
                <a:off x="1179443" y="3429000"/>
                <a:ext cx="8348870" cy="335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Číslo 5 ( čitateľ) rozložil na 1 + 2 + 2.</a:t>
                </a:r>
              </a:p>
              <a:p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 V tabuľkách vyhľadal ako sa dajú 2 chleby rozdeliť medzi 21 ľudí.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sk-SK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sk-SK" dirty="0"/>
              </a:p>
              <a:p>
                <a:r>
                  <a:rPr lang="sk-SK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sk-SK" dirty="0"/>
                  <a:t>.  Ale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sk-SK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sk-SK" dirty="0"/>
                  <a:t> 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sk-SK" dirty="0"/>
                  <a:t>+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sk-SK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sk-SK" dirty="0"/>
                  <a:t>. </a:t>
                </a:r>
              </a:p>
              <a:p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  Z toho dostal: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sk-SK" dirty="0"/>
                  <a:t>.  Ale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je podľa tabuliek to isté ako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sk-SK" dirty="0"/>
                  <a:t>. </a:t>
                </a:r>
              </a:p>
              <a:p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Teda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sk-SK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k-S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sk-SK" dirty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E301E82B-DE51-4AD7-B675-902F87239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43" y="3429000"/>
                <a:ext cx="8348870" cy="3354636"/>
              </a:xfrm>
              <a:prstGeom prst="rect">
                <a:avLst/>
              </a:prstGeom>
              <a:blipFill>
                <a:blip r:embed="rId4"/>
                <a:stretch>
                  <a:fillRect l="-438" t="-109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ED55-0B54-4DF2-8589-BA3D46BD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0D6905-6C7B-404D-B83E-9BD94E3E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88367"/>
            <a:ext cx="10353762" cy="2110137"/>
          </a:xfrm>
        </p:spPr>
        <p:txBody>
          <a:bodyPr/>
          <a:lstStyle/>
          <a:p>
            <a:r>
              <a:rPr lang="sk-SK" altLang="sk-SK" sz="2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Pojem zlomku je  založený na konštrukcii: </a:t>
            </a:r>
            <a:endParaRPr lang="sk-SK" dirty="0">
              <a:effectLst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AA88C08-1E5D-464E-922A-7AABFFF1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7" y="1875972"/>
            <a:ext cx="10412870" cy="829128"/>
          </a:xfrm>
          <a:prstGeom prst="rect">
            <a:avLst/>
          </a:prstGeom>
        </p:spPr>
      </p:pic>
      <p:pic>
        <p:nvPicPr>
          <p:cNvPr id="1025" name="Obrázok 1">
            <a:extLst>
              <a:ext uri="{FF2B5EF4-FFF2-40B4-BE49-F238E27FC236}">
                <a16:creationId xmlns:a16="http://schemas.microsoft.com/office/drawing/2014/main" id="{798AF8A3-B93F-45E2-BD73-1CE1C04F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81" y="2896435"/>
            <a:ext cx="5295896" cy="14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BF53220-4436-4A49-8319-5BC14F710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8D32F65-2A14-4068-8940-D254BD9584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2680" y="4598504"/>
            <a:ext cx="7344897" cy="11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Kmeňové zlomky ako tematický celok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+mj-lt"/>
              </a:rPr>
              <a:t>Dve  edukačné stratégie otvárania sveta kmeňovými zlomkami inšpirované históriou:</a:t>
            </a:r>
          </a:p>
          <a:p>
            <a:pPr marL="36900" indent="0">
              <a:buNone/>
            </a:pPr>
            <a:r>
              <a:rPr lang="sk-SK" sz="2800" dirty="0">
                <a:latin typeface="+mj-lt"/>
              </a:rPr>
              <a:t>	1. sémantická – experimentálne vyučovanie v 5. a 6. 	ročníku</a:t>
            </a:r>
          </a:p>
          <a:p>
            <a:pPr marL="36900" indent="0">
              <a:buNone/>
            </a:pPr>
            <a:r>
              <a:rPr lang="sk-SK" sz="2800" dirty="0">
                <a:latin typeface="+mj-lt"/>
              </a:rPr>
              <a:t>	2. komplexná  -  experimentálne vyučovanie v 7. 	ročníku</a:t>
            </a:r>
          </a:p>
        </p:txBody>
      </p:sp>
    </p:spTree>
    <p:extLst>
      <p:ext uri="{BB962C8B-B14F-4D97-AF65-F5344CB8AC3E}">
        <p14:creationId xmlns:p14="http://schemas.microsoft.com/office/powerpoint/2010/main" val="37932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845</Words>
  <Application>Microsoft Office PowerPoint</Application>
  <PresentationFormat>Širokouhlá</PresentationFormat>
  <Paragraphs>119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Cambria Math</vt:lpstr>
      <vt:lpstr>Franklin Gothic Book</vt:lpstr>
      <vt:lpstr>Garamond</vt:lpstr>
      <vt:lpstr>Wingdings</vt:lpstr>
      <vt:lpstr>Wingdings 2</vt:lpstr>
      <vt:lpstr>SlateVTI</vt:lpstr>
      <vt:lpstr>Zlomky </vt:lpstr>
      <vt:lpstr>Metodológia</vt:lpstr>
      <vt:lpstr>Prezentácia programu PowerPoint</vt:lpstr>
      <vt:lpstr>Prezentácia programu PowerPoint</vt:lpstr>
      <vt:lpstr>Prezentácia programu PowerPoint</vt:lpstr>
      <vt:lpstr>Zhrnutie</vt:lpstr>
      <vt:lpstr>Poučenie z histórie  - zdrojom pre porozumenie ontogenéze zlomkov je ich fylogenéza </vt:lpstr>
      <vt:lpstr>Prezentácia programu PowerPoint</vt:lpstr>
      <vt:lpstr>Kmeňové zlomky ako tematický celok</vt:lpstr>
      <vt:lpstr>Sémantická stratégia</vt:lpstr>
      <vt:lpstr>Sémantická stratégia</vt:lpstr>
      <vt:lpstr>Prezentácia programu PowerPoint</vt:lpstr>
      <vt:lpstr>Reprezentácia zlomku</vt:lpstr>
      <vt:lpstr>Prezentácia programu PowerPoint</vt:lpstr>
      <vt:lpstr>Prezentácia programu PowerPoint</vt:lpstr>
      <vt:lpstr>Príprava a realizácia experimentálneho vyučovania kmeňového zlomku</vt:lpstr>
      <vt:lpstr>167.13=</vt:lpstr>
      <vt:lpstr>Prezentácia programu PowerPoint</vt:lpstr>
      <vt:lpstr>Hlavné dôvody neúspechu experimentu</vt:lpstr>
      <vt:lpstr>Záver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Zlomky </dc:title>
  <dc:creator>Dominika Ihradská</dc:creator>
  <cp:lastModifiedBy>Romana Trnková</cp:lastModifiedBy>
  <cp:revision>29</cp:revision>
  <dcterms:created xsi:type="dcterms:W3CDTF">2019-11-01T12:19:01Z</dcterms:created>
  <dcterms:modified xsi:type="dcterms:W3CDTF">2019-11-19T18:34:12Z</dcterms:modified>
</cp:coreProperties>
</file>