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72" r:id="rId6"/>
    <p:sldId id="265" r:id="rId7"/>
    <p:sldId id="266" r:id="rId8"/>
    <p:sldId id="267" r:id="rId9"/>
    <p:sldId id="268" r:id="rId10"/>
    <p:sldId id="269" r:id="rId11"/>
    <p:sldId id="261" r:id="rId12"/>
    <p:sldId id="264" r:id="rId13"/>
    <p:sldId id="263" r:id="rId14"/>
    <p:sldId id="262" r:id="rId15"/>
    <p:sldId id="270" r:id="rId16"/>
    <p:sldId id="271" r:id="rId17"/>
    <p:sldId id="274" r:id="rId18"/>
    <p:sldId id="275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5523-9231-45BF-901F-B99700AA8413}" type="datetimeFigureOut">
              <a:rPr lang="sk-SK" smtClean="0"/>
              <a:t>13.10.2019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90C2-1051-4BEE-9913-57E3BC761563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014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5523-9231-45BF-901F-B99700AA8413}" type="datetimeFigureOut">
              <a:rPr lang="sk-SK" smtClean="0"/>
              <a:t>13.10.2019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90C2-1051-4BEE-9913-57E3BC7615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2575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5523-9231-45BF-901F-B99700AA8413}" type="datetimeFigureOut">
              <a:rPr lang="sk-SK" smtClean="0"/>
              <a:t>13.10.2019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90C2-1051-4BEE-9913-57E3BC7615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1726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5523-9231-45BF-901F-B99700AA8413}" type="datetimeFigureOut">
              <a:rPr lang="sk-SK" smtClean="0"/>
              <a:t>13.10.2019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90C2-1051-4BEE-9913-57E3BC7615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289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5523-9231-45BF-901F-B99700AA8413}" type="datetimeFigureOut">
              <a:rPr lang="sk-SK" smtClean="0"/>
              <a:t>13.10.2019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90C2-1051-4BEE-9913-57E3BC761563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630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5523-9231-45BF-901F-B99700AA8413}" type="datetimeFigureOut">
              <a:rPr lang="sk-SK" smtClean="0"/>
              <a:t>13.10.2019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90C2-1051-4BEE-9913-57E3BC7615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478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5523-9231-45BF-901F-B99700AA8413}" type="datetimeFigureOut">
              <a:rPr lang="sk-SK" smtClean="0"/>
              <a:t>13.10.2019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90C2-1051-4BEE-9913-57E3BC7615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985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5523-9231-45BF-901F-B99700AA8413}" type="datetimeFigureOut">
              <a:rPr lang="sk-SK" smtClean="0"/>
              <a:t>13.10.2019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90C2-1051-4BEE-9913-57E3BC7615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749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5523-9231-45BF-901F-B99700AA8413}" type="datetimeFigureOut">
              <a:rPr lang="sk-SK" smtClean="0"/>
              <a:t>13.10.2019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90C2-1051-4BEE-9913-57E3BC7615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0471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E245523-9231-45BF-901F-B99700AA8413}" type="datetimeFigureOut">
              <a:rPr lang="sk-SK" smtClean="0"/>
              <a:t>13.10.2019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9390C2-1051-4BEE-9913-57E3BC7615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403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245523-9231-45BF-901F-B99700AA8413}" type="datetimeFigureOut">
              <a:rPr lang="sk-SK" smtClean="0"/>
              <a:t>13.10.2019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9390C2-1051-4BEE-9913-57E3BC7615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438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E245523-9231-45BF-901F-B99700AA8413}" type="datetimeFigureOut">
              <a:rPr lang="sk-SK" smtClean="0"/>
              <a:t>13.10.2019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09390C2-1051-4BEE-9913-57E3BC761563}" type="slidenum">
              <a:rPr lang="sk-SK" smtClean="0"/>
              <a:t>‹#›</a:t>
            </a:fld>
            <a:endParaRPr lang="sk-SK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991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5.png"/><Relationship Id="rId7" Type="http://schemas.openxmlformats.org/officeDocument/2006/relationships/image" Target="../media/image1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082395-FDCC-475B-8AFF-7448D5AAF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289048"/>
          </a:xfrm>
        </p:spPr>
        <p:txBody>
          <a:bodyPr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Riešenie rovníc v starovekej Mezopotámii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187A732-DD4B-46E7-84C4-2A264B29A0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Blšák m. – Repková M. – Skubanová s.</a:t>
            </a:r>
          </a:p>
        </p:txBody>
      </p:sp>
    </p:spTree>
    <p:extLst>
      <p:ext uri="{BB962C8B-B14F-4D97-AF65-F5344CB8AC3E}">
        <p14:creationId xmlns:p14="http://schemas.microsoft.com/office/powerpoint/2010/main" val="405747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58" y="1057279"/>
            <a:ext cx="9573575" cy="124804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58" y="2769574"/>
            <a:ext cx="9573575" cy="258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8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78114-921F-48D3-858B-1BEA1C8F3715}"/>
              </a:ext>
            </a:extLst>
          </p:cNvPr>
          <p:cNvSpPr txBox="1">
            <a:spLocks/>
          </p:cNvSpPr>
          <p:nvPr/>
        </p:nvSpPr>
        <p:spPr>
          <a:xfrm>
            <a:off x="0" y="215335"/>
            <a:ext cx="12192000" cy="7023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5000" u="sng" dirty="0">
                <a:solidFill>
                  <a:schemeClr val="tx1"/>
                </a:solidFill>
              </a:rPr>
              <a:t>Kvadratické rovnice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B80A7A66-807A-4C0E-8E5E-D87C6DEE5AB4}"/>
              </a:ext>
            </a:extLst>
          </p:cNvPr>
          <p:cNvSpPr txBox="1">
            <a:spLocks/>
          </p:cNvSpPr>
          <p:nvPr/>
        </p:nvSpPr>
        <p:spPr>
          <a:xfrm>
            <a:off x="602128" y="1331837"/>
            <a:ext cx="6521098" cy="41943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odvodenie vzorca pomocou tvrdenia ,,každý produkt je rozdiel štvorcov“</a:t>
            </a:r>
          </a:p>
          <a:p>
            <a:pPr lvl="1" algn="just"/>
            <a:r>
              <a:rPr lang="sk-SK" sz="200" dirty="0">
                <a:solidFill>
                  <a:schemeClr val="tx1"/>
                </a:solidFill>
                <a:latin typeface="+mj-lt"/>
              </a:rPr>
              <a:t>     </a:t>
            </a:r>
            <a:r>
              <a:rPr lang="sk-SK" sz="2500" dirty="0">
                <a:solidFill>
                  <a:schemeClr val="tx1"/>
                </a:solidFill>
                <a:latin typeface="+mj-lt"/>
              </a:rPr>
              <a:t>(“</a:t>
            </a:r>
            <a:r>
              <a:rPr lang="sk-SK" sz="2500" dirty="0" err="1">
                <a:solidFill>
                  <a:schemeClr val="tx1"/>
                </a:solidFill>
                <a:latin typeface="+mj-lt"/>
              </a:rPr>
              <a:t>Every</a:t>
            </a:r>
            <a:r>
              <a:rPr lang="sk-SK" sz="2500" dirty="0">
                <a:solidFill>
                  <a:schemeClr val="tx1"/>
                </a:solidFill>
                <a:latin typeface="+mj-lt"/>
              </a:rPr>
              <a:t> </a:t>
            </a:r>
            <a:r>
              <a:rPr lang="sk-SK" sz="2500" dirty="0" err="1">
                <a:solidFill>
                  <a:schemeClr val="tx1"/>
                </a:solidFill>
                <a:latin typeface="+mj-lt"/>
              </a:rPr>
              <a:t>product</a:t>
            </a:r>
            <a:r>
              <a:rPr lang="sk-SK" sz="2500" dirty="0">
                <a:solidFill>
                  <a:schemeClr val="tx1"/>
                </a:solidFill>
                <a:latin typeface="+mj-lt"/>
              </a:rPr>
              <a:t> </a:t>
            </a:r>
            <a:r>
              <a:rPr lang="sk-SK" sz="2500" dirty="0" err="1">
                <a:solidFill>
                  <a:schemeClr val="tx1"/>
                </a:solidFill>
                <a:latin typeface="+mj-lt"/>
              </a:rPr>
              <a:t>is</a:t>
            </a:r>
            <a:r>
              <a:rPr lang="sk-SK" sz="2500" dirty="0">
                <a:solidFill>
                  <a:schemeClr val="tx1"/>
                </a:solidFill>
                <a:latin typeface="+mj-lt"/>
              </a:rPr>
              <a:t> a </a:t>
            </a:r>
            <a:r>
              <a:rPr lang="sk-SK" sz="2500" dirty="0" err="1">
                <a:solidFill>
                  <a:schemeClr val="tx1"/>
                </a:solidFill>
                <a:latin typeface="+mj-lt"/>
              </a:rPr>
              <a:t>difference</a:t>
            </a:r>
            <a:r>
              <a:rPr lang="sk-SK" sz="2500" dirty="0">
                <a:solidFill>
                  <a:schemeClr val="tx1"/>
                </a:solidFill>
                <a:latin typeface="+mj-lt"/>
              </a:rPr>
              <a:t> of      	</a:t>
            </a:r>
            <a:r>
              <a:rPr lang="sk-SK" sz="2500" dirty="0" err="1">
                <a:solidFill>
                  <a:schemeClr val="tx1"/>
                </a:solidFill>
                <a:latin typeface="+mj-lt"/>
              </a:rPr>
              <a:t>squares</a:t>
            </a:r>
            <a:r>
              <a:rPr lang="sk-SK" sz="2500" dirty="0">
                <a:solidFill>
                  <a:schemeClr val="tx1"/>
                </a:solidFill>
                <a:latin typeface="+mj-lt"/>
              </a:rPr>
              <a:t>“)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kladné číslo (nepoznali záporné), nemali zápis rovníc ako poznáme my (bolo to písané slovne)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k-SK" sz="3200" dirty="0"/>
          </a:p>
          <a:p>
            <a:pPr lvl="8"/>
            <a:endParaRPr lang="sk-SK" sz="3200" dirty="0"/>
          </a:p>
          <a:p>
            <a:pPr lvl="8"/>
            <a:endParaRPr lang="sk-SK" sz="3200" dirty="0"/>
          </a:p>
          <a:p>
            <a:pPr lvl="8"/>
            <a:endParaRPr lang="sk-SK" sz="3200" dirty="0"/>
          </a:p>
          <a:p>
            <a:pPr lvl="8"/>
            <a:endParaRPr lang="sk-SK" sz="3200" dirty="0"/>
          </a:p>
          <a:p>
            <a:pPr lvl="8"/>
            <a:endParaRPr lang="sk-SK" sz="32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k-SK" sz="3200" dirty="0">
              <a:solidFill>
                <a:schemeClr val="tx1"/>
              </a:solidFill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8A2352DC-E28E-4489-87F9-29C0B9D80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722" y="1331837"/>
            <a:ext cx="3027409" cy="476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8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78114-921F-48D3-858B-1BEA1C8F3715}"/>
              </a:ext>
            </a:extLst>
          </p:cNvPr>
          <p:cNvSpPr txBox="1">
            <a:spLocks/>
          </p:cNvSpPr>
          <p:nvPr/>
        </p:nvSpPr>
        <p:spPr>
          <a:xfrm>
            <a:off x="0" y="215335"/>
            <a:ext cx="12192000" cy="7023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5000" u="sng" dirty="0">
                <a:solidFill>
                  <a:schemeClr val="tx1"/>
                </a:solidFill>
              </a:rPr>
              <a:t>Kvadratické rovnice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adpis 1">
                <a:extLst>
                  <a:ext uri="{FF2B5EF4-FFF2-40B4-BE49-F238E27FC236}">
                    <a16:creationId xmlns:a16="http://schemas.microsoft.com/office/drawing/2014/main" id="{B80A7A66-807A-4C0E-8E5E-D87C6DEE5A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3102" y="1013785"/>
                <a:ext cx="4407194" cy="841520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4800" kern="1200" spc="-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457200" indent="-4572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sk-SK" sz="2800" dirty="0">
                    <a:solidFill>
                      <a:schemeClr val="tx1"/>
                    </a:solidFill>
                  </a:rPr>
                  <a:t>rovnica typu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k-SK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k-SK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sk-SK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k-SK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k-SK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sk-SK" sz="28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457200" indent="-4572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sk-SK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Nadpis 1">
                <a:extLst>
                  <a:ext uri="{FF2B5EF4-FFF2-40B4-BE49-F238E27FC236}">
                    <a16:creationId xmlns:a16="http://schemas.microsoft.com/office/drawing/2014/main" id="{B80A7A66-807A-4C0E-8E5E-D87C6DEE5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02" y="1013785"/>
                <a:ext cx="4407194" cy="841520"/>
              </a:xfrm>
              <a:prstGeom prst="rect">
                <a:avLst/>
              </a:prstGeom>
              <a:blipFill>
                <a:blip r:embed="rId2"/>
                <a:stretch>
                  <a:fillRect l="-2490" t="-6522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ok 5">
            <a:extLst>
              <a:ext uri="{FF2B5EF4-FFF2-40B4-BE49-F238E27FC236}">
                <a16:creationId xmlns:a16="http://schemas.microsoft.com/office/drawing/2014/main" id="{0F9713BC-B9D0-421F-96B3-A2F1726210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92"/>
          <a:stretch/>
        </p:blipFill>
        <p:spPr>
          <a:xfrm>
            <a:off x="4160262" y="1106550"/>
            <a:ext cx="7196851" cy="499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78114-921F-48D3-858B-1BEA1C8F3715}"/>
              </a:ext>
            </a:extLst>
          </p:cNvPr>
          <p:cNvSpPr txBox="1">
            <a:spLocks/>
          </p:cNvSpPr>
          <p:nvPr/>
        </p:nvSpPr>
        <p:spPr>
          <a:xfrm>
            <a:off x="0" y="215335"/>
            <a:ext cx="12192000" cy="7023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5000" u="sng" dirty="0">
                <a:solidFill>
                  <a:schemeClr val="tx1"/>
                </a:solidFill>
              </a:rPr>
              <a:t>Kvadratické rovnice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B80A7A66-807A-4C0E-8E5E-D87C6DEE5AB4}"/>
              </a:ext>
            </a:extLst>
          </p:cNvPr>
          <p:cNvSpPr txBox="1">
            <a:spLocks/>
          </p:cNvSpPr>
          <p:nvPr/>
        </p:nvSpPr>
        <p:spPr>
          <a:xfrm>
            <a:off x="416597" y="1331837"/>
            <a:ext cx="6521098" cy="41943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k-SK" sz="3200" dirty="0"/>
          </a:p>
          <a:p>
            <a:pPr lvl="8"/>
            <a:endParaRPr lang="sk-SK" sz="3200" dirty="0"/>
          </a:p>
          <a:p>
            <a:pPr lvl="8"/>
            <a:endParaRPr lang="sk-SK" sz="3200" dirty="0"/>
          </a:p>
          <a:p>
            <a:pPr lvl="8"/>
            <a:endParaRPr lang="sk-SK" sz="3200" dirty="0"/>
          </a:p>
          <a:p>
            <a:pPr lvl="8"/>
            <a:endParaRPr lang="sk-SK" sz="3200" dirty="0"/>
          </a:p>
          <a:p>
            <a:pPr lvl="8"/>
            <a:endParaRPr lang="sk-SK" sz="32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k-SK" sz="3200" dirty="0">
              <a:solidFill>
                <a:schemeClr val="tx1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4FFC518-770A-4925-AA24-13529E97F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15" y="1082402"/>
            <a:ext cx="4862987" cy="500971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1DAF0EB8-8490-4D39-9ACE-9574501D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91" y="1082401"/>
            <a:ext cx="3729037" cy="50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78114-921F-48D3-858B-1BEA1C8F3715}"/>
              </a:ext>
            </a:extLst>
          </p:cNvPr>
          <p:cNvSpPr txBox="1">
            <a:spLocks/>
          </p:cNvSpPr>
          <p:nvPr/>
        </p:nvSpPr>
        <p:spPr>
          <a:xfrm>
            <a:off x="0" y="215335"/>
            <a:ext cx="12192000" cy="7023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5000" u="sng" dirty="0">
                <a:solidFill>
                  <a:schemeClr val="tx1"/>
                </a:solidFill>
              </a:rPr>
              <a:t>Kvadratické rovnice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55D8FAF-7473-4061-B4B9-B802A82D6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05" y="1513921"/>
            <a:ext cx="6296989" cy="47227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Nadpis 1">
                <a:extLst>
                  <a:ext uri="{FF2B5EF4-FFF2-40B4-BE49-F238E27FC236}">
                    <a16:creationId xmlns:a16="http://schemas.microsoft.com/office/drawing/2014/main" id="{FDBE9517-DE3A-4568-98BF-AA910DFBC7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823" y="917637"/>
                <a:ext cx="11358805" cy="4194326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4800" kern="1200" spc="-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457200" indent="-4572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sk-SK" sz="2800" dirty="0">
                    <a:solidFill>
                      <a:schemeClr val="tx1"/>
                    </a:solidFill>
                  </a:rPr>
                  <a:t>rovnica typu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k-SK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k-SK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sk-SK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k-SK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k-SK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𝑝𝑥</m:t>
                    </m:r>
                    <m:r>
                      <a:rPr lang="sk-SK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k-SK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sk-SK" sz="28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457200" indent="-4572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sk-SK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Nadpis 1">
                <a:extLst>
                  <a:ext uri="{FF2B5EF4-FFF2-40B4-BE49-F238E27FC236}">
                    <a16:creationId xmlns:a16="http://schemas.microsoft.com/office/drawing/2014/main" id="{FDBE9517-DE3A-4568-98BF-AA910DFBC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23" y="917637"/>
                <a:ext cx="11358805" cy="4194326"/>
              </a:xfrm>
              <a:prstGeom prst="rect">
                <a:avLst/>
              </a:prstGeom>
              <a:blipFill>
                <a:blip r:embed="rId4"/>
                <a:stretch>
                  <a:fillRect l="-966" t="-145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55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78114-921F-48D3-858B-1BEA1C8F3715}"/>
              </a:ext>
            </a:extLst>
          </p:cNvPr>
          <p:cNvSpPr txBox="1">
            <a:spLocks/>
          </p:cNvSpPr>
          <p:nvPr/>
        </p:nvSpPr>
        <p:spPr>
          <a:xfrm>
            <a:off x="0" y="215335"/>
            <a:ext cx="12192000" cy="7023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5000" u="sng" dirty="0">
                <a:solidFill>
                  <a:schemeClr val="tx1"/>
                </a:solidFill>
              </a:rPr>
              <a:t>Kvadratické rovnice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6DECDE7-6DBC-49ED-AE53-3D415CEDB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5" y="1144092"/>
            <a:ext cx="12040649" cy="483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78114-921F-48D3-858B-1BEA1C8F3715}"/>
              </a:ext>
            </a:extLst>
          </p:cNvPr>
          <p:cNvSpPr txBox="1">
            <a:spLocks/>
          </p:cNvSpPr>
          <p:nvPr/>
        </p:nvSpPr>
        <p:spPr>
          <a:xfrm>
            <a:off x="0" y="215335"/>
            <a:ext cx="12192000" cy="7023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5000" u="sng" dirty="0">
                <a:solidFill>
                  <a:schemeClr val="tx1"/>
                </a:solidFill>
              </a:rPr>
              <a:t>Kubické rovnice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adpis 1">
                <a:extLst>
                  <a:ext uri="{FF2B5EF4-FFF2-40B4-BE49-F238E27FC236}">
                    <a16:creationId xmlns:a16="http://schemas.microsoft.com/office/drawing/2014/main" id="{B80A7A66-807A-4C0E-8E5E-D87C6DEE5A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6596" y="1072147"/>
                <a:ext cx="11235711" cy="4194326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4800" kern="1200" spc="-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457200" indent="-4572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sk-SK" sz="3200" dirty="0"/>
                  <a:t>hlavne spojené s kopaní jamy</a:t>
                </a:r>
              </a:p>
              <a:p>
                <a:pPr marL="457200" indent="-4572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sk-SK" sz="3200" dirty="0"/>
                  <a:t>nemožné prísť na všeobecné riešenie </a:t>
                </a:r>
                <a:r>
                  <a:rPr lang="sk-SK" sz="1600" dirty="0"/>
                  <a:t>(symboly, záporné čísla, iracionálne čísla, komplexné čísla)</a:t>
                </a:r>
                <a:endParaRPr lang="sk-SK" sz="1100" dirty="0"/>
              </a:p>
              <a:p>
                <a:pPr marL="457200" indent="-4572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sk-SK" sz="3200" dirty="0"/>
                  <a:t>snažili sa vyriešiť určité typy rovníc </a:t>
                </a:r>
                <a:r>
                  <a:rPr lang="sk-SK" sz="1600" dirty="0"/>
                  <a:t>(vrátane najjednoduchšej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k-SK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k-SK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sk-SK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sk-SK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sk-SK" sz="16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k-SK" sz="1600" dirty="0"/>
                  <a:t>) </a:t>
                </a:r>
              </a:p>
              <a:p>
                <a:pPr>
                  <a:lnSpc>
                    <a:spcPct val="100000"/>
                  </a:lnSpc>
                </a:pPr>
                <a:r>
                  <a:rPr lang="sk-SK" sz="2000" dirty="0"/>
                  <a:t>         jednotky: dĺžka, šírka pôdy (</a:t>
                </a:r>
                <a:r>
                  <a:rPr lang="sk-SK" sz="2000" b="1" dirty="0"/>
                  <a:t>1 </a:t>
                </a:r>
                <a:r>
                  <a:rPr lang="sk-SK" sz="2000" b="1" dirty="0" err="1"/>
                  <a:t>nindan</a:t>
                </a:r>
                <a:r>
                  <a:rPr lang="sk-SK" sz="2000" b="1" dirty="0"/>
                  <a:t> </a:t>
                </a:r>
                <a:r>
                  <a:rPr lang="sk-SK" sz="2000" dirty="0"/>
                  <a:t>≈ 6m), výška, hĺbka (</a:t>
                </a:r>
                <a:r>
                  <a:rPr lang="sk-SK" sz="2000" b="1" dirty="0"/>
                  <a:t>1 </a:t>
                </a:r>
                <a:r>
                  <a:rPr lang="sk-SK" sz="2000" b="1" dirty="0" err="1"/>
                  <a:t>kùš</a:t>
                </a:r>
                <a:r>
                  <a:rPr lang="sk-SK" sz="2000" b="1" dirty="0"/>
                  <a:t> </a:t>
                </a:r>
                <a:r>
                  <a:rPr lang="sk-SK" sz="2000" dirty="0"/>
                  <a:t>= 1/12 </a:t>
                </a:r>
                <a:r>
                  <a:rPr lang="sk-SK" sz="2000" dirty="0" err="1"/>
                  <a:t>nindan</a:t>
                </a:r>
                <a:r>
                  <a:rPr lang="sk-SK" sz="2000" dirty="0"/>
                  <a:t> ≈ 50cm)</a:t>
                </a:r>
              </a:p>
              <a:p>
                <a:pPr>
                  <a:lnSpc>
                    <a:spcPct val="100000"/>
                  </a:lnSpc>
                </a:pPr>
                <a:r>
                  <a:rPr lang="sk-SK" sz="2000" dirty="0"/>
                  <a:t>         jednotky: plocha (</a:t>
                </a:r>
                <a:r>
                  <a:rPr lang="sk-SK" sz="2000" b="1" dirty="0"/>
                  <a:t>1 </a:t>
                </a:r>
                <a:r>
                  <a:rPr lang="sk-SK" sz="2000" b="1" dirty="0" err="1"/>
                  <a:t>sar</a:t>
                </a:r>
                <a:r>
                  <a:rPr lang="sk-SK" sz="2000" b="1" dirty="0"/>
                  <a:t> </a:t>
                </a:r>
                <a:r>
                  <a:rPr lang="sk-SK" sz="2000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k-SK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sk-SK" sz="2000" dirty="0"/>
                          <m:t>1 </m:t>
                        </m:r>
                        <m:r>
                          <m:rPr>
                            <m:nor/>
                          </m:rPr>
                          <a:rPr lang="sk-SK" sz="2000" dirty="0"/>
                          <m:t>nindan</m:t>
                        </m:r>
                      </m:e>
                      <m:sup>
                        <m:r>
                          <a:rPr lang="sk-S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sk-SK" sz="2000" dirty="0"/>
                  <a:t> ≈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k-SK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sk-SK" sz="2000" b="0" i="0" smtClean="0">
                            <a:latin typeface="Cambria Math" panose="02040503050406030204" pitchFamily="18" charset="0"/>
                          </a:rPr>
                          <m:t>36</m:t>
                        </m:r>
                        <m:r>
                          <m:rPr>
                            <m:nor/>
                          </m:rPr>
                          <a:rPr lang="sk-SK" sz="2000" dirty="0"/>
                          <m:t> </m:t>
                        </m:r>
                        <m:r>
                          <a:rPr lang="sk-SK" sz="20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sk-SK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sk-SK" sz="2000" dirty="0"/>
                  <a:t> ), objem (</a:t>
                </a:r>
                <a:r>
                  <a:rPr lang="sk-SK" sz="2000" b="1" dirty="0"/>
                  <a:t>1 </a:t>
                </a:r>
                <a:r>
                  <a:rPr lang="sk-SK" sz="2000" b="1" dirty="0" err="1"/>
                  <a:t>sar</a:t>
                </a:r>
                <a:r>
                  <a:rPr lang="sk-SK" sz="2000" b="1" dirty="0"/>
                  <a:t> </a:t>
                </a:r>
                <a:r>
                  <a:rPr lang="sk-SK" sz="2000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k-SK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sk-SK" sz="2000" dirty="0"/>
                          <m:t>1 </m:t>
                        </m:r>
                        <m:r>
                          <m:rPr>
                            <m:nor/>
                          </m:rPr>
                          <a:rPr lang="sk-SK" sz="2000" dirty="0"/>
                          <m:t>nindan</m:t>
                        </m:r>
                      </m:e>
                      <m:sup>
                        <m:r>
                          <a:rPr lang="sk-SK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sk-SK" sz="2000" dirty="0"/>
                  <a:t> x </a:t>
                </a:r>
                <a:r>
                  <a:rPr lang="sk-SK" sz="2000" dirty="0" err="1"/>
                  <a:t>kùš</a:t>
                </a:r>
                <a:r>
                  <a:rPr lang="sk-SK" sz="2000" dirty="0"/>
                  <a:t> ≈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k-SK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sk-SK" sz="2000" b="0" i="0" smtClean="0"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m:rPr>
                            <m:nor/>
                          </m:rPr>
                          <a:rPr lang="sk-SK" sz="2000" dirty="0"/>
                          <m:t> </m:t>
                        </m:r>
                        <m:r>
                          <a:rPr lang="sk-SK" sz="2000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sk-SK" sz="20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sk-SK" sz="2000" dirty="0"/>
                  <a:t>)</a:t>
                </a:r>
              </a:p>
              <a:p>
                <a:pPr marL="457200" indent="-4572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sk-SK" sz="3200" dirty="0"/>
              </a:p>
              <a:p>
                <a:pPr>
                  <a:lnSpc>
                    <a:spcPct val="100000"/>
                  </a:lnSpc>
                </a:pPr>
                <a:endParaRPr lang="sk-SK" sz="2000" dirty="0"/>
              </a:p>
            </p:txBody>
          </p:sp>
        </mc:Choice>
        <mc:Fallback>
          <p:sp>
            <p:nvSpPr>
              <p:cNvPr id="3" name="Nadpis 1">
                <a:extLst>
                  <a:ext uri="{FF2B5EF4-FFF2-40B4-BE49-F238E27FC236}">
                    <a16:creationId xmlns:a16="http://schemas.microsoft.com/office/drawing/2014/main" id="{B80A7A66-807A-4C0E-8E5E-D87C6DEE5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96" y="1072147"/>
                <a:ext cx="11235711" cy="4194326"/>
              </a:xfrm>
              <a:prstGeom prst="rect">
                <a:avLst/>
              </a:prstGeom>
              <a:blipFill>
                <a:blip r:embed="rId2"/>
                <a:stretch>
                  <a:fillRect l="-1248" t="-189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ok 4">
            <a:extLst>
              <a:ext uri="{FF2B5EF4-FFF2-40B4-BE49-F238E27FC236}">
                <a16:creationId xmlns:a16="http://schemas.microsoft.com/office/drawing/2014/main" id="{CAB9491D-9615-4FA7-8947-D928AF8B9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3" y="3429000"/>
            <a:ext cx="5391902" cy="2495898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6D39140A-43D4-48E1-BD69-BAF17BBFB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129" y="3688690"/>
            <a:ext cx="5146178" cy="197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4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 idx="4294967295"/>
          </p:nvPr>
        </p:nvSpPr>
        <p:spPr>
          <a:xfrm>
            <a:off x="1" y="232491"/>
            <a:ext cx="12192000" cy="749570"/>
          </a:xfrm>
        </p:spPr>
        <p:txBody>
          <a:bodyPr>
            <a:normAutofit/>
          </a:bodyPr>
          <a:lstStyle/>
          <a:p>
            <a:pPr algn="ctr"/>
            <a:r>
              <a:rPr lang="sk-SK" sz="5000" u="sng" dirty="0"/>
              <a:t>Exponenciálne rovnice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339236" y="1289940"/>
            <a:ext cx="1106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3200" dirty="0">
                <a:latin typeface="+mj-lt"/>
              </a:rPr>
              <a:t>úloha týkajúca sa „zloženého úrokovania“:</a:t>
            </a:r>
            <a:endParaRPr lang="sk-SK" sz="2000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C9479715-DFC6-431D-A003-FC1884FB0882}"/>
              </a:ext>
            </a:extLst>
          </p:cNvPr>
          <p:cNvSpPr txBox="1"/>
          <p:nvPr/>
        </p:nvSpPr>
        <p:spPr>
          <a:xfrm>
            <a:off x="657288" y="2301208"/>
            <a:ext cx="1106295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chemeClr val="bg1"/>
                </a:solidFill>
                <a:latin typeface="+mj-lt"/>
              </a:rPr>
              <a:t>„Jeden </a:t>
            </a:r>
            <a:r>
              <a:rPr lang="sk-SK" sz="3200" b="1" dirty="0" err="1">
                <a:solidFill>
                  <a:schemeClr val="bg1"/>
                </a:solidFill>
                <a:latin typeface="+mj-lt"/>
              </a:rPr>
              <a:t>gur</a:t>
            </a:r>
            <a:r>
              <a:rPr lang="sk-SK" sz="3200" dirty="0">
                <a:solidFill>
                  <a:schemeClr val="bg1"/>
                </a:solidFill>
                <a:latin typeface="+mj-lt"/>
              </a:rPr>
              <a:t> uložil na úrok. O koľko rokov </a:t>
            </a:r>
            <a:r>
              <a:rPr lang="sk-SK" sz="3200" b="1" dirty="0">
                <a:solidFill>
                  <a:schemeClr val="bg1"/>
                </a:solidFill>
                <a:latin typeface="+mj-lt"/>
              </a:rPr>
              <a:t>vyrastie o seba samého</a:t>
            </a:r>
            <a:r>
              <a:rPr lang="sk-SK" sz="3200" dirty="0">
                <a:solidFill>
                  <a:schemeClr val="bg1"/>
                </a:solidFill>
                <a:latin typeface="+mj-lt"/>
              </a:rPr>
              <a:t>?“</a:t>
            </a:r>
            <a:endParaRPr lang="sk-SK" sz="2000" dirty="0">
              <a:solidFill>
                <a:schemeClr val="bg1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F9BFC07-664B-498B-816D-75CD2B74758F}"/>
              </a:ext>
            </a:extLst>
          </p:cNvPr>
          <p:cNvSpPr txBox="1"/>
          <p:nvPr/>
        </p:nvSpPr>
        <p:spPr>
          <a:xfrm>
            <a:off x="657288" y="2885983"/>
            <a:ext cx="11062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latin typeface="+mj-lt"/>
              </a:rPr>
              <a:t>gur</a:t>
            </a:r>
            <a:r>
              <a:rPr lang="sk-SK" dirty="0">
                <a:latin typeface="+mj-lt"/>
              </a:rPr>
              <a:t> = jednotkový objem (aj váha) určitého štandardného kovu, ktorý mal povahu všeobecného výmenného ekvivalentu</a:t>
            </a:r>
          </a:p>
          <a:p>
            <a:r>
              <a:rPr lang="sk-SK" b="1" dirty="0">
                <a:latin typeface="+mj-lt"/>
              </a:rPr>
              <a:t>vyrastie o seba samého </a:t>
            </a:r>
            <a:r>
              <a:rPr lang="sk-SK" dirty="0">
                <a:latin typeface="+mj-lt"/>
              </a:rPr>
              <a:t>= zväčšenie vkladu na dvojnásobok</a:t>
            </a:r>
          </a:p>
          <a:p>
            <a:r>
              <a:rPr lang="sk-SK" b="1" dirty="0">
                <a:latin typeface="+mj-lt"/>
              </a:rPr>
              <a:t>úroková miera = </a:t>
            </a:r>
            <a:r>
              <a:rPr lang="sk-SK" dirty="0">
                <a:latin typeface="+mj-lt"/>
              </a:rPr>
              <a:t>neuvedená ale známa (20% ročne)</a:t>
            </a:r>
            <a:endParaRPr lang="sk-SK" b="1" dirty="0">
              <a:latin typeface="+mj-lt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F1FB314E-6285-4E69-B429-851C26B27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288" y="4442993"/>
            <a:ext cx="11062954" cy="139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 idx="4294967295"/>
          </p:nvPr>
        </p:nvSpPr>
        <p:spPr>
          <a:xfrm>
            <a:off x="1" y="232491"/>
            <a:ext cx="12192000" cy="749570"/>
          </a:xfrm>
        </p:spPr>
        <p:txBody>
          <a:bodyPr>
            <a:normAutofit/>
          </a:bodyPr>
          <a:lstStyle/>
          <a:p>
            <a:pPr algn="ctr"/>
            <a:r>
              <a:rPr lang="sk-SK" sz="5000" u="sng" dirty="0"/>
              <a:t>Exponenciálne rovnice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325984" y="1183059"/>
            <a:ext cx="1106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3200" dirty="0">
                <a:latin typeface="+mj-lt"/>
              </a:rPr>
              <a:t>v dnešnom označení:</a:t>
            </a:r>
            <a:endParaRPr lang="sk-SK" sz="2000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F1FB314E-6285-4E69-B429-851C26B27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523" y="2793035"/>
            <a:ext cx="11062954" cy="1394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ĺžnik 6">
                <a:extLst>
                  <a:ext uri="{FF2B5EF4-FFF2-40B4-BE49-F238E27FC236}">
                    <a16:creationId xmlns:a16="http://schemas.microsoft.com/office/drawing/2014/main" id="{19A79170-D5A5-4DD1-AF0B-DE16835EA5DA}"/>
                  </a:ext>
                </a:extLst>
              </p:cNvPr>
              <p:cNvSpPr/>
              <p:nvPr/>
            </p:nvSpPr>
            <p:spPr>
              <a:xfrm>
                <a:off x="4733474" y="1231059"/>
                <a:ext cx="2937086" cy="58477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sk-SK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sk-SK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k-SK" sz="3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sk-SK" sz="32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+0,2</m:t>
                              </m:r>
                            </m:e>
                          </m:d>
                        </m:e>
                        <m:sup>
                          <m:r>
                            <a:rPr lang="sk-SK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sk-SK" sz="32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 </m:t>
                      </m:r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7" name="Obdĺžnik 6">
                <a:extLst>
                  <a:ext uri="{FF2B5EF4-FFF2-40B4-BE49-F238E27FC236}">
                    <a16:creationId xmlns:a16="http://schemas.microsoft.com/office/drawing/2014/main" id="{19A79170-D5A5-4DD1-AF0B-DE16835EA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474" y="1231059"/>
                <a:ext cx="2937086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ĺžnik 7">
                <a:extLst>
                  <a:ext uri="{FF2B5EF4-FFF2-40B4-BE49-F238E27FC236}">
                    <a16:creationId xmlns:a16="http://schemas.microsoft.com/office/drawing/2014/main" id="{CC943F5D-0889-48AC-8F30-DE48E1079736}"/>
                  </a:ext>
                </a:extLst>
              </p:cNvPr>
              <p:cNvSpPr/>
              <p:nvPr/>
            </p:nvSpPr>
            <p:spPr>
              <a:xfrm>
                <a:off x="4955522" y="1988047"/>
                <a:ext cx="2492990" cy="58477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k-SK" sz="32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=3,80178</m:t>
                      </m:r>
                    </m:oMath>
                  </m:oMathPara>
                </a14:m>
                <a:endParaRPr lang="sk-SK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Obdĺžnik 7">
                <a:extLst>
                  <a:ext uri="{FF2B5EF4-FFF2-40B4-BE49-F238E27FC236}">
                    <a16:creationId xmlns:a16="http://schemas.microsoft.com/office/drawing/2014/main" id="{CC943F5D-0889-48AC-8F30-DE48E10797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5522" y="1988047"/>
                <a:ext cx="249299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dĺžnik 8">
                <a:extLst>
                  <a:ext uri="{FF2B5EF4-FFF2-40B4-BE49-F238E27FC236}">
                    <a16:creationId xmlns:a16="http://schemas.microsoft.com/office/drawing/2014/main" id="{DA05938A-6FED-43B8-80A1-87ECD1A84436}"/>
                  </a:ext>
                </a:extLst>
              </p:cNvPr>
              <p:cNvSpPr/>
              <p:nvPr/>
            </p:nvSpPr>
            <p:spPr>
              <a:xfrm>
                <a:off x="4274245" y="4383796"/>
                <a:ext cx="3855543" cy="58477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k-SK" sz="32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sk-SK" sz="3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sk-SK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sk-SK" sz="3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95740740741</m:t>
                      </m:r>
                    </m:oMath>
                  </m:oMathPara>
                </a14:m>
                <a:endParaRPr lang="sk-SK" sz="3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Obdĺžnik 8">
                <a:extLst>
                  <a:ext uri="{FF2B5EF4-FFF2-40B4-BE49-F238E27FC236}">
                    <a16:creationId xmlns:a16="http://schemas.microsoft.com/office/drawing/2014/main" id="{DA05938A-6FED-43B8-80A1-87ECD1A844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4245" y="4383796"/>
                <a:ext cx="3855543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BlokTextu 9">
            <a:extLst>
              <a:ext uri="{FF2B5EF4-FFF2-40B4-BE49-F238E27FC236}">
                <a16:creationId xmlns:a16="http://schemas.microsoft.com/office/drawing/2014/main" id="{79472B7A-C681-4154-9D21-8240558DA7E9}"/>
              </a:ext>
            </a:extLst>
          </p:cNvPr>
          <p:cNvSpPr txBox="1"/>
          <p:nvPr/>
        </p:nvSpPr>
        <p:spPr>
          <a:xfrm>
            <a:off x="325984" y="5212854"/>
            <a:ext cx="11062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3200" dirty="0">
                <a:latin typeface="+mj-lt"/>
              </a:rPr>
              <a:t>koreň nájdený len približne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3200" dirty="0">
                <a:latin typeface="+mj-lt"/>
              </a:rPr>
              <a:t>odlišnosť o 57 dní – zrejme ide len o úlohu cvičného charakteru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0693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082395-FDCC-475B-8AFF-7448D5AAF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52" y="2693769"/>
            <a:ext cx="10058400" cy="1811970"/>
          </a:xfrm>
        </p:spPr>
        <p:txBody>
          <a:bodyPr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Ďakujeme za pozornosť</a:t>
            </a:r>
          </a:p>
        </p:txBody>
      </p:sp>
    </p:spTree>
    <p:extLst>
      <p:ext uri="{BB962C8B-B14F-4D97-AF65-F5344CB8AC3E}">
        <p14:creationId xmlns:p14="http://schemas.microsoft.com/office/powerpoint/2010/main" val="147360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78114-921F-48D3-858B-1BEA1C8F3715}"/>
              </a:ext>
            </a:extLst>
          </p:cNvPr>
          <p:cNvSpPr txBox="1">
            <a:spLocks/>
          </p:cNvSpPr>
          <p:nvPr/>
        </p:nvSpPr>
        <p:spPr>
          <a:xfrm>
            <a:off x="0" y="215335"/>
            <a:ext cx="12192000" cy="7023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5000" u="sng" dirty="0">
                <a:solidFill>
                  <a:schemeClr val="tx1"/>
                </a:solidFill>
              </a:rPr>
              <a:t>Mezopotámia 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B80A7A66-807A-4C0E-8E5E-D87C6DEE5AB4}"/>
              </a:ext>
            </a:extLst>
          </p:cNvPr>
          <p:cNvSpPr txBox="1">
            <a:spLocks/>
          </p:cNvSpPr>
          <p:nvPr/>
        </p:nvSpPr>
        <p:spPr>
          <a:xfrm>
            <a:off x="409127" y="1093292"/>
            <a:ext cx="4024064" cy="4472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Eufrat a Tigris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dnešný Irak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hlina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2000 matematických textov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najstaršie zmienky </a:t>
            </a:r>
            <a:br>
              <a:rPr lang="sk-SK" sz="3200" dirty="0">
                <a:solidFill>
                  <a:schemeClr val="tx1"/>
                </a:solidFill>
              </a:rPr>
            </a:br>
            <a:r>
              <a:rPr lang="sk-SK" sz="3200" dirty="0">
                <a:solidFill>
                  <a:schemeClr val="tx1"/>
                </a:solidFill>
              </a:rPr>
              <a:t>o rovniciach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k-SK" sz="3200" dirty="0">
              <a:solidFill>
                <a:schemeClr val="tx1"/>
              </a:solidFill>
            </a:endParaRPr>
          </a:p>
        </p:txBody>
      </p:sp>
      <p:pic>
        <p:nvPicPr>
          <p:cNvPr id="1030" name="Picture 6" descr="Súvisiaci obrázok">
            <a:extLst>
              <a:ext uri="{FF2B5EF4-FFF2-40B4-BE49-F238E27FC236}">
                <a16:creationId xmlns:a16="http://schemas.microsoft.com/office/drawing/2014/main" id="{A4663691-B303-4BA3-AA61-E844134A9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1"/>
          <a:stretch/>
        </p:blipFill>
        <p:spPr bwMode="auto">
          <a:xfrm>
            <a:off x="8086127" y="1133048"/>
            <a:ext cx="3802763" cy="349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ok vyhľadávania obrázkov pre dopyt hlinené tabuľky mezopotámia">
            <a:extLst>
              <a:ext uri="{FF2B5EF4-FFF2-40B4-BE49-F238E27FC236}">
                <a16:creationId xmlns:a16="http://schemas.microsoft.com/office/drawing/2014/main" id="{EF64EC64-A51C-4C62-851E-A2666010C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571" y="2481533"/>
            <a:ext cx="3298144" cy="349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2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78114-921F-48D3-858B-1BEA1C8F3715}"/>
              </a:ext>
            </a:extLst>
          </p:cNvPr>
          <p:cNvSpPr txBox="1">
            <a:spLocks/>
          </p:cNvSpPr>
          <p:nvPr/>
        </p:nvSpPr>
        <p:spPr>
          <a:xfrm>
            <a:off x="0" y="440622"/>
            <a:ext cx="12192000" cy="7023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5000" u="sng" dirty="0">
                <a:solidFill>
                  <a:schemeClr val="tx1"/>
                </a:solidFill>
              </a:rPr>
              <a:t>Rovnice mezopotámskej matematiky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B80A7A66-807A-4C0E-8E5E-D87C6DEE5AB4}"/>
              </a:ext>
            </a:extLst>
          </p:cNvPr>
          <p:cNvSpPr txBox="1">
            <a:spLocks/>
          </p:cNvSpPr>
          <p:nvPr/>
        </p:nvSpPr>
        <p:spPr>
          <a:xfrm>
            <a:off x="416597" y="1557127"/>
            <a:ext cx="11358805" cy="4128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chemeClr val="tx1"/>
                </a:solidFill>
              </a:rPr>
              <a:t>lineárne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chemeClr val="tx1"/>
                </a:solidFill>
              </a:rPr>
              <a:t>kvadratické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chemeClr val="tx1"/>
                </a:solidFill>
              </a:rPr>
              <a:t>kubické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chemeClr val="tx1"/>
                </a:solidFill>
              </a:rPr>
              <a:t>exponenciálne (a logaritmické)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chemeClr val="tx1"/>
                </a:solidFill>
              </a:rPr>
              <a:t>sústavy lineárnych rovníc s niekoľkými neznámymi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chemeClr val="tx1"/>
                </a:solidFill>
              </a:rPr>
              <a:t>sústava lineárnej a kvadratickej rovnice s dvomi neznámymi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chemeClr val="tx1"/>
                </a:solidFill>
              </a:rPr>
              <a:t>rovnica štvrtého stupňa so štyrmi reálnymi koreňmi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k-SK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2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D2D7072F-466D-4D2B-B7D4-9909441BF458}"/>
              </a:ext>
            </a:extLst>
          </p:cNvPr>
          <p:cNvSpPr txBox="1">
            <a:spLocks/>
          </p:cNvSpPr>
          <p:nvPr/>
        </p:nvSpPr>
        <p:spPr>
          <a:xfrm>
            <a:off x="254681" y="218649"/>
            <a:ext cx="11682638" cy="60363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pozornosť venovaná úpravám na jednoduché tvary – </a:t>
            </a:r>
            <a:r>
              <a:rPr lang="sk-SK" sz="3200" i="1" dirty="0">
                <a:solidFill>
                  <a:schemeClr val="tx1"/>
                </a:solidFill>
              </a:rPr>
              <a:t>normálne formy</a:t>
            </a:r>
          </a:p>
          <a:p>
            <a:pPr>
              <a:lnSpc>
                <a:spcPct val="100000"/>
              </a:lnSpc>
            </a:pPr>
            <a:endParaRPr lang="sk-SK" sz="3200" i="1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sk-SK" sz="3200" b="1" dirty="0">
                <a:solidFill>
                  <a:schemeClr val="tx1"/>
                </a:solidFill>
              </a:rPr>
              <a:t>rovnice s jednou neznámou: 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endParaRPr lang="sk-SK" sz="320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endParaRPr lang="sk-SK" sz="320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endParaRPr lang="sk-SK" sz="320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sk-SK" sz="3200" b="1" dirty="0">
                <a:solidFill>
                  <a:schemeClr val="tx1"/>
                </a:solidFill>
              </a:rPr>
              <a:t>sústavy rovníc s dvoma neznámymi: 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endParaRPr lang="sk-SK" sz="320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endParaRPr lang="sk-SK" sz="320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endParaRPr lang="sk-SK" sz="320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endParaRPr lang="sk-SK" sz="32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absencia rovnice typu: 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612F1F38-B74D-4E2A-8A04-792D50AB9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37" y="1907894"/>
            <a:ext cx="1384167" cy="49075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2729D4A-758D-4DA1-A1AD-99790A2E1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500" y="1907894"/>
            <a:ext cx="1361830" cy="49075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A5D610CB-163D-4579-B917-57E0F4E51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535" y="1907894"/>
            <a:ext cx="2360904" cy="49075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0703230F-DDFC-4803-B759-FAE5CEB24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644" y="1913802"/>
            <a:ext cx="2108499" cy="48484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6F14EE74-70C0-4C25-8231-7DA08B628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415" y="2585239"/>
            <a:ext cx="1317775" cy="48484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C01E75AE-6179-4BA8-AA89-B20048CA0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037" y="2585239"/>
            <a:ext cx="2065251" cy="483357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B3DE934-81BD-4523-8271-A45E42477D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037" y="3842514"/>
            <a:ext cx="3435250" cy="49075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03E43198-6571-4A8B-BD4B-2C79D98E19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0643" y="3842514"/>
            <a:ext cx="3321168" cy="484842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96476A8-5D21-42BD-A306-42945E3CB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830" y="4505740"/>
            <a:ext cx="4096915" cy="484842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6934E37B-BF4B-42DC-94C2-96DB130405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5894" y="4510776"/>
            <a:ext cx="3637599" cy="479806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628E3715-B6B6-41ED-AE47-CBF2357280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1094" y="5677394"/>
            <a:ext cx="2061984" cy="4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5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>
            <a:extLst>
              <a:ext uri="{FF2B5EF4-FFF2-40B4-BE49-F238E27FC236}">
                <a16:creationId xmlns:a16="http://schemas.microsoft.com/office/drawing/2014/main" id="{4F5D4F12-FE3E-4037-A410-3F71E010F0CA}"/>
              </a:ext>
            </a:extLst>
          </p:cNvPr>
          <p:cNvGrpSpPr/>
          <p:nvPr/>
        </p:nvGrpSpPr>
        <p:grpSpPr>
          <a:xfrm>
            <a:off x="214925" y="218648"/>
            <a:ext cx="12069842" cy="6036377"/>
            <a:chOff x="214925" y="218648"/>
            <a:chExt cx="12069842" cy="6036377"/>
          </a:xfrm>
        </p:grpSpPr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269C4791-402D-4CE1-B470-2154FC78AC5A}"/>
                </a:ext>
              </a:extLst>
            </p:cNvPr>
            <p:cNvGrpSpPr/>
            <p:nvPr/>
          </p:nvGrpSpPr>
          <p:grpSpPr>
            <a:xfrm>
              <a:off x="214925" y="218648"/>
              <a:ext cx="12069842" cy="6036377"/>
              <a:chOff x="254681" y="218649"/>
              <a:chExt cx="12069842" cy="6036377"/>
            </a:xfrm>
          </p:grpSpPr>
          <p:sp>
            <p:nvSpPr>
              <p:cNvPr id="4" name="Nadpis 1">
                <a:extLst>
                  <a:ext uri="{FF2B5EF4-FFF2-40B4-BE49-F238E27FC236}">
                    <a16:creationId xmlns:a16="http://schemas.microsoft.com/office/drawing/2014/main" id="{D2D7072F-466D-4D2B-B7D4-9909441BF4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4681" y="218649"/>
                <a:ext cx="11682638" cy="6036377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4800" kern="1200" spc="-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457200" indent="-4572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sk-SK" sz="3200" dirty="0">
                    <a:solidFill>
                      <a:schemeClr val="tx1"/>
                    </a:solidFill>
                  </a:rPr>
                  <a:t>nerešpektovanie </a:t>
                </a:r>
                <a:r>
                  <a:rPr lang="sk-SK" sz="3200" b="1" i="1" dirty="0">
                    <a:solidFill>
                      <a:schemeClr val="tx1"/>
                    </a:solidFill>
                  </a:rPr>
                  <a:t>princípu homogenity</a:t>
                </a:r>
              </a:p>
              <a:p>
                <a:pPr marL="457200" indent="-4572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sk-SK" sz="3200" dirty="0">
                    <a:solidFill>
                      <a:schemeClr val="tx1"/>
                    </a:solidFill>
                  </a:rPr>
                  <a:t>pomáhali si tabuľkami</a:t>
                </a:r>
              </a:p>
              <a:p>
                <a:pPr marL="914400" lvl="1" indent="-457200">
                  <a:buSzPct val="70000"/>
                  <a:buFont typeface="Courier New" panose="02070309020205020404" pitchFamily="49" charset="0"/>
                  <a:buChar char="o"/>
                </a:pPr>
                <a:r>
                  <a:rPr lang="sk-SK" sz="3200" dirty="0">
                    <a:latin typeface="+mj-lt"/>
                  </a:rPr>
                  <a:t>druhých mocnín/odmocnín</a:t>
                </a:r>
              </a:p>
              <a:p>
                <a:pPr marL="914400" lvl="1" indent="-457200" algn="just">
                  <a:buSzPct val="70000"/>
                  <a:buFont typeface="Courier New" panose="02070309020205020404" pitchFamily="49" charset="0"/>
                  <a:buChar char="o"/>
                </a:pPr>
                <a:r>
                  <a:rPr lang="sk-SK" sz="3200" dirty="0">
                    <a:latin typeface="+mj-lt"/>
                  </a:rPr>
                  <a:t>súčtov druhých a tretích mocnín</a:t>
                </a:r>
              </a:p>
              <a:p>
                <a:pPr marL="914400" lvl="1" indent="-457200">
                  <a:buSzPct val="70000"/>
                  <a:buFont typeface="Courier New" panose="02070309020205020404" pitchFamily="49" charset="0"/>
                  <a:buChar char="o"/>
                </a:pPr>
                <a:r>
                  <a:rPr lang="sk-SK" sz="3200" dirty="0">
                    <a:latin typeface="+mj-lt"/>
                  </a:rPr>
                  <a:t>mocniny tvaru        pre pevné prirodzené čísla </a:t>
                </a:r>
              </a:p>
              <a:p>
                <a:pPr marL="914400" lvl="1" indent="-457200" algn="just">
                  <a:buSzPct val="70000"/>
                  <a:buFont typeface="Courier New" panose="02070309020205020404" pitchFamily="49" charset="0"/>
                  <a:buChar char="o"/>
                </a:pPr>
                <a:r>
                  <a:rPr lang="sk-SK" sz="3200" dirty="0">
                    <a:solidFill>
                      <a:schemeClr val="tx1"/>
                    </a:solidFill>
                    <a:latin typeface="+mj-lt"/>
                  </a:rPr>
                  <a:t>exponentov      pre prirodzené čísla       s prirodzeným číslom </a:t>
                </a:r>
                <a:br>
                  <a:rPr lang="sk-SK" sz="3200" dirty="0">
                    <a:solidFill>
                      <a:schemeClr val="tx1"/>
                    </a:solidFill>
                    <a:latin typeface="+mj-lt"/>
                  </a:rPr>
                </a:br>
                <a:r>
                  <a:rPr lang="sk-SK" sz="3200" dirty="0">
                    <a:solidFill>
                      <a:schemeClr val="tx1"/>
                    </a:solidFill>
                    <a:latin typeface="+mj-lt"/>
                  </a:rPr>
                  <a:t>                 ako základom</a:t>
                </a:r>
              </a:p>
              <a:p>
                <a:pPr marL="457200" indent="-4572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sk-SK" sz="3200" i="1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sk-SK" sz="3200" i="1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sk-SK" sz="3200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Obdĺžnik 2">
                    <a:extLst>
                      <a:ext uri="{FF2B5EF4-FFF2-40B4-BE49-F238E27FC236}">
                        <a16:creationId xmlns:a16="http://schemas.microsoft.com/office/drawing/2014/main" id="{6149A3F6-240C-4AB8-8A23-8717CDD45306}"/>
                      </a:ext>
                    </a:extLst>
                  </p:cNvPr>
                  <p:cNvSpPr/>
                  <p:nvPr/>
                </p:nvSpPr>
                <p:spPr>
                  <a:xfrm>
                    <a:off x="3551582" y="2173356"/>
                    <a:ext cx="1027467" cy="5847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sk-SK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k-SK" sz="3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sk-SK" sz="3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sk-SK" sz="3200" i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sk-SK" dirty="0"/>
                  </a:p>
                </p:txBody>
              </p:sp>
            </mc:Choice>
            <mc:Fallback xmlns="">
              <p:sp>
                <p:nvSpPr>
                  <p:cNvPr id="3" name="Obdĺžnik 2">
                    <a:extLst>
                      <a:ext uri="{FF2B5EF4-FFF2-40B4-BE49-F238E27FC236}">
                        <a16:creationId xmlns:a16="http://schemas.microsoft.com/office/drawing/2014/main" id="{6149A3F6-240C-4AB8-8A23-8717CDD4530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1582" y="2173356"/>
                    <a:ext cx="1027467" cy="58477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Obdĺžnik 14">
                    <a:extLst>
                      <a:ext uri="{FF2B5EF4-FFF2-40B4-BE49-F238E27FC236}">
                        <a16:creationId xmlns:a16="http://schemas.microsoft.com/office/drawing/2014/main" id="{B0BDA2B4-434D-4FC8-AC9E-A2099259F324}"/>
                      </a:ext>
                    </a:extLst>
                  </p:cNvPr>
                  <p:cNvSpPr/>
                  <p:nvPr/>
                </p:nvSpPr>
                <p:spPr>
                  <a:xfrm>
                    <a:off x="8322367" y="2160104"/>
                    <a:ext cx="4002156" cy="99886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k-SK" sz="32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sk-SK" sz="32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≠1; </m:t>
                          </m:r>
                          <m:r>
                            <a:rPr lang="sk-SK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sk-SK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=2, 3, …</m:t>
                          </m:r>
                        </m:oMath>
                      </m:oMathPara>
                    </a14:m>
                    <a:endParaRPr lang="sk-SK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k-SK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sk-SK" dirty="0"/>
                  </a:p>
                </p:txBody>
              </p:sp>
            </mc:Choice>
            <mc:Fallback xmlns="">
              <p:sp>
                <p:nvSpPr>
                  <p:cNvPr id="15" name="Obdĺžnik 14">
                    <a:extLst>
                      <a:ext uri="{FF2B5EF4-FFF2-40B4-BE49-F238E27FC236}">
                        <a16:creationId xmlns:a16="http://schemas.microsoft.com/office/drawing/2014/main" id="{B0BDA2B4-434D-4FC8-AC9E-A2099259F32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22367" y="2160104"/>
                    <a:ext cx="4002156" cy="99886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bdĺžnik 15">
                  <a:extLst>
                    <a:ext uri="{FF2B5EF4-FFF2-40B4-BE49-F238E27FC236}">
                      <a16:creationId xmlns:a16="http://schemas.microsoft.com/office/drawing/2014/main" id="{17620270-A3A8-4700-B964-9C9C6778FA13}"/>
                    </a:ext>
                  </a:extLst>
                </p:cNvPr>
                <p:cNvSpPr/>
                <p:nvPr/>
              </p:nvSpPr>
              <p:spPr>
                <a:xfrm>
                  <a:off x="2958336" y="2638810"/>
                  <a:ext cx="1027467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sk-SK" dirty="0"/>
                </a:p>
              </p:txBody>
            </p:sp>
          </mc:Choice>
          <mc:Fallback xmlns="">
            <p:sp>
              <p:nvSpPr>
                <p:cNvPr id="16" name="Obdĺžnik 15">
                  <a:extLst>
                    <a:ext uri="{FF2B5EF4-FFF2-40B4-BE49-F238E27FC236}">
                      <a16:creationId xmlns:a16="http://schemas.microsoft.com/office/drawing/2014/main" id="{17620270-A3A8-4700-B964-9C9C6778FA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8336" y="2638810"/>
                  <a:ext cx="1027467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bdĺžnik 19">
                  <a:extLst>
                    <a:ext uri="{FF2B5EF4-FFF2-40B4-BE49-F238E27FC236}">
                      <a16:creationId xmlns:a16="http://schemas.microsoft.com/office/drawing/2014/main" id="{DFB1BC87-731C-4961-A353-1642B3B7721C}"/>
                    </a:ext>
                  </a:extLst>
                </p:cNvPr>
                <p:cNvSpPr/>
                <p:nvPr/>
              </p:nvSpPr>
              <p:spPr>
                <a:xfrm>
                  <a:off x="7355168" y="2659534"/>
                  <a:ext cx="1027467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sk-SK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sz="3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sk-SK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sk-SK" sz="3200" i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sk-SK" dirty="0"/>
                </a:p>
              </p:txBody>
            </p:sp>
          </mc:Choice>
          <mc:Fallback xmlns="">
            <p:sp>
              <p:nvSpPr>
                <p:cNvPr id="20" name="Obdĺžnik 19">
                  <a:extLst>
                    <a:ext uri="{FF2B5EF4-FFF2-40B4-BE49-F238E27FC236}">
                      <a16:creationId xmlns:a16="http://schemas.microsoft.com/office/drawing/2014/main" id="{DFB1BC87-731C-4961-A353-1642B3B772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5168" y="2659534"/>
                  <a:ext cx="1027467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bdĺžnik 20">
                  <a:extLst>
                    <a:ext uri="{FF2B5EF4-FFF2-40B4-BE49-F238E27FC236}">
                      <a16:creationId xmlns:a16="http://schemas.microsoft.com/office/drawing/2014/main" id="{73B9F6A4-13D7-4E81-85E5-438C65E7C6C6}"/>
                    </a:ext>
                  </a:extLst>
                </p:cNvPr>
                <p:cNvSpPr/>
                <p:nvPr/>
              </p:nvSpPr>
              <p:spPr>
                <a:xfrm>
                  <a:off x="254681" y="3132462"/>
                  <a:ext cx="3435414" cy="9988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sk-SK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sk-SK" sz="32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sk-SK" sz="32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≠1</m:t>
                        </m:r>
                      </m:oMath>
                    </m:oMathPara>
                  </a14:m>
                  <a:endParaRPr lang="sk-SK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sk-SK" dirty="0"/>
                </a:p>
              </p:txBody>
            </p:sp>
          </mc:Choice>
          <mc:Fallback xmlns="">
            <p:sp>
              <p:nvSpPr>
                <p:cNvPr id="21" name="Obdĺžnik 20">
                  <a:extLst>
                    <a:ext uri="{FF2B5EF4-FFF2-40B4-BE49-F238E27FC236}">
                      <a16:creationId xmlns:a16="http://schemas.microsoft.com/office/drawing/2014/main" id="{73B9F6A4-13D7-4E81-85E5-438C65E7C6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81" y="3132462"/>
                  <a:ext cx="3435414" cy="9988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8" name="Picture 4" descr="Súvisiaci obrázok">
            <a:extLst>
              <a:ext uri="{FF2B5EF4-FFF2-40B4-BE49-F238E27FC236}">
                <a16:creationId xmlns:a16="http://schemas.microsoft.com/office/drawing/2014/main" id="{4CFEED2C-CFE9-4B1B-A193-FF43687D9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20" y="3895764"/>
            <a:ext cx="3991909" cy="221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ok vyhľadávania obrázkov pre dopyt math mesopotamia">
            <a:extLst>
              <a:ext uri="{FF2B5EF4-FFF2-40B4-BE49-F238E27FC236}">
                <a16:creationId xmlns:a16="http://schemas.microsoft.com/office/drawing/2014/main" id="{BE27B827-F501-4178-80CC-F92F8F4C9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364" y="3895764"/>
            <a:ext cx="3340730" cy="221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ok vyhľadávania obrázkov pre dopyt math mesopotamia">
            <a:extLst>
              <a:ext uri="{FF2B5EF4-FFF2-40B4-BE49-F238E27FC236}">
                <a16:creationId xmlns:a16="http://schemas.microsoft.com/office/drawing/2014/main" id="{D6811343-0B1C-4C15-A7C2-5B336053E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4" b="9984"/>
          <a:stretch/>
        </p:blipFill>
        <p:spPr bwMode="auto">
          <a:xfrm>
            <a:off x="8282611" y="3895764"/>
            <a:ext cx="3384435" cy="221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37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 idx="4294967295"/>
          </p:nvPr>
        </p:nvSpPr>
        <p:spPr>
          <a:xfrm>
            <a:off x="1" y="232491"/>
            <a:ext cx="12192000" cy="749570"/>
          </a:xfrm>
        </p:spPr>
        <p:txBody>
          <a:bodyPr>
            <a:normAutofit/>
          </a:bodyPr>
          <a:lstStyle/>
          <a:p>
            <a:pPr algn="ctr"/>
            <a:r>
              <a:rPr lang="sk-SK" sz="5000" u="sng" dirty="0"/>
              <a:t>Lineárne rovnice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564523" y="1250744"/>
            <a:ext cx="1106295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>
                <a:latin typeface="+mj-lt"/>
              </a:rPr>
              <a:t>už v Mezopotámii riešili úlohy, ktoré dnes riešime pomocou lineárnych rovníc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>
                <a:latin typeface="+mj-lt"/>
              </a:rPr>
              <a:t>neznáme veličiny označovali ako </a:t>
            </a:r>
            <a:r>
              <a:rPr lang="sk-SK" sz="2800" b="1" i="1" dirty="0">
                <a:latin typeface="+mj-lt"/>
              </a:rPr>
              <a:t>dĺžka, šírka, výška a hĺbka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>
                <a:latin typeface="+mj-lt"/>
              </a:rPr>
              <a:t>súčin dvoch neznámych veličín ako </a:t>
            </a:r>
            <a:r>
              <a:rPr lang="sk-SK" sz="2800" b="1" i="1" dirty="0">
                <a:latin typeface="+mj-lt"/>
              </a:rPr>
              <a:t>plocha, obsah, pole </a:t>
            </a:r>
            <a:r>
              <a:rPr lang="sk-SK" sz="2800" dirty="0">
                <a:latin typeface="+mj-lt"/>
              </a:rPr>
              <a:t>alebo </a:t>
            </a:r>
            <a:r>
              <a:rPr lang="sk-SK" sz="2800" b="1" i="1" dirty="0">
                <a:latin typeface="+mj-lt"/>
              </a:rPr>
              <a:t>štvorec šírky</a:t>
            </a:r>
            <a:r>
              <a:rPr lang="sk-SK" sz="2800" b="1" dirty="0">
                <a:latin typeface="+mj-lt"/>
              </a:rPr>
              <a:t> </a:t>
            </a:r>
            <a:r>
              <a:rPr lang="sk-SK" sz="2800" dirty="0">
                <a:latin typeface="+mj-lt"/>
              </a:rPr>
              <a:t>a </a:t>
            </a:r>
            <a:r>
              <a:rPr lang="sk-SK" sz="2800" b="1" i="1" dirty="0">
                <a:latin typeface="+mj-lt"/>
              </a:rPr>
              <a:t>štvorec dĺžky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>
                <a:latin typeface="+mj-lt"/>
              </a:rPr>
              <a:t>súčin troch veličín ako </a:t>
            </a:r>
            <a:r>
              <a:rPr lang="sk-SK" sz="2800" b="1" i="1" dirty="0">
                <a:latin typeface="+mj-lt"/>
              </a:rPr>
              <a:t>objem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>
                <a:latin typeface="+mj-lt"/>
              </a:rPr>
              <a:t>geometrický pôvod úloh – geometrická terminológia (bez zákona homogenity)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>
                <a:latin typeface="+mj-lt"/>
              </a:rPr>
              <a:t>algoritmus riešenia neznámy – postupná eliminácia neznámych, substitúcia alebo metóda chybného predpokladu ?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8419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77" y="608096"/>
            <a:ext cx="10049327" cy="109967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76" y="1988625"/>
            <a:ext cx="10049327" cy="141488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76" y="3646739"/>
            <a:ext cx="10049327" cy="1256167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464385" y="5267459"/>
            <a:ext cx="1048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+mj-lt"/>
              </a:rPr>
              <a:t>Je možné, že zadanie bolo skomolené alebo bol výsledok zapísaný chybne. </a:t>
            </a:r>
          </a:p>
        </p:txBody>
      </p:sp>
    </p:spTree>
    <p:extLst>
      <p:ext uri="{BB962C8B-B14F-4D97-AF65-F5344CB8AC3E}">
        <p14:creationId xmlns:p14="http://schemas.microsoft.com/office/powerpoint/2010/main" val="209030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083" y="1012608"/>
            <a:ext cx="7623223" cy="435826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96" y="1012607"/>
            <a:ext cx="10776807" cy="435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643943" y="695460"/>
            <a:ext cx="102902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>
                <a:latin typeface="+mj-lt"/>
              </a:rPr>
              <a:t>						</a:t>
            </a:r>
            <a:endParaRPr lang="sk-SK" sz="3600" b="1" u="sng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400" dirty="0">
                <a:latin typeface="+mj-lt"/>
              </a:rPr>
              <a:t>konkrétne príklady z bežného života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400" dirty="0">
                <a:latin typeface="+mj-lt"/>
              </a:rPr>
              <a:t>príklady vyzerali podobne ako tento:</a:t>
            </a:r>
            <a:br>
              <a:rPr lang="sk-SK" sz="2800" dirty="0">
                <a:latin typeface="+mj-lt"/>
              </a:rPr>
            </a:br>
            <a:endParaRPr lang="sk-SK" sz="2800" dirty="0">
              <a:latin typeface="+mj-lt"/>
            </a:endParaRPr>
          </a:p>
          <a:p>
            <a:pPr algn="just"/>
            <a:r>
              <a:rPr lang="sk-SK" sz="2800" b="1" i="1" dirty="0">
                <a:latin typeface="+mj-lt"/>
              </a:rPr>
              <a:t>Pr.: Z 30-tich </a:t>
            </a:r>
            <a:r>
              <a:rPr lang="sk-SK" sz="2800" b="1" i="1" dirty="0" err="1">
                <a:latin typeface="+mj-lt"/>
              </a:rPr>
              <a:t>sarov</a:t>
            </a:r>
            <a:r>
              <a:rPr lang="sk-SK" sz="2800" b="1" i="1" dirty="0">
                <a:latin typeface="+mj-lt"/>
              </a:rPr>
              <a:t> som zobral 20 </a:t>
            </a:r>
            <a:r>
              <a:rPr lang="sk-SK" sz="2800" b="1" i="1" dirty="0" err="1">
                <a:latin typeface="+mj-lt"/>
              </a:rPr>
              <a:t>silov</a:t>
            </a:r>
            <a:r>
              <a:rPr lang="sk-SK" sz="2800" b="1" i="1" dirty="0">
                <a:latin typeface="+mj-lt"/>
              </a:rPr>
              <a:t> zrna. Z druhých 30-tich </a:t>
            </a:r>
            <a:r>
              <a:rPr lang="sk-SK" sz="2800" b="1" i="1" dirty="0" err="1">
                <a:latin typeface="+mj-lt"/>
              </a:rPr>
              <a:t>sarov</a:t>
            </a:r>
            <a:r>
              <a:rPr lang="sk-SK" sz="2800" b="1" i="1" dirty="0">
                <a:latin typeface="+mj-lt"/>
              </a:rPr>
              <a:t> som zobral úrodu 15 </a:t>
            </a:r>
            <a:r>
              <a:rPr lang="sk-SK" sz="2800" b="1" i="1" dirty="0" err="1">
                <a:latin typeface="+mj-lt"/>
              </a:rPr>
              <a:t>silov</a:t>
            </a:r>
            <a:r>
              <a:rPr lang="sk-SK" sz="2800" b="1" i="1" dirty="0">
                <a:latin typeface="+mj-lt"/>
              </a:rPr>
              <a:t> zrna. Úroda prvého poľa bola o 8,2 väčšia ako úroda druhého. Obsahy oboch polí sú dovedna 30. Aké veľké sú polia? </a:t>
            </a:r>
            <a:br>
              <a:rPr lang="sk-SK" sz="2800" b="1" i="1" dirty="0">
                <a:latin typeface="+mj-lt"/>
              </a:rPr>
            </a:br>
            <a:r>
              <a:rPr lang="sk-SK" sz="2400" dirty="0">
                <a:latin typeface="+mj-lt"/>
              </a:rPr>
              <a:t>Zapísané dnešnou symbolikou matematiky:</a:t>
            </a:r>
          </a:p>
          <a:p>
            <a:endParaRPr lang="sk-SK" sz="2800" b="1" i="1" dirty="0">
              <a:latin typeface="+mj-lt"/>
            </a:endParaRPr>
          </a:p>
          <a:p>
            <a:r>
              <a:rPr lang="sk-SK" sz="2800" b="1" i="1" dirty="0">
                <a:latin typeface="+mj-lt"/>
              </a:rPr>
              <a:t>						</a:t>
            </a:r>
          </a:p>
          <a:p>
            <a:endParaRPr lang="sk-SK" sz="2800" b="1" i="1" dirty="0">
              <a:latin typeface="+mj-lt"/>
            </a:endParaRPr>
          </a:p>
          <a:p>
            <a:endParaRPr lang="sk-SK" sz="2800" b="1" i="1" dirty="0">
              <a:latin typeface="+mj-lt"/>
            </a:endParaRPr>
          </a:p>
          <a:p>
            <a:r>
              <a:rPr lang="pl-PL" sz="2400" dirty="0">
                <a:latin typeface="+mj-lt"/>
              </a:rPr>
              <a:t>Sar bola jednotka obsahu a sila jednotka objemu.</a:t>
            </a:r>
            <a:endParaRPr lang="sk-SK" sz="2400" dirty="0">
              <a:latin typeface="+mj-lt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45" y="3802688"/>
            <a:ext cx="4160490" cy="1748105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0" y="116906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5000" u="sng" dirty="0">
                <a:latin typeface="+mj-lt"/>
              </a:rPr>
              <a:t>Sústavy lineárnych rovníc</a:t>
            </a:r>
          </a:p>
          <a:p>
            <a:pPr algn="ctr"/>
            <a:endParaRPr lang="sk-SK" sz="5000" dirty="0"/>
          </a:p>
        </p:txBody>
      </p:sp>
    </p:spTree>
    <p:extLst>
      <p:ext uri="{BB962C8B-B14F-4D97-AF65-F5344CB8AC3E}">
        <p14:creationId xmlns:p14="http://schemas.microsoft.com/office/powerpoint/2010/main" val="19931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íva">
  <a:themeElements>
    <a:clrScheme name="Oranžová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í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Retrospektíva</Template>
  <TotalTime>1385</TotalTime>
  <Words>442</Words>
  <Application>Microsoft Office PowerPoint</Application>
  <PresentationFormat>Širokouhlá</PresentationFormat>
  <Paragraphs>102</Paragraphs>
  <Slides>19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Courier New</vt:lpstr>
      <vt:lpstr>Retrospektíva</vt:lpstr>
      <vt:lpstr>Riešenie rovníc v starovekej Mezopotámii</vt:lpstr>
      <vt:lpstr>Prezentácia programu PowerPoint</vt:lpstr>
      <vt:lpstr>Prezentácia programu PowerPoint</vt:lpstr>
      <vt:lpstr>Prezentácia programu PowerPoint</vt:lpstr>
      <vt:lpstr>Prezentácia programu PowerPoint</vt:lpstr>
      <vt:lpstr>Lineárne rovnice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Exponenciálne rovnice</vt:lpstr>
      <vt:lpstr>Exponenciálne rovnice</vt:lpstr>
      <vt:lpstr>Ďakujeme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Riešenie rovníc v starovekej Mezopotámii</dc:title>
  <dc:creator>Repkova Miriama</dc:creator>
  <cp:lastModifiedBy>Repkova Miriama</cp:lastModifiedBy>
  <cp:revision>64</cp:revision>
  <dcterms:created xsi:type="dcterms:W3CDTF">2019-10-10T15:11:29Z</dcterms:created>
  <dcterms:modified xsi:type="dcterms:W3CDTF">2019-10-13T19:57:14Z</dcterms:modified>
</cp:coreProperties>
</file>