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Aritmetické operácie </a:t>
            </a:r>
            <a:b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Mezopotámii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85801" y="6198691"/>
            <a:ext cx="8915399" cy="659309"/>
          </a:xfrm>
        </p:spPr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Bc. Ihradská, Bc.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Koššová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Bc. Slobodová, Bc. Trnková</a:t>
            </a:r>
          </a:p>
        </p:txBody>
      </p:sp>
    </p:spTree>
    <p:extLst>
      <p:ext uri="{BB962C8B-B14F-4D97-AF65-F5344CB8AC3E}">
        <p14:creationId xmlns:p14="http://schemas.microsoft.com/office/powerpoint/2010/main" val="207984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C94F-AE9A-41E2-9DB6-84093519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3" y="624110"/>
            <a:ext cx="9543290" cy="1280890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Tabuľka obsahujúca násobky čísla 25 je dnes uložená v Louvri v Paríži. Jej prepis vyzerá takto: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135F-CD1A-49E8-BB46-06F074E5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F0B52-07C4-400A-984F-17249575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319" y="1681236"/>
            <a:ext cx="4065563" cy="50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1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516E0-6DDD-4A57-994C-C698DA2A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872" y="384355"/>
            <a:ext cx="8911687" cy="1280890"/>
          </a:xfrm>
        </p:spPr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Delenie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B1D7EEE3-555E-47A5-BDFA-3204EB23BD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612" y="1004048"/>
                <a:ext cx="9740600" cy="4671572"/>
              </a:xfrm>
            </p:spPr>
            <p:txBody>
              <a:bodyPr>
                <a:normAutofit/>
              </a:bodyPr>
              <a:lstStyle/>
              <a:p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Náročný proces</a:t>
                </a:r>
              </a:p>
              <a:p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Využívali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tabuľku prevrátených hodnôt.</a:t>
                </a:r>
              </a:p>
              <a:p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Tabuľka obsahovala len čísla, ktoré možno zapísať ako 2</a:t>
                </a:r>
                <a:r>
                  <a:rPr lang="sk-SK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3</a:t>
                </a:r>
                <a:r>
                  <a:rPr lang="sk-SK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5</a:t>
                </a:r>
                <a:r>
                  <a:rPr lang="sk-SK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(p, q, r sú celé nezáporné čísla).</a:t>
                </a:r>
              </a:p>
              <a:p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Napr.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k-SK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. (0;20)</a:t>
                </a:r>
                <a:r>
                  <a:rPr lang="sk-SK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(0;40)</a:t>
                </a:r>
                <a:r>
                  <a:rPr lang="sk-SK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  <a:p>
                <a:pPr marL="0" indent="0">
                  <a:buNone/>
                </a:pPr>
                <a:endParaRPr lang="sk-S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k-S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k-S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k-S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B1D7EEE3-555E-47A5-BDFA-3204EB23B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612" y="1004048"/>
                <a:ext cx="9740600" cy="4671572"/>
              </a:xfrm>
              <a:blipFill>
                <a:blip r:embed="rId2"/>
                <a:stretch>
                  <a:fillRect l="-563" t="-78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9F7F7151-342B-49F7-95CA-B6F13BA77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3304903"/>
            <a:ext cx="7315201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5D54D27-70B3-45A8-BE56-9E2BF4EC0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8095" y="475129"/>
                <a:ext cx="9496518" cy="6124453"/>
              </a:xfrm>
            </p:spPr>
            <p:txBody>
              <a:bodyPr>
                <a:noAutofit/>
              </a:bodyPr>
              <a:lstStyle/>
              <a:p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úlohách sa číslo </a:t>
                </a:r>
                <a:r>
                  <a:rPr lang="sk-SK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označuje termínom </a:t>
                </a:r>
                <a:r>
                  <a:rPr lang="sk-SK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igu</a:t>
                </a:r>
                <a:r>
                  <a:rPr lang="sk-SK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sk-SK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igi</a:t>
                </a:r>
                <a:r>
                  <a:rPr lang="sk-SK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sk-SK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ako </a:t>
                </a:r>
                <a:r>
                  <a:rPr lang="sk-SK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igibu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sk-SK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Tabuľka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 6456 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najväčšou recipročnou tabuľkou (200).</a:t>
                </a:r>
              </a:p>
              <a:p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Hodnoty v tabuľkách boli počítané vždy rovnakým algoritmom:</a:t>
                </a:r>
              </a:p>
              <a:p>
                <a:pPr marL="0" indent="0">
                  <a:buNone/>
                </a:pPr>
                <a:endParaRPr lang="sk-SK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k-SK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k-SK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k-SK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k-SK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Príklad: 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(2,5),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sk-S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=?</a:t>
                </a:r>
                <a:endParaRPr lang="sk-SK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Niekedy bolo potrebné deliť aj napr. 7, 11 a 13.</a:t>
                </a:r>
              </a:p>
              <a:p>
                <a:pPr marL="0" indent="0">
                  <a:buNone/>
                </a:pP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úlohy na delenie bezo zvyšku </a:t>
                </a:r>
              </a:p>
              <a:p>
                <a:pPr marL="0" indent="0">
                  <a:buNone/>
                </a:pP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„prevrátenú hodnotu nehľadaj”</a:t>
                </a:r>
              </a:p>
              <a:p>
                <a:pPr marL="0" indent="0">
                  <a:buNone/>
                </a:pP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nedá sa vydeliť (delenie so zvyškom)</a:t>
                </a:r>
              </a:p>
              <a:p>
                <a:pPr marL="0" indent="0">
                  <a:buNone/>
                </a:pP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približná hodnota </a:t>
                </a:r>
              </a:p>
              <a:p>
                <a:pPr marL="0" indent="0">
                  <a:buNone/>
                </a:pPr>
                <a:endParaRPr lang="sk-SK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5D54D27-70B3-45A8-BE56-9E2BF4EC0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8095" y="475129"/>
                <a:ext cx="9496518" cy="6124453"/>
              </a:xfrm>
              <a:blipFill>
                <a:blip r:embed="rId2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4067971A-1EA3-4C6D-934C-D6C24339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76" y="2186610"/>
            <a:ext cx="3297735" cy="76554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FAA8316-CCE7-42A3-B492-98BF2EA2C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7" t="28287"/>
          <a:stretch/>
        </p:blipFill>
        <p:spPr>
          <a:xfrm>
            <a:off x="8136834" y="5141844"/>
            <a:ext cx="3884612" cy="60652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3F32DC6-5770-43AF-8764-01E1D2055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834" y="5865954"/>
            <a:ext cx="3884612" cy="6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7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6108B-1F4C-45C9-B076-704C8A78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Druhé a tretie mocniny prirodzených čísel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D1A42CC-6F05-490B-8A49-77183373F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41" y="1845734"/>
                <a:ext cx="9711671" cy="4092384"/>
              </a:xfrm>
            </p:spPr>
            <p:txBody>
              <a:bodyPr/>
              <a:lstStyle/>
              <a:p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Výpočet druhej mocniny označoval termín 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:r>
                  <a:rPr lang="sk-SK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rá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(ako násobenie),  napr. 3 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:r>
                  <a:rPr lang="sk-SK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rá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3  9</a:t>
                </a:r>
              </a:p>
              <a:p>
                <a:pPr marL="0" indent="0">
                  <a:buNone/>
                </a:pP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alebo termín </a:t>
                </a:r>
                <a:r>
                  <a:rPr lang="sk-SK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Ib-Di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teda 9  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–E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  -</a:t>
                </a:r>
                <a:r>
                  <a:rPr lang="sk-SK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Ib-Di</a:t>
                </a:r>
                <a:endParaRPr lang="sk-SK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 tretiu mocninu sa požívalo označenie 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Ba-</a:t>
                </a:r>
                <a:r>
                  <a:rPr lang="sk-SK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-E, 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napr. 27  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–E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 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Ba-</a:t>
                </a:r>
                <a:r>
                  <a:rPr lang="sk-SK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</a:t>
                </a:r>
              </a:p>
              <a:p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Algoritmus</a:t>
                </a:r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 výpočet hodnôt 2. a 3. odmocnín:</a:t>
                </a:r>
              </a:p>
              <a:p>
                <a:pPr marL="0" indent="0">
                  <a:buNone/>
                </a:pPr>
                <a:r>
                  <a:rPr lang="sk-SK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sk-S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sk-S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sk-SK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k-SK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&lt;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sk-SK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k-SK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sk-SK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sk-SK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b="0" i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sk-SK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D1A42CC-6F05-490B-8A49-77183373F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41" y="1845734"/>
                <a:ext cx="9711671" cy="4092384"/>
              </a:xfrm>
              <a:blipFill>
                <a:blip r:embed="rId2"/>
                <a:stretch>
                  <a:fillRect l="-502" t="-89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>
            <a:extLst>
              <a:ext uri="{FF2B5EF4-FFF2-40B4-BE49-F238E27FC236}">
                <a16:creationId xmlns:a16="http://schemas.microsoft.com/office/drawing/2014/main" id="{9916CA6D-3047-4B57-9FCE-5055B132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5" t="56508" r="39973" b="29682"/>
          <a:stretch/>
        </p:blipFill>
        <p:spPr>
          <a:xfrm>
            <a:off x="2229933" y="4266502"/>
            <a:ext cx="4418843" cy="13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1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Opakovanie</a:t>
            </a:r>
            <a:b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Zápis čísel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77" y="208429"/>
            <a:ext cx="5094716" cy="3393141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2" y="3828081"/>
            <a:ext cx="9284012" cy="3029919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131376" y="2278251"/>
            <a:ext cx="4679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Desiatková a šesťdesiatková sústava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2225 		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(37,5)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(1,13,20) 		4400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16960C4-DB1F-42C0-9418-FF1797992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35680" r="43906" b="20139"/>
          <a:stretch/>
        </p:blipFill>
        <p:spPr>
          <a:xfrm>
            <a:off x="6771100" y="0"/>
            <a:ext cx="5393088" cy="46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17356" y="1518833"/>
            <a:ext cx="10187256" cy="5021451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Najjednoduchšia aritmetická operácia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Príklad bol napísaný v jednom riadku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Operácia nebola zvyčajne zapisovaná, Číslo vpravo bol výsledok</a:t>
            </a:r>
          </a:p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Príklad:</a:t>
            </a:r>
          </a:p>
          <a:p>
            <a:pPr marL="0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 s 0 :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(1,0,0)			   (26,40)				 (1,26,40)</a:t>
            </a:r>
          </a:p>
          <a:p>
            <a:pPr marL="0" indent="0"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3 600	+	   1 600			=		  5 200</a:t>
            </a:r>
          </a:p>
          <a:p>
            <a:pPr marL="0" indent="0"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(1,0,0,0)                  (26, 40)                             (1,0,26,40)</a:t>
            </a:r>
          </a:p>
          <a:p>
            <a:pPr marL="0" indent="0"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216 000		+	   1 600			=		  217 600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1755" t="35453" r="32522" b="53789"/>
          <a:stretch/>
        </p:blipFill>
        <p:spPr>
          <a:xfrm>
            <a:off x="2336953" y="2799724"/>
            <a:ext cx="6900038" cy="116237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592925" y="371502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(1)  		   (26,40)  			   (1,26,40)</a:t>
            </a:r>
          </a:p>
        </p:txBody>
      </p:sp>
    </p:spTree>
    <p:extLst>
      <p:ext uri="{BB962C8B-B14F-4D97-AF65-F5344CB8AC3E}">
        <p14:creationId xmlns:p14="http://schemas.microsoft.com/office/powerpoint/2010/main" val="154720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98928" y="1568673"/>
            <a:ext cx="8915400" cy="4252903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 dohromady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a-na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Dostaneš  </a:t>
            </a:r>
            <a:r>
              <a:rPr lang="sk-SK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dah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-ma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(1)	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a-na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(26, 40)	</a:t>
            </a:r>
            <a:r>
              <a:rPr lang="sk-SK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dah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-ma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(1, 26, 40)</a:t>
            </a:r>
          </a:p>
          <a:p>
            <a:pPr marL="0" indent="0">
              <a:buNone/>
            </a:pP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Úloha: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Vypočítajte v desiatkovej a šesťdesiatkovej sústave.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(1, 6, 40) 	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a-na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(33, 20) 	</a:t>
            </a:r>
            <a:r>
              <a:rPr lang="sk-SK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dah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-ma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???</a:t>
            </a:r>
          </a:p>
          <a:p>
            <a:pPr marL="0" indent="0">
              <a:buNone/>
            </a:pP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0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7232"/>
          </a:xfrm>
        </p:spPr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Odčítanie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69260" y="1342730"/>
            <a:ext cx="8915400" cy="5176434"/>
          </a:xfrm>
        </p:spPr>
        <p:txBody>
          <a:bodyPr>
            <a:normAutofit lnSpcReduction="10000"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Zápis: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jednom riadku, najskôr menšiteľ a potom menšenec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(do 2000 p. n. l.) 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Vyjadrovala sa slovom odober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od (i-na)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odňaté dá (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zi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-ma)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Príklad: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(2, 5) 	</a:t>
            </a:r>
            <a:r>
              <a:rPr lang="sk-SK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od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(37,5) 	</a:t>
            </a:r>
            <a:r>
              <a:rPr lang="sk-SK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odňaté dá	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(35)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Prepis v modernom: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(37, 5) 		-		(2, 5)		=			(35, 0)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2225		+		125			=			2 100</a:t>
            </a:r>
          </a:p>
          <a:p>
            <a:pPr marL="0" indent="0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Cca. od roku 2 000 p. n. l. zápis: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	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(37, 5)		</a:t>
            </a:r>
            <a:r>
              <a:rPr lang="sk-SK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i-na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(2, 5)		</a:t>
            </a:r>
            <a:r>
              <a:rPr lang="sk-SK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zi</a:t>
            </a:r>
            <a:r>
              <a:rPr lang="sk-SK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-ma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(35)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6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32BF-3C82-4EA6-97AA-F398D613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3873"/>
          </a:xfrm>
        </p:spPr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0B6F-E583-43CF-B07C-20045E9A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765" y="1272989"/>
            <a:ext cx="9666847" cy="5585012"/>
          </a:xfrm>
        </p:spPr>
        <p:txBody>
          <a:bodyPr>
            <a:normAutofit fontScale="92500"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Algoritmy pre násobenie neboli založené na dokonalej znalosti malej násobilky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Opierali sa o tzv.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tabuľky násobenia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Rozdeľujú sa na tri skupiny: 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súborné tabuľky, nazývané tiež kombinované –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 veľkých rozmerov, popísané takmer zo všetkých strán, úplných sa zachovalo 39</a:t>
            </a:r>
          </a:p>
          <a:p>
            <a:pPr>
              <a:buAutoNum type="arabicPeriod"/>
            </a:pP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samostatné tabuľky typu I –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záhlaví obsahujú jedno konkrétne číslo (násobiteľ) a v tele tabuľky stĺpec násobencov a stĺpec súčinu. Na každej tabuľke je zaznamenané, aká tabuľka predchádza a aká nasleduje.</a:t>
            </a:r>
          </a:p>
          <a:p>
            <a:pPr>
              <a:buFont typeface="+mj-lt"/>
              <a:buAutoNum type="arabicPeriod"/>
            </a:pP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samostatné tabuľky typu II –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záhlaví tiež obsahujú jedno číslo a v tele tabuľky stĺpce násobencov a súčinu. Neposkytujú však informácie o predchádzajúcich a nasledujúcich tabuľkách. Asi preto, že neboli súčasťou žiadnych tabuľkových súborov. Mohli sa používať samostatne alebo mohli byť len odpismi žiakov.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C22F-1AA4-476F-8041-A111D07E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7198-BA0D-4728-A03D-29F672EA4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802" y="2133600"/>
            <a:ext cx="5275809" cy="3777622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Tabuľka zachytáva desaťnásobky 23 uvedených čísel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a-rá 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znamená násobok, súčin, násobiť, krát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niekedy bol používaný aj pre druhú mocninu</a:t>
            </a: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7BF39-4BCC-4F48-BBED-EBCF4E8F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4" y="0"/>
            <a:ext cx="5803895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7C7B-B3CF-46E4-955D-16F58496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927" y="238539"/>
            <a:ext cx="10285685" cy="6288870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Preštudovaním zachovaných tabuliek sa zistilo, že v záhlaví je uvedených týchto 40 násobiteľov:</a:t>
            </a:r>
          </a:p>
          <a:p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Uvažujme, ako by sme vypočítali súčin 42  x 33 = 1 386; číslo 42, resp. 33 totiž nie je uvedené v tabuľkách. Máme však tabuľky s číslami 40 a 2 v záhlaví a v každej tejto tabuľke je násobenec 3 aj 30. Výpočet podľa mezopotámskych tabuliek by teda mohol prebiehať takto: (42) x (33) = [(40) + (2)] x [(30) + (3)]= = (40) x (30) + (40) x (3) + (2) x (30) + (2) x (3) = (23,6)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A1637-B201-4F5B-8D94-18078DC1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87" y="863282"/>
            <a:ext cx="9388386" cy="34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8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76A5-4713-4FCC-828B-5427E270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577C-0F6A-438A-BBF2-E7B4C4CD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166" y="2133600"/>
            <a:ext cx="648244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Tabuľka s násobkom 5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pocháza z Yale 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Babylonian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Collection (NBC 7344)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 popísaná po oboch stranách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 lepšiu predstavu o jej veľkosti je v hornej časti obrázka umiestnené pravítko</a:t>
            </a: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of tablet">
            <a:extLst>
              <a:ext uri="{FF2B5EF4-FFF2-40B4-BE49-F238E27FC236}">
                <a16:creationId xmlns:a16="http://schemas.microsoft.com/office/drawing/2014/main" id="{9AB2F07B-08A7-4E9B-B62E-EE371885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3" y="624110"/>
            <a:ext cx="3794663" cy="60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42245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2123</TotalTime>
  <Words>220</Words>
  <Application>Microsoft Office PowerPoint</Application>
  <PresentationFormat>Širokouhlá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Century Gothic</vt:lpstr>
      <vt:lpstr>Times New Roman</vt:lpstr>
      <vt:lpstr>Wingdings</vt:lpstr>
      <vt:lpstr>Wingdings 3</vt:lpstr>
      <vt:lpstr>Dym</vt:lpstr>
      <vt:lpstr>Aritmetické operácie  v Mezopotámii </vt:lpstr>
      <vt:lpstr>Opakovanie Zápis čísel</vt:lpstr>
      <vt:lpstr>Sčítanie</vt:lpstr>
      <vt:lpstr>Sčítanie</vt:lpstr>
      <vt:lpstr>Odčítanie</vt:lpstr>
      <vt:lpstr>Násobenie</vt:lpstr>
      <vt:lpstr>Prezentácia programu PowerPoint</vt:lpstr>
      <vt:lpstr>Prezentácia programu PowerPoint</vt:lpstr>
      <vt:lpstr>Prezentácia programu PowerPoint</vt:lpstr>
      <vt:lpstr>Tabuľka obsahujúca násobky čísla 25 je dnes uložená v Louvri v Paríži. Jej prepis vyzerá takto: </vt:lpstr>
      <vt:lpstr>Delenie</vt:lpstr>
      <vt:lpstr>Prezentácia programu PowerPoint</vt:lpstr>
      <vt:lpstr>Druhé a tretie mocniny prirodzených čísel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Aritmetické operácie  v Mezopotámii</dc:title>
  <dc:creator>Nikolka</dc:creator>
  <cp:lastModifiedBy>Dominika Ihradská</cp:lastModifiedBy>
  <cp:revision>47</cp:revision>
  <dcterms:created xsi:type="dcterms:W3CDTF">2019-10-09T18:59:44Z</dcterms:created>
  <dcterms:modified xsi:type="dcterms:W3CDTF">2019-10-23T09:09:36Z</dcterms:modified>
</cp:coreProperties>
</file>