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8" r:id="rId4"/>
    <p:sldId id="258" r:id="rId5"/>
    <p:sldId id="259" r:id="rId6"/>
    <p:sldId id="266" r:id="rId7"/>
    <p:sldId id="267" r:id="rId8"/>
    <p:sldId id="270" r:id="rId9"/>
    <p:sldId id="271" r:id="rId10"/>
    <p:sldId id="272" r:id="rId11"/>
    <p:sldId id="286" r:id="rId12"/>
    <p:sldId id="274" r:id="rId13"/>
    <p:sldId id="275" r:id="rId14"/>
    <p:sldId id="276" r:id="rId15"/>
    <p:sldId id="277" r:id="rId16"/>
    <p:sldId id="278" r:id="rId17"/>
    <p:sldId id="280" r:id="rId18"/>
    <p:sldId id="281" r:id="rId19"/>
    <p:sldId id="282" r:id="rId20"/>
    <p:sldId id="283" r:id="rId21"/>
    <p:sldId id="284" r:id="rId22"/>
    <p:sldId id="262" r:id="rId23"/>
    <p:sldId id="285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redný štýl 2 - zvýrazneni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Stredný štýl 3 - zvýrazneni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39" d="100"/>
          <a:sy n="39" d="100"/>
        </p:scale>
        <p:origin x="24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692C-A966-4969-8000-E7C1C6B0D1EF}" type="datetimeFigureOut">
              <a:rPr lang="sk-SK" smtClean="0"/>
              <a:t>20.4.2018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E2A-E261-4BA7-BD68-31AC3BEA04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326142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692C-A966-4969-8000-E7C1C6B0D1EF}" type="datetimeFigureOut">
              <a:rPr lang="sk-SK" smtClean="0"/>
              <a:t>20.4.2018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E2A-E261-4BA7-BD68-31AC3BEA04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49938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692C-A966-4969-8000-E7C1C6B0D1EF}" type="datetimeFigureOut">
              <a:rPr lang="sk-SK" smtClean="0"/>
              <a:t>20.4.2018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E2A-E261-4BA7-BD68-31AC3BEA04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2243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692C-A966-4969-8000-E7C1C6B0D1EF}" type="datetimeFigureOut">
              <a:rPr lang="sk-SK" smtClean="0"/>
              <a:t>20.4.2018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E2A-E261-4BA7-BD68-31AC3BEA04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0738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692C-A966-4969-8000-E7C1C6B0D1EF}" type="datetimeFigureOut">
              <a:rPr lang="sk-SK" smtClean="0"/>
              <a:t>20.4.2018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E2A-E261-4BA7-BD68-31AC3BEA04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118334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692C-A966-4969-8000-E7C1C6B0D1EF}" type="datetimeFigureOut">
              <a:rPr lang="sk-SK" smtClean="0"/>
              <a:t>20.4.2018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E2A-E261-4BA7-BD68-31AC3BEA04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0316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692C-A966-4969-8000-E7C1C6B0D1EF}" type="datetimeFigureOut">
              <a:rPr lang="sk-SK" smtClean="0"/>
              <a:t>20.4.2018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E2A-E261-4BA7-BD68-31AC3BEA04DC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412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692C-A966-4969-8000-E7C1C6B0D1EF}" type="datetimeFigureOut">
              <a:rPr lang="sk-SK" smtClean="0"/>
              <a:t>20.4.2018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E2A-E261-4BA7-BD68-31AC3BEA04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45116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692C-A966-4969-8000-E7C1C6B0D1EF}" type="datetimeFigureOut">
              <a:rPr lang="sk-SK" smtClean="0"/>
              <a:t>20.4.2018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E2A-E261-4BA7-BD68-31AC3BEA04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46388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692C-A966-4969-8000-E7C1C6B0D1EF}" type="datetimeFigureOut">
              <a:rPr lang="sk-SK" smtClean="0"/>
              <a:t>20.4.2018</a:t>
            </a:fld>
            <a:endParaRPr lang="sk-S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sk-SK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E2A-E261-4BA7-BD68-31AC3BEA04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4311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8FA692C-A966-4969-8000-E7C1C6B0D1EF}" type="datetimeFigureOut">
              <a:rPr lang="sk-SK" smtClean="0"/>
              <a:t>20.4.2018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sk-S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ADE2A-E261-4BA7-BD68-31AC3BEA04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73245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8FA692C-A966-4969-8000-E7C1C6B0D1EF}" type="datetimeFigureOut">
              <a:rPr lang="sk-SK" smtClean="0"/>
              <a:t>20.4.2018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517ADE2A-E261-4BA7-BD68-31AC3BEA04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19015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ECB82-F05B-4516-BEC5-B2F5EDFA39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sz="5000" dirty="0"/>
              <a:t>KONKURENCIESCHOPNOsŤ KRAJÍN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D103BE-CF27-4720-BF42-C89C26220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0690" y="5985896"/>
            <a:ext cx="11158522" cy="59032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sk-SK" sz="3100" dirty="0"/>
              <a:t>Makroekonómia 3					Mlynárová Denisa – Ďurčeková Ina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65777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FC33B-679C-4CA2-9117-3A9898F46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2950" y="3143250"/>
            <a:ext cx="4270248" cy="2596776"/>
          </a:xfrm>
        </p:spPr>
        <p:txBody>
          <a:bodyPr>
            <a:normAutofit/>
          </a:bodyPr>
          <a:lstStyle/>
          <a:p>
            <a:pPr algn="just"/>
            <a:r>
              <a:rPr lang="sk-SK" sz="2800" dirty="0"/>
              <a:t>kvantitatívne (hard)</a:t>
            </a:r>
          </a:p>
          <a:p>
            <a:pPr algn="just"/>
            <a:r>
              <a:rPr lang="sk-SK" sz="2800" dirty="0"/>
              <a:t>kvalitatívne (soft)</a:t>
            </a:r>
          </a:p>
          <a:p>
            <a:pPr algn="just"/>
            <a:endParaRPr lang="sk-SK" sz="2800" dirty="0"/>
          </a:p>
          <a:p>
            <a:pPr marL="0" indent="0" algn="just">
              <a:buNone/>
            </a:pPr>
            <a:endParaRPr lang="sk-SK" sz="2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518C2B-BB49-4A6E-8D40-24ED8A08CE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51562" y="3143250"/>
            <a:ext cx="4253484" cy="2596776"/>
          </a:xfrm>
        </p:spPr>
        <p:txBody>
          <a:bodyPr/>
          <a:lstStyle/>
          <a:p>
            <a:pPr algn="just"/>
            <a:r>
              <a:rPr lang="sk-SK" sz="2800" dirty="0"/>
              <a:t>endogénne</a:t>
            </a:r>
          </a:p>
          <a:p>
            <a:pPr algn="just"/>
            <a:r>
              <a:rPr lang="sk-SK" sz="2800" dirty="0"/>
              <a:t>exogénne</a:t>
            </a:r>
          </a:p>
          <a:p>
            <a:endParaRPr lang="sk-SK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4927F-F32C-4C04-92A3-E3D369437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2. FAKTORY OVPLYVňUJúCE KONKURENCIESCHOPNOSť KRAJíN</a:t>
            </a:r>
          </a:p>
        </p:txBody>
      </p:sp>
    </p:spTree>
    <p:extLst>
      <p:ext uri="{BB962C8B-B14F-4D97-AF65-F5344CB8AC3E}">
        <p14:creationId xmlns:p14="http://schemas.microsoft.com/office/powerpoint/2010/main" val="1107650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FC33B-679C-4CA2-9117-3A9898F46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419" y="2638044"/>
            <a:ext cx="10806881" cy="387091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sk-SK" sz="2600" dirty="0"/>
          </a:p>
          <a:p>
            <a:pPr marL="0" indent="0" algn="just">
              <a:buNone/>
            </a:pPr>
            <a:endParaRPr lang="sk-SK" sz="2600" dirty="0"/>
          </a:p>
          <a:p>
            <a:pPr marL="0" indent="0" algn="just">
              <a:buNone/>
            </a:pPr>
            <a:endParaRPr lang="sk-SK" sz="2600" dirty="0"/>
          </a:p>
          <a:p>
            <a:pPr marL="0" indent="0" algn="just">
              <a:buNone/>
            </a:pPr>
            <a:endParaRPr lang="sk-SK" sz="2600" dirty="0"/>
          </a:p>
          <a:p>
            <a:pPr marL="0" indent="0" algn="just">
              <a:buNone/>
            </a:pPr>
            <a:endParaRPr lang="sk-SK" sz="2600" dirty="0"/>
          </a:p>
          <a:p>
            <a:pPr marL="0" indent="0" algn="just">
              <a:buNone/>
            </a:pPr>
            <a:endParaRPr lang="sk-SK" sz="2600" dirty="0"/>
          </a:p>
          <a:p>
            <a:pPr marL="0" indent="0" algn="just">
              <a:buNone/>
            </a:pPr>
            <a:r>
              <a:rPr lang="sk-SK" sz="2400" dirty="0"/>
              <a:t>Obrázok 1 Determinanty ekonomického rastu a konkurencieschopnosti</a:t>
            </a:r>
          </a:p>
          <a:p>
            <a:pPr marL="0" indent="0" algn="just">
              <a:buNone/>
            </a:pPr>
            <a:r>
              <a:rPr lang="sk-SK" sz="2400" dirty="0"/>
              <a:t>Zdroj: Hämäläinen, 2003 in Kačírková, 2017, s. 51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CB0F15-DD60-4148-9B0B-066CAD7814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450" y="630621"/>
            <a:ext cx="11376818" cy="4710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135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4927F-F32C-4C04-92A3-E3D369437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419" y="964692"/>
            <a:ext cx="10806881" cy="1188720"/>
          </a:xfrm>
        </p:spPr>
        <p:txBody>
          <a:bodyPr/>
          <a:lstStyle/>
          <a:p>
            <a:r>
              <a:rPr lang="sk-SK" dirty="0"/>
              <a:t>3. PORTEROVA TEÓRIA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FC33B-679C-4CA2-9117-3A9898F46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419" y="2638044"/>
            <a:ext cx="10806881" cy="3870911"/>
          </a:xfrm>
        </p:spPr>
        <p:txBody>
          <a:bodyPr>
            <a:normAutofit lnSpcReduction="10000"/>
          </a:bodyPr>
          <a:lstStyle/>
          <a:p>
            <a:pPr algn="just"/>
            <a:r>
              <a:rPr lang="sk-SK" sz="2800" dirty="0"/>
              <a:t>krajiny si rovnako ako podniky navzájom konkurujú na medzinárodných trhoch a bojujú o podiel na svetových trhoch</a:t>
            </a:r>
          </a:p>
          <a:p>
            <a:pPr algn="just"/>
            <a:r>
              <a:rPr lang="sk-SK" sz="2800" dirty="0"/>
              <a:t>konkurencieschopnosť krajiny závisí od kapacity jej odvetví inovovať a vylepšovať</a:t>
            </a:r>
          </a:p>
          <a:p>
            <a:pPr algn="just"/>
            <a:r>
              <a:rPr lang="sk-SK" sz="2800" dirty="0"/>
              <a:t>zameraná na zistenie toho, prečo niektoré krajiny uspievajú v niektorých odvetviach, ale nie v iných</a:t>
            </a:r>
          </a:p>
          <a:p>
            <a:pPr algn="just"/>
            <a:r>
              <a:rPr lang="sk-SK" sz="2800" dirty="0"/>
              <a:t>1990 – 10 krajín (Dánsko, Nemecko, Taliansko, Japonsko, Švédsko, Švajčiarstko, Veľká Británia, Južná Kória a Singapur)</a:t>
            </a:r>
          </a:p>
        </p:txBody>
      </p:sp>
    </p:spTree>
    <p:extLst>
      <p:ext uri="{BB962C8B-B14F-4D97-AF65-F5344CB8AC3E}">
        <p14:creationId xmlns:p14="http://schemas.microsoft.com/office/powerpoint/2010/main" val="1214457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FC33B-679C-4CA2-9117-3A9898F46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419" y="2638044"/>
            <a:ext cx="10806881" cy="4219955"/>
          </a:xfrm>
        </p:spPr>
        <p:txBody>
          <a:bodyPr>
            <a:normAutofit fontScale="92500" lnSpcReduction="20000"/>
          </a:bodyPr>
          <a:lstStyle/>
          <a:p>
            <a:pPr algn="just"/>
            <a:endParaRPr lang="sk-SK" sz="2800" dirty="0"/>
          </a:p>
          <a:p>
            <a:pPr algn="just"/>
            <a:endParaRPr lang="sk-SK" sz="2800" dirty="0"/>
          </a:p>
          <a:p>
            <a:pPr algn="just"/>
            <a:endParaRPr lang="sk-SK" sz="2800" dirty="0"/>
          </a:p>
          <a:p>
            <a:pPr algn="just"/>
            <a:endParaRPr lang="sk-SK" sz="2800" dirty="0"/>
          </a:p>
          <a:p>
            <a:pPr algn="just"/>
            <a:endParaRPr lang="sk-SK" sz="2800" dirty="0"/>
          </a:p>
          <a:p>
            <a:pPr algn="just"/>
            <a:endParaRPr lang="sk-SK" sz="2800" dirty="0"/>
          </a:p>
          <a:p>
            <a:pPr marL="0" indent="0" algn="just">
              <a:spcBef>
                <a:spcPts val="0"/>
              </a:spcBef>
              <a:buNone/>
            </a:pPr>
            <a:endParaRPr lang="sk-SK" sz="2600" dirty="0"/>
          </a:p>
          <a:p>
            <a:pPr marL="0" indent="0" algn="just">
              <a:spcBef>
                <a:spcPts val="0"/>
              </a:spcBef>
              <a:buNone/>
            </a:pPr>
            <a:endParaRPr lang="sk-SK" sz="2600" dirty="0"/>
          </a:p>
          <a:p>
            <a:pPr marL="0" indent="0" algn="just">
              <a:spcBef>
                <a:spcPts val="0"/>
              </a:spcBef>
              <a:buNone/>
            </a:pPr>
            <a:endParaRPr lang="sk-SK" sz="26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sk-SK" sz="2600" dirty="0"/>
              <a:t>Obrázok 2 Porterova diamantová schéma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sk-SK" sz="2600" dirty="0"/>
              <a:t>Zdroj: vlastné spracovanie na základe Porter, 1990, s. 127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9BDDC01-1856-4967-B857-A21ACAA926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358" y="536028"/>
            <a:ext cx="10084732" cy="5234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250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ACCB7B-CA2C-483A-8778-B62BD7C74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869" y="964692"/>
            <a:ext cx="10792571" cy="1188720"/>
          </a:xfrm>
        </p:spPr>
        <p:txBody>
          <a:bodyPr/>
          <a:lstStyle/>
          <a:p>
            <a:r>
              <a:rPr lang="sk-SK" dirty="0"/>
              <a:t>Meranie konkurencieschopnosti krajín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91B721A-CD93-4D7A-9E45-76694E61B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869" y="2638044"/>
            <a:ext cx="11304105" cy="3961539"/>
          </a:xfrm>
        </p:spPr>
        <p:txBody>
          <a:bodyPr>
            <a:normAutofit/>
          </a:bodyPr>
          <a:lstStyle/>
          <a:p>
            <a:r>
              <a:rPr lang="sk-SK" sz="2400" i="1" dirty="0"/>
              <a:t>jeden jednoduchý ukazovateľ národnej konkurencieschopnosti</a:t>
            </a:r>
          </a:p>
          <a:p>
            <a:pPr marL="228600" lvl="1" indent="0">
              <a:buNone/>
            </a:pPr>
            <a:r>
              <a:rPr lang="sk-SK" sz="1900" b="1" dirty="0" err="1"/>
              <a:t>Boltho</a:t>
            </a:r>
            <a:r>
              <a:rPr lang="sk-SK" sz="1900" b="1" dirty="0"/>
              <a:t> (1996)</a:t>
            </a:r>
            <a:r>
              <a:rPr lang="sk-SK" sz="1900" dirty="0"/>
              <a:t>:	reálny menový kurz – krátkodobá konkurencieschopnosť krajín</a:t>
            </a:r>
          </a:p>
          <a:p>
            <a:pPr marL="228600" lvl="1" indent="0">
              <a:buNone/>
            </a:pPr>
            <a:r>
              <a:rPr lang="sk-SK" sz="1900" dirty="0"/>
              <a:t>		trendový rast produktivity – dlhodobá konkurencieschopnosť krajín</a:t>
            </a:r>
          </a:p>
          <a:p>
            <a:pPr marL="228600" lvl="1" indent="0">
              <a:buNone/>
            </a:pPr>
            <a:r>
              <a:rPr lang="sk-SK" sz="1900" b="1" dirty="0" err="1"/>
              <a:t>Porter</a:t>
            </a:r>
            <a:r>
              <a:rPr lang="sk-SK" sz="1900" b="1" dirty="0"/>
              <a:t> (1990)</a:t>
            </a:r>
            <a:r>
              <a:rPr lang="sk-SK" sz="1900" dirty="0"/>
              <a:t>:	celková produktivita – najvýstižnejší ukazovateľ konkurencieschopnosti krajín</a:t>
            </a:r>
          </a:p>
          <a:p>
            <a:pPr marL="228600" lvl="1" indent="0">
              <a:buNone/>
            </a:pPr>
            <a:r>
              <a:rPr lang="sk-SK" sz="1900" dirty="0"/>
              <a:t>		</a:t>
            </a:r>
            <a:r>
              <a:rPr lang="sk-SK" sz="1900" i="1" dirty="0"/>
              <a:t>(neskôr diamantový model)</a:t>
            </a:r>
          </a:p>
          <a:p>
            <a:pPr marL="228600" lvl="1">
              <a:lnSpc>
                <a:spcPct val="110000"/>
              </a:lnSpc>
            </a:pPr>
            <a:r>
              <a:rPr lang="sk-SK" sz="2400" i="1" dirty="0"/>
              <a:t>jeden zložený ukazovateľ národnej konkurencieschopnosti zachytávajúci viacero prvkov konkurencieschopnosti</a:t>
            </a:r>
          </a:p>
          <a:p>
            <a:pPr marL="228600" lvl="2" indent="0">
              <a:buNone/>
            </a:pPr>
            <a:r>
              <a:rPr lang="sk-SK" sz="1900" b="1" dirty="0" err="1"/>
              <a:t>Buckley</a:t>
            </a:r>
            <a:r>
              <a:rPr lang="sk-SK" sz="1900" b="1" dirty="0"/>
              <a:t> a kol. (1988</a:t>
            </a:r>
            <a:r>
              <a:rPr lang="sk-SK" sz="1900" dirty="0"/>
              <a:t>): nielen aktuálny stav konkurencieschopnosti krajiny, ale aj schopnosť krajiny si ju udržať</a:t>
            </a:r>
          </a:p>
          <a:p>
            <a:pPr marL="228600" lvl="2" indent="0">
              <a:buNone/>
            </a:pPr>
            <a:r>
              <a:rPr lang="sk-SK" sz="1900" b="1" dirty="0" err="1"/>
              <a:t>Fagerberg</a:t>
            </a:r>
            <a:r>
              <a:rPr lang="sk-SK" sz="1900" b="1" dirty="0"/>
              <a:t> (1996): </a:t>
            </a:r>
            <a:r>
              <a:rPr lang="sk-SK" sz="1900" dirty="0"/>
              <a:t>viac faktorov definujúcich konkurencieschopnosť krajiny</a:t>
            </a:r>
          </a:p>
          <a:p>
            <a:pPr marL="0" lvl="1" indent="0">
              <a:buNone/>
            </a:pPr>
            <a:endParaRPr lang="sk-SK" sz="2000" i="1" dirty="0"/>
          </a:p>
        </p:txBody>
      </p:sp>
    </p:spTree>
    <p:extLst>
      <p:ext uri="{BB962C8B-B14F-4D97-AF65-F5344CB8AC3E}">
        <p14:creationId xmlns:p14="http://schemas.microsoft.com/office/powerpoint/2010/main" val="3639776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ACCB7B-CA2C-483A-8778-B62BD7C74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869" y="964692"/>
            <a:ext cx="10792571" cy="1188720"/>
          </a:xfrm>
        </p:spPr>
        <p:txBody>
          <a:bodyPr/>
          <a:lstStyle/>
          <a:p>
            <a:r>
              <a:rPr lang="sk-SK" dirty="0"/>
              <a:t>Meranie konkurencieschopnosti krajín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91B721A-CD93-4D7A-9E45-76694E61B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869" y="2638044"/>
            <a:ext cx="10792571" cy="3961539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sk-SK" sz="2000" b="1" cap="all" dirty="0"/>
              <a:t>Zložený ukazovateľ konkurencieschopnosti krajiny</a:t>
            </a:r>
          </a:p>
          <a:p>
            <a:pPr marL="342900" lvl="1" indent="-342900"/>
            <a:r>
              <a:rPr lang="sk-SK" sz="2000" dirty="0"/>
              <a:t>obsahuje všetky potrebné aspekty konkurencieschopnosti krajín</a:t>
            </a:r>
          </a:p>
          <a:p>
            <a:pPr marL="342900" lvl="1" indent="-342900"/>
            <a:r>
              <a:rPr lang="sk-SK" sz="2000" dirty="0"/>
              <a:t>nevyčísľuje sa jednoducho – potreba čiastkových, ľahko merateľných ukazovateľov, ktoré sa postupne </a:t>
            </a:r>
            <a:r>
              <a:rPr lang="sk-SK" sz="2000" i="1" dirty="0"/>
              <a:t>agregujú</a:t>
            </a:r>
          </a:p>
          <a:p>
            <a:pPr marL="342900" lvl="1" indent="-342900"/>
            <a:r>
              <a:rPr lang="sk-SK" sz="2000" dirty="0"/>
              <a:t>univerzálny postup konštrukcie ukazovateľa konkurencieschopnosti krajiny</a:t>
            </a:r>
          </a:p>
          <a:p>
            <a:pPr lvl="2" indent="-457200">
              <a:buFont typeface="+mj-lt"/>
              <a:buAutoNum type="arabicPeriod"/>
            </a:pPr>
            <a:r>
              <a:rPr lang="sk-SK" sz="2000" i="1" dirty="0"/>
              <a:t>definícia konkurencieschopnosti krajín</a:t>
            </a:r>
          </a:p>
          <a:p>
            <a:pPr lvl="2" indent="-457200">
              <a:buFont typeface="+mj-lt"/>
              <a:buAutoNum type="arabicPeriod"/>
            </a:pPr>
            <a:r>
              <a:rPr lang="sk-SK" sz="2000" i="1" dirty="0"/>
              <a:t>identifikácia kľúčových prvkov konkurencieschopnosti krajín</a:t>
            </a:r>
          </a:p>
          <a:p>
            <a:pPr lvl="2" indent="-457200">
              <a:buFont typeface="+mj-lt"/>
              <a:buAutoNum type="arabicPeriod"/>
            </a:pPr>
            <a:r>
              <a:rPr lang="sk-SK" sz="2000" i="1" dirty="0"/>
              <a:t>postupný rozklad</a:t>
            </a:r>
          </a:p>
          <a:p>
            <a:pPr lvl="2" indent="-457200">
              <a:buFont typeface="+mj-lt"/>
              <a:buAutoNum type="arabicPeriod"/>
            </a:pPr>
            <a:r>
              <a:rPr lang="sk-SK" sz="2000" i="1" dirty="0"/>
              <a:t>stanovenie individuálnych (jednoducho vyčísliteľných) ukazovateľov národnej konkurencieschopnosti</a:t>
            </a:r>
          </a:p>
        </p:txBody>
      </p:sp>
    </p:spTree>
    <p:extLst>
      <p:ext uri="{BB962C8B-B14F-4D97-AF65-F5344CB8AC3E}">
        <p14:creationId xmlns:p14="http://schemas.microsoft.com/office/powerpoint/2010/main" val="1804883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ACCB7B-CA2C-483A-8778-B62BD7C74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869" y="63549"/>
            <a:ext cx="10792571" cy="479790"/>
          </a:xfrm>
        </p:spPr>
        <p:txBody>
          <a:bodyPr>
            <a:normAutofit fontScale="90000"/>
          </a:bodyPr>
          <a:lstStyle/>
          <a:p>
            <a:r>
              <a:rPr lang="sk-SK" dirty="0"/>
              <a:t>Meranie konkurencieschopnosti krajín</a:t>
            </a:r>
          </a:p>
        </p:txBody>
      </p:sp>
      <p:graphicFrame>
        <p:nvGraphicFramePr>
          <p:cNvPr id="4" name="Zástupný objekt pre obsah 3">
            <a:extLst>
              <a:ext uri="{FF2B5EF4-FFF2-40B4-BE49-F238E27FC236}">
                <a16:creationId xmlns:a16="http://schemas.microsoft.com/office/drawing/2014/main" id="{D9DBB6FE-A3DD-4C82-AB5E-678CEA2BDE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142608"/>
              </p:ext>
            </p:extLst>
          </p:nvPr>
        </p:nvGraphicFramePr>
        <p:xfrm>
          <a:off x="106016" y="675861"/>
          <a:ext cx="11993219" cy="583574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685438">
                  <a:extLst>
                    <a:ext uri="{9D8B030D-6E8A-4147-A177-3AD203B41FA5}">
                      <a16:colId xmlns:a16="http://schemas.microsoft.com/office/drawing/2014/main" val="591303880"/>
                    </a:ext>
                  </a:extLst>
                </a:gridCol>
                <a:gridCol w="4640854">
                  <a:extLst>
                    <a:ext uri="{9D8B030D-6E8A-4147-A177-3AD203B41FA5}">
                      <a16:colId xmlns:a16="http://schemas.microsoft.com/office/drawing/2014/main" val="380290110"/>
                    </a:ext>
                  </a:extLst>
                </a:gridCol>
                <a:gridCol w="4666927">
                  <a:extLst>
                    <a:ext uri="{9D8B030D-6E8A-4147-A177-3AD203B41FA5}">
                      <a16:colId xmlns:a16="http://schemas.microsoft.com/office/drawing/2014/main" val="2316333797"/>
                    </a:ext>
                  </a:extLst>
                </a:gridCol>
              </a:tblGrid>
              <a:tr h="460384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Názov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World</a:t>
                      </a:r>
                      <a:r>
                        <a:rPr lang="sk-SK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sk-SK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Competitiveness</a:t>
                      </a:r>
                      <a:r>
                        <a:rPr lang="sk-SK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Index (WCI)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Global</a:t>
                      </a:r>
                      <a:r>
                        <a:rPr lang="sk-SK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sk-SK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Competitiveness</a:t>
                      </a:r>
                      <a:r>
                        <a:rPr lang="sk-SK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Index (GCI)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7287102"/>
                  </a:ext>
                </a:extLst>
              </a:tr>
              <a:tr h="460384">
                <a:tc>
                  <a:txBody>
                    <a:bodyPr/>
                    <a:lstStyle/>
                    <a:p>
                      <a:pPr algn="l"/>
                      <a:r>
                        <a:rPr lang="sk-SK" sz="2000" dirty="0"/>
                        <a:t>Inštitúcia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/>
                        <a:t>Institute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for</a:t>
                      </a:r>
                      <a:r>
                        <a:rPr lang="sk-SK" dirty="0"/>
                        <a:t> Management </a:t>
                      </a:r>
                      <a:r>
                        <a:rPr lang="sk-SK" dirty="0" err="1"/>
                        <a:t>Development</a:t>
                      </a:r>
                      <a:r>
                        <a:rPr lang="sk-SK" dirty="0"/>
                        <a:t> (IMD)</a:t>
                      </a:r>
                      <a:endParaRPr lang="sk-SK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/>
                        <a:t>World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Economic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Forum</a:t>
                      </a:r>
                      <a:endParaRPr lang="sk-SK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0894951"/>
                  </a:ext>
                </a:extLst>
              </a:tr>
              <a:tr h="460384">
                <a:tc>
                  <a:txBody>
                    <a:bodyPr/>
                    <a:lstStyle/>
                    <a:p>
                      <a:pPr algn="l"/>
                      <a:r>
                        <a:rPr lang="sk-SK" sz="2000" dirty="0"/>
                        <a:t>Dokument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/>
                        <a:t>World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Competitiveness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Yearbook</a:t>
                      </a:r>
                      <a:endParaRPr lang="sk-SK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/>
                        <a:t>Global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Competitiveness</a:t>
                      </a:r>
                      <a:r>
                        <a:rPr lang="sk-SK" dirty="0"/>
                        <a:t> Report</a:t>
                      </a:r>
                      <a:endParaRPr lang="sk-SK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9004110"/>
                  </a:ext>
                </a:extLst>
              </a:tr>
              <a:tr h="460384">
                <a:tc>
                  <a:txBody>
                    <a:bodyPr/>
                    <a:lstStyle/>
                    <a:p>
                      <a:pPr algn="l"/>
                      <a:r>
                        <a:rPr lang="sk-SK" sz="2000" dirty="0"/>
                        <a:t>Počet krajín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/>
                        <a:t>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/>
                        <a:t>137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7044103"/>
                  </a:ext>
                </a:extLst>
              </a:tr>
              <a:tr h="460384">
                <a:tc>
                  <a:txBody>
                    <a:bodyPr/>
                    <a:lstStyle/>
                    <a:p>
                      <a:pPr algn="l"/>
                      <a:r>
                        <a:rPr lang="sk-SK" sz="2000" dirty="0"/>
                        <a:t>Počet kritérií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/>
                        <a:t>346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/>
                        <a:t>114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37512931"/>
                  </a:ext>
                </a:extLst>
              </a:tr>
              <a:tr h="1143616">
                <a:tc>
                  <a:txBody>
                    <a:bodyPr/>
                    <a:lstStyle/>
                    <a:p>
                      <a:pPr algn="l"/>
                      <a:r>
                        <a:rPr lang="sk-SK" sz="2000" dirty="0"/>
                        <a:t>Počet hlavných oblastí národnej konkurencieschopnosti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/>
                        <a:t>4 (faktory)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/>
                        <a:t>12 (pilierov)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433648"/>
                  </a:ext>
                </a:extLst>
              </a:tr>
              <a:tr h="794636">
                <a:tc>
                  <a:txBody>
                    <a:bodyPr/>
                    <a:lstStyle/>
                    <a:p>
                      <a:pPr algn="l"/>
                      <a:r>
                        <a:rPr lang="sk-SK" sz="2000" kern="1200" dirty="0"/>
                        <a:t>Ďalšie úrovne rozkladu</a:t>
                      </a:r>
                      <a:endParaRPr lang="sk-SK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 err="1"/>
                        <a:t>subfaktory</a:t>
                      </a:r>
                      <a:r>
                        <a:rPr lang="sk-SK" dirty="0"/>
                        <a:t> (20) - s váhou 5 %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/>
                        <a:t>kategórie</a:t>
                      </a:r>
                      <a:r>
                        <a:rPr lang="sk-SK" dirty="0"/>
                        <a:t> (písmená), </a:t>
                      </a:r>
                      <a:r>
                        <a:rPr lang="sk-SK" b="1" dirty="0" err="1"/>
                        <a:t>subkategórie</a:t>
                      </a:r>
                      <a:r>
                        <a:rPr lang="sk-SK" b="1" dirty="0"/>
                        <a:t> </a:t>
                      </a:r>
                      <a:r>
                        <a:rPr lang="sk-SK" dirty="0"/>
                        <a:t>(čísla) – rôzne váhy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64386642"/>
                  </a:ext>
                </a:extLst>
              </a:tr>
              <a:tr h="113519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k-SK" sz="2000" kern="1200" dirty="0"/>
                        <a:t>Dáta</a:t>
                      </a:r>
                      <a:endParaRPr lang="sk-SK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 err="1"/>
                        <a:t>hard</a:t>
                      </a:r>
                      <a:r>
                        <a:rPr lang="sk-SK" b="1" dirty="0"/>
                        <a:t> </a:t>
                      </a:r>
                      <a:r>
                        <a:rPr lang="sk-SK" b="1" dirty="0" err="1"/>
                        <a:t>data</a:t>
                      </a:r>
                      <a:r>
                        <a:rPr lang="sk-SK" b="1" dirty="0"/>
                        <a:t> </a:t>
                      </a:r>
                      <a:r>
                        <a:rPr lang="sk-SK" dirty="0"/>
                        <a:t>(kvantitatívne údaje) (2/3)</a:t>
                      </a:r>
                    </a:p>
                    <a:p>
                      <a:pPr algn="ctr"/>
                      <a:r>
                        <a:rPr lang="sk-SK" b="1" dirty="0" err="1"/>
                        <a:t>survey</a:t>
                      </a:r>
                      <a:r>
                        <a:rPr lang="sk-SK" b="1" dirty="0"/>
                        <a:t> </a:t>
                      </a:r>
                      <a:r>
                        <a:rPr lang="sk-SK" b="1" dirty="0" err="1"/>
                        <a:t>data</a:t>
                      </a:r>
                      <a:r>
                        <a:rPr lang="sk-SK" b="1" dirty="0"/>
                        <a:t> </a:t>
                      </a:r>
                      <a:r>
                        <a:rPr lang="sk-SK" dirty="0"/>
                        <a:t>(kvalitatívne údaje) (1/3)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 err="1"/>
                        <a:t>hard</a:t>
                      </a:r>
                      <a:r>
                        <a:rPr lang="sk-SK" b="1" dirty="0"/>
                        <a:t> </a:t>
                      </a:r>
                      <a:r>
                        <a:rPr lang="sk-SK" b="1" dirty="0" err="1"/>
                        <a:t>data</a:t>
                      </a:r>
                      <a:r>
                        <a:rPr lang="sk-SK" b="1" dirty="0"/>
                        <a:t> </a:t>
                      </a:r>
                      <a:r>
                        <a:rPr lang="sk-SK" dirty="0"/>
                        <a:t>(kvantitatívne údaje) (1/3)</a:t>
                      </a:r>
                    </a:p>
                    <a:p>
                      <a:pPr algn="ctr"/>
                      <a:r>
                        <a:rPr lang="sk-SK" b="1" dirty="0" err="1"/>
                        <a:t>survey</a:t>
                      </a:r>
                      <a:r>
                        <a:rPr lang="sk-SK" b="1" dirty="0"/>
                        <a:t> </a:t>
                      </a:r>
                      <a:r>
                        <a:rPr lang="sk-SK" b="1" dirty="0" err="1"/>
                        <a:t>data</a:t>
                      </a:r>
                      <a:r>
                        <a:rPr lang="sk-SK" b="1" dirty="0"/>
                        <a:t> </a:t>
                      </a:r>
                      <a:r>
                        <a:rPr lang="sk-SK" dirty="0"/>
                        <a:t>(kvalitatívne údaje) (2/3)</a:t>
                      </a:r>
                    </a:p>
                    <a:p>
                      <a:pPr algn="ctr"/>
                      <a:endParaRPr lang="sk-SK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5142111"/>
                  </a:ext>
                </a:extLst>
              </a:tr>
              <a:tr h="46038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k-SK" sz="2000" kern="1200" dirty="0"/>
                        <a:t>Interval hodnôt indexu</a:t>
                      </a:r>
                      <a:endParaRPr lang="sk-SK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/>
                        <a:t>0 –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/>
                        <a:t>1 - 7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0317231"/>
                  </a:ext>
                </a:extLst>
              </a:tr>
            </a:tbl>
          </a:graphicData>
        </a:graphic>
      </p:graphicFrame>
      <p:sp>
        <p:nvSpPr>
          <p:cNvPr id="5" name="Zástupný objekt pre obsah 2">
            <a:extLst>
              <a:ext uri="{FF2B5EF4-FFF2-40B4-BE49-F238E27FC236}">
                <a16:creationId xmlns:a16="http://schemas.microsoft.com/office/drawing/2014/main" id="{3A34CC4D-C7F5-41E8-932B-7EAEC32A8AEA}"/>
              </a:ext>
            </a:extLst>
          </p:cNvPr>
          <p:cNvSpPr txBox="1">
            <a:spLocks/>
          </p:cNvSpPr>
          <p:nvPr/>
        </p:nvSpPr>
        <p:spPr>
          <a:xfrm>
            <a:off x="106016" y="6504201"/>
            <a:ext cx="10792571" cy="58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None/>
            </a:pPr>
            <a:r>
              <a:rPr lang="sk-SK" sz="2000" dirty="0"/>
              <a:t>Zdroj: vlastné spracovanie podľa IMD (2018) a WEF (2017)</a:t>
            </a:r>
          </a:p>
        </p:txBody>
      </p:sp>
    </p:spTree>
    <p:extLst>
      <p:ext uri="{BB962C8B-B14F-4D97-AF65-F5344CB8AC3E}">
        <p14:creationId xmlns:p14="http://schemas.microsoft.com/office/powerpoint/2010/main" val="1390153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ACCB7B-CA2C-483A-8778-B62BD7C74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869" y="63549"/>
            <a:ext cx="10792571" cy="466538"/>
          </a:xfrm>
        </p:spPr>
        <p:txBody>
          <a:bodyPr>
            <a:normAutofit fontScale="90000"/>
          </a:bodyPr>
          <a:lstStyle/>
          <a:p>
            <a:r>
              <a:rPr lang="sk-SK" dirty="0"/>
              <a:t>Meranie konkurencieschopnosti krajín</a:t>
            </a:r>
          </a:p>
        </p:txBody>
      </p:sp>
      <p:graphicFrame>
        <p:nvGraphicFramePr>
          <p:cNvPr id="4" name="Zástupný objekt pre obsah 3">
            <a:extLst>
              <a:ext uri="{FF2B5EF4-FFF2-40B4-BE49-F238E27FC236}">
                <a16:creationId xmlns:a16="http://schemas.microsoft.com/office/drawing/2014/main" id="{D9DBB6FE-A3DD-4C82-AB5E-678CEA2BDE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3530092"/>
              </p:ext>
            </p:extLst>
          </p:nvPr>
        </p:nvGraphicFramePr>
        <p:xfrm>
          <a:off x="106016" y="675861"/>
          <a:ext cx="11993220" cy="588073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96280">
                  <a:extLst>
                    <a:ext uri="{9D8B030D-6E8A-4147-A177-3AD203B41FA5}">
                      <a16:colId xmlns:a16="http://schemas.microsoft.com/office/drawing/2014/main" val="591303880"/>
                    </a:ext>
                  </a:extLst>
                </a:gridCol>
                <a:gridCol w="4465982">
                  <a:extLst>
                    <a:ext uri="{9D8B030D-6E8A-4147-A177-3AD203B41FA5}">
                      <a16:colId xmlns:a16="http://schemas.microsoft.com/office/drawing/2014/main" val="380290110"/>
                    </a:ext>
                  </a:extLst>
                </a:gridCol>
                <a:gridCol w="2915479">
                  <a:extLst>
                    <a:ext uri="{9D8B030D-6E8A-4147-A177-3AD203B41FA5}">
                      <a16:colId xmlns:a16="http://schemas.microsoft.com/office/drawing/2014/main" val="2316333797"/>
                    </a:ext>
                  </a:extLst>
                </a:gridCol>
                <a:gridCol w="2915479">
                  <a:extLst>
                    <a:ext uri="{9D8B030D-6E8A-4147-A177-3AD203B41FA5}">
                      <a16:colId xmlns:a16="http://schemas.microsoft.com/office/drawing/2014/main" val="2159815562"/>
                    </a:ext>
                  </a:extLst>
                </a:gridCol>
              </a:tblGrid>
              <a:tr h="726993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Názov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World</a:t>
                      </a:r>
                      <a:r>
                        <a:rPr lang="sk-SK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sk-SK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Competitiveness</a:t>
                      </a:r>
                      <a:r>
                        <a:rPr lang="sk-SK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Index (WCI)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k-SK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Global</a:t>
                      </a:r>
                      <a:r>
                        <a:rPr lang="sk-SK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sk-SK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Competitiveness</a:t>
                      </a:r>
                      <a:r>
                        <a:rPr lang="sk-SK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Index (GCI)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sk-SK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7287102"/>
                  </a:ext>
                </a:extLst>
              </a:tr>
              <a:tr h="448653">
                <a:tc rowSpan="7">
                  <a:txBody>
                    <a:bodyPr/>
                    <a:lstStyle/>
                    <a:p>
                      <a:pPr algn="l"/>
                      <a:r>
                        <a:rPr lang="sk-SK" sz="2000" dirty="0"/>
                        <a:t>Hlavné oblasti národnej konkurencie-</a:t>
                      </a:r>
                      <a:br>
                        <a:rPr lang="sk-SK" sz="2000" dirty="0"/>
                      </a:br>
                      <a:r>
                        <a:rPr lang="sk-SK" sz="2000" dirty="0"/>
                        <a:t>schopnosti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FAKTORY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k-SK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PILIERE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sk-SK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0894951"/>
                  </a:ext>
                </a:extLst>
              </a:tr>
              <a:tr h="450044">
                <a:tc vMerge="1">
                  <a:txBody>
                    <a:bodyPr/>
                    <a:lstStyle/>
                    <a:p>
                      <a:pPr algn="l"/>
                      <a:endParaRPr lang="sk-SK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1. hospodárska výkonnosť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sk-SK" sz="2000" b="0" dirty="0"/>
                        <a:t>1. inštitúcie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sk-SK" sz="2000" b="0" dirty="0"/>
                        <a:t>7. efektívnosť trhu práce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9004110"/>
                  </a:ext>
                </a:extLst>
              </a:tr>
              <a:tr h="450044">
                <a:tc vMerge="1">
                  <a:txBody>
                    <a:bodyPr/>
                    <a:lstStyle/>
                    <a:p>
                      <a:pPr algn="l"/>
                      <a:endParaRPr lang="sk-SK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2. vládna efektívnosť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000" b="0" dirty="0"/>
                        <a:t>2. infraštruktúra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000" b="0" dirty="0"/>
                        <a:t>8. rozvoj finančného trhu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7044103"/>
                  </a:ext>
                </a:extLst>
              </a:tr>
              <a:tr h="796231">
                <a:tc vMerge="1">
                  <a:txBody>
                    <a:bodyPr/>
                    <a:lstStyle/>
                    <a:p>
                      <a:pPr algn="l"/>
                      <a:endParaRPr lang="sk-SK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3. efektívnosť podnikov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000" b="0" dirty="0"/>
                        <a:t>3. makroekonomické prostredie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000" b="0" dirty="0"/>
                        <a:t>9. technologická vybavenosť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37512931"/>
                  </a:ext>
                </a:extLst>
              </a:tr>
              <a:tr h="1106269">
                <a:tc vMerge="1">
                  <a:txBody>
                    <a:bodyPr/>
                    <a:lstStyle/>
                    <a:p>
                      <a:pPr algn="l"/>
                      <a:endParaRPr lang="sk-SK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4. infraštruktúra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000" b="0" dirty="0"/>
                        <a:t>4. zdravotníctvo a primárne vzdelávanie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000" b="0" dirty="0"/>
                        <a:t>10. veľkosť trhu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433648"/>
                  </a:ext>
                </a:extLst>
              </a:tr>
              <a:tr h="796231">
                <a:tc vMerge="1">
                  <a:txBody>
                    <a:bodyPr/>
                    <a:lstStyle/>
                    <a:p>
                      <a:pPr algn="l"/>
                      <a:endParaRPr lang="sk-SK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sk-SK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000" b="0" dirty="0"/>
                        <a:t>5. vyššie vzdelávanie a odborná príprava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000" b="0" dirty="0"/>
                        <a:t>11. sofistikovanosť podnikov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64386642"/>
                  </a:ext>
                </a:extLst>
              </a:tr>
              <a:tr h="1106269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k-SK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sk-SK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000" b="0" dirty="0"/>
                        <a:t>6. efektívnosť trhu statkov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000" b="0" dirty="0"/>
                        <a:t>12. inovácie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5142111"/>
                  </a:ext>
                </a:extLst>
              </a:tr>
            </a:tbl>
          </a:graphicData>
        </a:graphic>
      </p:graphicFrame>
      <p:sp>
        <p:nvSpPr>
          <p:cNvPr id="5" name="Zástupný objekt pre obsah 2">
            <a:extLst>
              <a:ext uri="{FF2B5EF4-FFF2-40B4-BE49-F238E27FC236}">
                <a16:creationId xmlns:a16="http://schemas.microsoft.com/office/drawing/2014/main" id="{3A34CC4D-C7F5-41E8-932B-7EAEC32A8AEA}"/>
              </a:ext>
            </a:extLst>
          </p:cNvPr>
          <p:cNvSpPr txBox="1">
            <a:spLocks/>
          </p:cNvSpPr>
          <p:nvPr/>
        </p:nvSpPr>
        <p:spPr>
          <a:xfrm>
            <a:off x="106016" y="6504201"/>
            <a:ext cx="10792571" cy="58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None/>
            </a:pPr>
            <a:r>
              <a:rPr lang="sk-SK" sz="2000" dirty="0"/>
              <a:t>Zdroj: vlastné spracovanie podľa IMD (2018) a WEF (2017)</a:t>
            </a:r>
          </a:p>
        </p:txBody>
      </p:sp>
    </p:spTree>
    <p:extLst>
      <p:ext uri="{BB962C8B-B14F-4D97-AF65-F5344CB8AC3E}">
        <p14:creationId xmlns:p14="http://schemas.microsoft.com/office/powerpoint/2010/main" val="154324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ACCB7B-CA2C-483A-8778-B62BD7C74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869" y="63549"/>
            <a:ext cx="10792571" cy="413529"/>
          </a:xfrm>
        </p:spPr>
        <p:txBody>
          <a:bodyPr>
            <a:normAutofit fontScale="90000"/>
          </a:bodyPr>
          <a:lstStyle/>
          <a:p>
            <a:r>
              <a:rPr lang="sk-SK" dirty="0"/>
              <a:t>Meranie konkurencieschopnosti krajín</a:t>
            </a:r>
          </a:p>
        </p:txBody>
      </p:sp>
      <p:graphicFrame>
        <p:nvGraphicFramePr>
          <p:cNvPr id="4" name="Zástupný objekt pre obsah 3">
            <a:extLst>
              <a:ext uri="{FF2B5EF4-FFF2-40B4-BE49-F238E27FC236}">
                <a16:creationId xmlns:a16="http://schemas.microsoft.com/office/drawing/2014/main" id="{D9DBB6FE-A3DD-4C82-AB5E-678CEA2BDE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4456375"/>
              </p:ext>
            </p:extLst>
          </p:nvPr>
        </p:nvGraphicFramePr>
        <p:xfrm>
          <a:off x="106016" y="596349"/>
          <a:ext cx="11993220" cy="591526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685438">
                  <a:extLst>
                    <a:ext uri="{9D8B030D-6E8A-4147-A177-3AD203B41FA5}">
                      <a16:colId xmlns:a16="http://schemas.microsoft.com/office/drawing/2014/main" val="591303880"/>
                    </a:ext>
                  </a:extLst>
                </a:gridCol>
                <a:gridCol w="4653891">
                  <a:extLst>
                    <a:ext uri="{9D8B030D-6E8A-4147-A177-3AD203B41FA5}">
                      <a16:colId xmlns:a16="http://schemas.microsoft.com/office/drawing/2014/main" val="380290110"/>
                    </a:ext>
                  </a:extLst>
                </a:gridCol>
                <a:gridCol w="4653891">
                  <a:extLst>
                    <a:ext uri="{9D8B030D-6E8A-4147-A177-3AD203B41FA5}">
                      <a16:colId xmlns:a16="http://schemas.microsoft.com/office/drawing/2014/main" val="2316333797"/>
                    </a:ext>
                  </a:extLst>
                </a:gridCol>
              </a:tblGrid>
              <a:tr h="466657"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Názov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World</a:t>
                      </a:r>
                      <a:r>
                        <a:rPr lang="sk-SK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sk-SK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Competitiveness</a:t>
                      </a:r>
                      <a:r>
                        <a:rPr lang="sk-SK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Index (WCI)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Global</a:t>
                      </a:r>
                      <a:r>
                        <a:rPr lang="sk-SK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sk-SK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Competitiveness</a:t>
                      </a:r>
                      <a:r>
                        <a:rPr lang="sk-SK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Index (GCI)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7287102"/>
                  </a:ext>
                </a:extLst>
              </a:tr>
              <a:tr h="466657">
                <a:tc>
                  <a:txBody>
                    <a:bodyPr/>
                    <a:lstStyle/>
                    <a:p>
                      <a:pPr algn="l"/>
                      <a:r>
                        <a:rPr lang="sk-SK" sz="2000" dirty="0"/>
                        <a:t>Inštitúcia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/>
                        <a:t>Institute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for</a:t>
                      </a:r>
                      <a:r>
                        <a:rPr lang="sk-SK" dirty="0"/>
                        <a:t> Management </a:t>
                      </a:r>
                      <a:r>
                        <a:rPr lang="sk-SK" dirty="0" err="1"/>
                        <a:t>Development</a:t>
                      </a:r>
                      <a:r>
                        <a:rPr lang="sk-SK" dirty="0"/>
                        <a:t> (IMD)</a:t>
                      </a:r>
                      <a:endParaRPr lang="sk-SK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/>
                        <a:t>World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Economic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Forum</a:t>
                      </a:r>
                      <a:endParaRPr lang="sk-SK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0894951"/>
                  </a:ext>
                </a:extLst>
              </a:tr>
              <a:tr h="466657">
                <a:tc>
                  <a:txBody>
                    <a:bodyPr/>
                    <a:lstStyle/>
                    <a:p>
                      <a:pPr algn="l"/>
                      <a:r>
                        <a:rPr lang="sk-SK" sz="2000" dirty="0"/>
                        <a:t>Dokument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/>
                        <a:t>World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Competitiveness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Yearbook</a:t>
                      </a:r>
                      <a:endParaRPr lang="sk-SK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/>
                        <a:t>Global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Competitiveness</a:t>
                      </a:r>
                      <a:r>
                        <a:rPr lang="sk-SK" dirty="0"/>
                        <a:t> Report</a:t>
                      </a:r>
                      <a:endParaRPr lang="sk-SK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9004110"/>
                  </a:ext>
                </a:extLst>
              </a:tr>
              <a:tr h="466657">
                <a:tc>
                  <a:txBody>
                    <a:bodyPr/>
                    <a:lstStyle/>
                    <a:p>
                      <a:pPr algn="l"/>
                      <a:r>
                        <a:rPr lang="sk-SK" sz="2000" dirty="0"/>
                        <a:t>Počet krajín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63</a:t>
                      </a:r>
                      <a:endParaRPr lang="sk-SK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137</a:t>
                      </a:r>
                      <a:endParaRPr lang="sk-SK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7044103"/>
                  </a:ext>
                </a:extLst>
              </a:tr>
              <a:tr h="466657">
                <a:tc>
                  <a:txBody>
                    <a:bodyPr/>
                    <a:lstStyle/>
                    <a:p>
                      <a:pPr algn="l"/>
                      <a:r>
                        <a:rPr lang="sk-SK" sz="2000" dirty="0"/>
                        <a:t>Počet kritérií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346</a:t>
                      </a:r>
                      <a:endParaRPr lang="sk-SK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114</a:t>
                      </a:r>
                      <a:endParaRPr lang="sk-SK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37512931"/>
                  </a:ext>
                </a:extLst>
              </a:tr>
              <a:tr h="1159198">
                <a:tc>
                  <a:txBody>
                    <a:bodyPr/>
                    <a:lstStyle/>
                    <a:p>
                      <a:pPr algn="l"/>
                      <a:r>
                        <a:rPr lang="sk-SK" sz="2000" dirty="0"/>
                        <a:t>Počet hlavných oblastí národnej konkurencieschopnosti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4 (faktory)</a:t>
                      </a:r>
                      <a:endParaRPr lang="sk-SK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12 (pilierov)</a:t>
                      </a:r>
                    </a:p>
                    <a:p>
                      <a:pPr algn="ctr"/>
                      <a:r>
                        <a:rPr lang="sk-SK" b="1" dirty="0" err="1"/>
                        <a:t>subindexy</a:t>
                      </a:r>
                      <a:endParaRPr lang="sk-SK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433648"/>
                  </a:ext>
                </a:extLst>
              </a:tr>
              <a:tr h="805463">
                <a:tc>
                  <a:txBody>
                    <a:bodyPr/>
                    <a:lstStyle/>
                    <a:p>
                      <a:pPr algn="l"/>
                      <a:r>
                        <a:rPr lang="sk-SK" sz="2000" kern="1200" dirty="0"/>
                        <a:t>Ďalšie úrovne rozkladu</a:t>
                      </a:r>
                      <a:endParaRPr lang="sk-SK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/>
                        <a:t>subfaktory</a:t>
                      </a:r>
                      <a:r>
                        <a:rPr lang="sk-SK" dirty="0"/>
                        <a:t> (20) - s váhou 5 %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kategórie (písmená), </a:t>
                      </a:r>
                      <a:r>
                        <a:rPr lang="sk-SK" dirty="0" err="1"/>
                        <a:t>subkategórie</a:t>
                      </a:r>
                      <a:r>
                        <a:rPr lang="sk-SK" dirty="0"/>
                        <a:t> (čísla) – rôzne váhy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64386642"/>
                  </a:ext>
                </a:extLst>
              </a:tr>
              <a:tr h="115066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k-SK" sz="2000" kern="1200" dirty="0"/>
                        <a:t>Dáta</a:t>
                      </a:r>
                      <a:endParaRPr lang="sk-SK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/>
                        <a:t>hard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data</a:t>
                      </a:r>
                      <a:r>
                        <a:rPr lang="sk-SK" dirty="0"/>
                        <a:t> (kvantitatívne údaje) (2/3)</a:t>
                      </a:r>
                    </a:p>
                    <a:p>
                      <a:pPr algn="ctr"/>
                      <a:r>
                        <a:rPr lang="sk-SK" dirty="0" err="1"/>
                        <a:t>survey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data</a:t>
                      </a:r>
                      <a:r>
                        <a:rPr lang="sk-SK" dirty="0"/>
                        <a:t> (kvalitatívne údaje) (1/3)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/>
                        <a:t>hard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data</a:t>
                      </a:r>
                      <a:r>
                        <a:rPr lang="sk-SK" dirty="0"/>
                        <a:t> (kvantitatívne údaje) (1/3)</a:t>
                      </a:r>
                    </a:p>
                    <a:p>
                      <a:pPr algn="ctr"/>
                      <a:r>
                        <a:rPr lang="sk-SK" dirty="0" err="1"/>
                        <a:t>survey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data</a:t>
                      </a:r>
                      <a:r>
                        <a:rPr lang="sk-SK" dirty="0"/>
                        <a:t> (kvalitatívne údaje) (2/3)</a:t>
                      </a:r>
                    </a:p>
                    <a:p>
                      <a:pPr algn="ctr"/>
                      <a:endParaRPr lang="sk-SK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5142111"/>
                  </a:ext>
                </a:extLst>
              </a:tr>
              <a:tr h="46665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k-SK" sz="1800" kern="1200" dirty="0"/>
                        <a:t>Interval hodnôt indexu</a:t>
                      </a:r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0 –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1 - 7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0317231"/>
                  </a:ext>
                </a:extLst>
              </a:tr>
            </a:tbl>
          </a:graphicData>
        </a:graphic>
      </p:graphicFrame>
      <p:sp>
        <p:nvSpPr>
          <p:cNvPr id="5" name="Zástupný objekt pre obsah 2">
            <a:extLst>
              <a:ext uri="{FF2B5EF4-FFF2-40B4-BE49-F238E27FC236}">
                <a16:creationId xmlns:a16="http://schemas.microsoft.com/office/drawing/2014/main" id="{3A34CC4D-C7F5-41E8-932B-7EAEC32A8AEA}"/>
              </a:ext>
            </a:extLst>
          </p:cNvPr>
          <p:cNvSpPr txBox="1">
            <a:spLocks/>
          </p:cNvSpPr>
          <p:nvPr/>
        </p:nvSpPr>
        <p:spPr>
          <a:xfrm>
            <a:off x="106016" y="6504201"/>
            <a:ext cx="10792571" cy="58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None/>
            </a:pPr>
            <a:r>
              <a:rPr lang="sk-SK" sz="2000" dirty="0"/>
              <a:t>Zdroj: vlastné spracovanie podľa IMD (2018) a WEF (2017)</a:t>
            </a:r>
          </a:p>
        </p:txBody>
      </p:sp>
    </p:spTree>
    <p:extLst>
      <p:ext uri="{BB962C8B-B14F-4D97-AF65-F5344CB8AC3E}">
        <p14:creationId xmlns:p14="http://schemas.microsoft.com/office/powerpoint/2010/main" val="12350550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ACCB7B-CA2C-483A-8778-B62BD7C74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869" y="63549"/>
            <a:ext cx="10792571" cy="1188720"/>
          </a:xfrm>
        </p:spPr>
        <p:txBody>
          <a:bodyPr/>
          <a:lstStyle/>
          <a:p>
            <a:r>
              <a:rPr lang="sk-SK" dirty="0"/>
              <a:t>Meranie konkurencieschopnosti krajín</a:t>
            </a:r>
          </a:p>
        </p:txBody>
      </p:sp>
      <p:sp>
        <p:nvSpPr>
          <p:cNvPr id="5" name="Zástupný objekt pre obsah 2">
            <a:extLst>
              <a:ext uri="{FF2B5EF4-FFF2-40B4-BE49-F238E27FC236}">
                <a16:creationId xmlns:a16="http://schemas.microsoft.com/office/drawing/2014/main" id="{3A34CC4D-C7F5-41E8-932B-7EAEC32A8AEA}"/>
              </a:ext>
            </a:extLst>
          </p:cNvPr>
          <p:cNvSpPr txBox="1">
            <a:spLocks/>
          </p:cNvSpPr>
          <p:nvPr/>
        </p:nvSpPr>
        <p:spPr>
          <a:xfrm>
            <a:off x="106016" y="6504201"/>
            <a:ext cx="10792571" cy="58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None/>
            </a:pPr>
            <a:r>
              <a:rPr lang="sk-SK" sz="2000" dirty="0"/>
              <a:t>Zdroj: prevzaté od WEF (2017)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651EC246-C249-46B9-9DAA-CA75FD550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7" name="Obrázok 6" descr="http://reports.weforum.org/global-competitiveness-index-2017-2018/files/2017/09/2F1.png">
            <a:extLst>
              <a:ext uri="{FF2B5EF4-FFF2-40B4-BE49-F238E27FC236}">
                <a16:creationId xmlns:a16="http://schemas.microsoft.com/office/drawing/2014/main" id="{6805E65E-2734-40E6-BC26-507074946C6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5042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5536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4927F-F32C-4C04-92A3-E3D369437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419" y="964692"/>
            <a:ext cx="10806881" cy="1188720"/>
          </a:xfrm>
        </p:spPr>
        <p:txBody>
          <a:bodyPr/>
          <a:lstStyle/>
          <a:p>
            <a:r>
              <a:rPr lang="sk-SK" dirty="0"/>
              <a:t>OBSAH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FC33B-679C-4CA2-9117-3A9898F46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419" y="2638045"/>
            <a:ext cx="10806881" cy="3550484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sk-SK" sz="2800" dirty="0"/>
              <a:t>Definícia konkurencieschopnosti krajín</a:t>
            </a:r>
          </a:p>
          <a:p>
            <a:pPr marL="514350" indent="-514350" algn="just">
              <a:buFont typeface="+mj-lt"/>
              <a:buAutoNum type="arabicPeriod"/>
            </a:pPr>
            <a:endParaRPr lang="sk-SK" sz="500" dirty="0"/>
          </a:p>
          <a:p>
            <a:pPr marL="514350" indent="-514350" algn="just">
              <a:buFont typeface="+mj-lt"/>
              <a:buAutoNum type="arabicPeriod"/>
            </a:pPr>
            <a:r>
              <a:rPr lang="sk-SK" sz="2800" dirty="0"/>
              <a:t>Faktory ovplyvňujúce konkurencieschopnosť krajín</a:t>
            </a:r>
          </a:p>
          <a:p>
            <a:pPr marL="514350" indent="-514350" algn="just">
              <a:buFont typeface="+mj-lt"/>
              <a:buAutoNum type="arabicPeriod"/>
            </a:pPr>
            <a:endParaRPr lang="sk-SK" sz="600" dirty="0"/>
          </a:p>
          <a:p>
            <a:pPr marL="514350" indent="-514350" algn="just">
              <a:buFont typeface="+mj-lt"/>
              <a:buAutoNum type="arabicPeriod"/>
            </a:pPr>
            <a:r>
              <a:rPr lang="sk-SK" sz="2800" dirty="0"/>
              <a:t>Porterova teória konkurenčných výhod</a:t>
            </a:r>
          </a:p>
          <a:p>
            <a:pPr marL="514350" indent="-514350" algn="just">
              <a:buFont typeface="+mj-lt"/>
              <a:buAutoNum type="arabicPeriod"/>
            </a:pPr>
            <a:endParaRPr lang="sk-SK" sz="500" dirty="0"/>
          </a:p>
          <a:p>
            <a:pPr marL="514350" indent="-514350" algn="just">
              <a:buFont typeface="+mj-lt"/>
              <a:buAutoNum type="arabicPeriod"/>
            </a:pPr>
            <a:r>
              <a:rPr lang="sk-SK" sz="2800" dirty="0"/>
              <a:t>Spôsoby vyhodnocovania konkurencieschopnosti krajín</a:t>
            </a:r>
          </a:p>
          <a:p>
            <a:pPr marL="514350" indent="-514350" algn="just">
              <a:buFont typeface="+mj-lt"/>
              <a:buAutoNum type="arabicPeriod"/>
            </a:pPr>
            <a:endParaRPr lang="sk-SK" sz="500" dirty="0"/>
          </a:p>
          <a:p>
            <a:pPr marL="514350" indent="-514350" algn="just">
              <a:buFont typeface="+mj-lt"/>
              <a:buAutoNum type="arabicPeriod"/>
            </a:pPr>
            <a:r>
              <a:rPr lang="sk-SK" sz="2800" dirty="0"/>
              <a:t>Aktuálny stav konkurencieschopnosti krajín</a:t>
            </a:r>
          </a:p>
        </p:txBody>
      </p:sp>
    </p:spTree>
    <p:extLst>
      <p:ext uri="{BB962C8B-B14F-4D97-AF65-F5344CB8AC3E}">
        <p14:creationId xmlns:p14="http://schemas.microsoft.com/office/powerpoint/2010/main" val="1486587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ACCB7B-CA2C-483A-8778-B62BD7C74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4" y="63544"/>
            <a:ext cx="10792571" cy="450574"/>
          </a:xfrm>
        </p:spPr>
        <p:txBody>
          <a:bodyPr>
            <a:normAutofit fontScale="90000"/>
          </a:bodyPr>
          <a:lstStyle/>
          <a:p>
            <a:r>
              <a:rPr lang="sk-SK" dirty="0"/>
              <a:t>Meranie konkurencieschopnosti krajín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91B721A-CD93-4D7A-9E45-76694E61B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407426"/>
            <a:ext cx="10792571" cy="450574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sk-SK" sz="2000" dirty="0"/>
              <a:t>Zdroj: vlastné spracovanie podľa IMD (2018), CEDA (2013, 2016) a WEF (2013-2017)</a:t>
            </a:r>
          </a:p>
        </p:txBody>
      </p:sp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393DA680-7E2B-45C4-B3EB-F75252A6D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990958"/>
              </p:ext>
            </p:extLst>
          </p:nvPr>
        </p:nvGraphicFramePr>
        <p:xfrm>
          <a:off x="132521" y="609600"/>
          <a:ext cx="11953461" cy="5797816"/>
        </p:xfrm>
        <a:graphic>
          <a:graphicData uri="http://schemas.openxmlformats.org/drawingml/2006/table">
            <a:tbl>
              <a:tblPr>
                <a:tableStyleId>{EB9631B5-78F2-41C9-869B-9F39066F8104}</a:tableStyleId>
              </a:tblPr>
              <a:tblGrid>
                <a:gridCol w="1923263">
                  <a:extLst>
                    <a:ext uri="{9D8B030D-6E8A-4147-A177-3AD203B41FA5}">
                      <a16:colId xmlns:a16="http://schemas.microsoft.com/office/drawing/2014/main" val="4048397805"/>
                    </a:ext>
                  </a:extLst>
                </a:gridCol>
                <a:gridCol w="1947611">
                  <a:extLst>
                    <a:ext uri="{9D8B030D-6E8A-4147-A177-3AD203B41FA5}">
                      <a16:colId xmlns:a16="http://schemas.microsoft.com/office/drawing/2014/main" val="44834477"/>
                    </a:ext>
                  </a:extLst>
                </a:gridCol>
                <a:gridCol w="1947611">
                  <a:extLst>
                    <a:ext uri="{9D8B030D-6E8A-4147-A177-3AD203B41FA5}">
                      <a16:colId xmlns:a16="http://schemas.microsoft.com/office/drawing/2014/main" val="557473620"/>
                    </a:ext>
                  </a:extLst>
                </a:gridCol>
                <a:gridCol w="2044992">
                  <a:extLst>
                    <a:ext uri="{9D8B030D-6E8A-4147-A177-3AD203B41FA5}">
                      <a16:colId xmlns:a16="http://schemas.microsoft.com/office/drawing/2014/main" val="1388274923"/>
                    </a:ext>
                  </a:extLst>
                </a:gridCol>
                <a:gridCol w="2044992">
                  <a:extLst>
                    <a:ext uri="{9D8B030D-6E8A-4147-A177-3AD203B41FA5}">
                      <a16:colId xmlns:a16="http://schemas.microsoft.com/office/drawing/2014/main" val="1684157535"/>
                    </a:ext>
                  </a:extLst>
                </a:gridCol>
                <a:gridCol w="2044992">
                  <a:extLst>
                    <a:ext uri="{9D8B030D-6E8A-4147-A177-3AD203B41FA5}">
                      <a16:colId xmlns:a16="http://schemas.microsoft.com/office/drawing/2014/main" val="3598913794"/>
                    </a:ext>
                  </a:extLst>
                </a:gridCol>
              </a:tblGrid>
              <a:tr h="34104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World</a:t>
                      </a:r>
                      <a:r>
                        <a:rPr lang="sk-SK" sz="20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sk-SK" sz="2000" u="none" strike="noStrike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Competitiveness</a:t>
                      </a:r>
                      <a:r>
                        <a:rPr lang="sk-SK" sz="20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Ranking (IMD)</a:t>
                      </a:r>
                      <a:endParaRPr lang="sk-SK" sz="20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1234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u="none" strike="noStrike" dirty="0">
                          <a:effectLst/>
                        </a:rPr>
                        <a:t>Rok</a:t>
                      </a:r>
                      <a:endParaRPr lang="sk-SK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u="none" strike="noStrike" dirty="0">
                          <a:effectLst/>
                        </a:rPr>
                        <a:t>2013</a:t>
                      </a:r>
                      <a:endParaRPr lang="sk-SK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u="none" strike="noStrike" dirty="0">
                          <a:effectLst/>
                        </a:rPr>
                        <a:t>2014</a:t>
                      </a:r>
                      <a:endParaRPr lang="sk-SK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u="none" strike="noStrike" dirty="0">
                          <a:effectLst/>
                        </a:rPr>
                        <a:t>2015</a:t>
                      </a:r>
                      <a:endParaRPr lang="sk-SK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u="none" strike="noStrike" dirty="0">
                          <a:effectLst/>
                        </a:rPr>
                        <a:t>2016</a:t>
                      </a:r>
                      <a:endParaRPr lang="sk-SK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u="none" strike="noStrike" dirty="0">
                          <a:effectLst/>
                        </a:rPr>
                        <a:t>2017</a:t>
                      </a:r>
                      <a:endParaRPr lang="sk-SK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extLst>
                  <a:ext uri="{0D108BD9-81ED-4DB2-BD59-A6C34878D82A}">
                    <a16:rowId xmlns:a16="http://schemas.microsoft.com/office/drawing/2014/main" val="807793329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1.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>
                          <a:effectLst/>
                        </a:rPr>
                        <a:t>USA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USA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>
                          <a:effectLst/>
                        </a:rPr>
                        <a:t>USA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/>
                        </a:rPr>
                        <a:t>Hong</a:t>
                      </a:r>
                      <a:r>
                        <a:rPr lang="sk-SK" sz="2000" u="none" strike="noStrike" dirty="0">
                          <a:effectLst/>
                        </a:rPr>
                        <a:t> </a:t>
                      </a:r>
                      <a:r>
                        <a:rPr lang="sk-SK" sz="2000" u="none" strike="noStrike" dirty="0" err="1">
                          <a:effectLst/>
                        </a:rPr>
                        <a:t>Kong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/>
                        </a:rPr>
                        <a:t>Hong</a:t>
                      </a:r>
                      <a:r>
                        <a:rPr lang="sk-SK" sz="2000" u="none" strike="noStrike" dirty="0">
                          <a:effectLst/>
                        </a:rPr>
                        <a:t> </a:t>
                      </a:r>
                      <a:r>
                        <a:rPr lang="sk-SK" sz="2000" u="none" strike="noStrike" dirty="0" err="1">
                          <a:effectLst/>
                        </a:rPr>
                        <a:t>Kong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extLst>
                  <a:ext uri="{0D108BD9-81ED-4DB2-BD59-A6C34878D82A}">
                    <a16:rowId xmlns:a16="http://schemas.microsoft.com/office/drawing/2014/main" val="3899709881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2.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/>
                        </a:rPr>
                        <a:t>Switzerland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/>
                        </a:rPr>
                        <a:t>Switzerland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Hong Kong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Switzerland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Switzerland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extLst>
                  <a:ext uri="{0D108BD9-81ED-4DB2-BD59-A6C34878D82A}">
                    <a16:rowId xmlns:a16="http://schemas.microsoft.com/office/drawing/2014/main" val="990443756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3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Hong Kong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/>
                        </a:rPr>
                        <a:t>Singapore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Singapore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USA</a:t>
                      </a:r>
                      <a:endParaRPr lang="sk-SK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u="none" strike="noStrike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Singapore</a:t>
                      </a:r>
                      <a:endParaRPr lang="sk-SK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extLst>
                  <a:ext uri="{0D108BD9-81ED-4DB2-BD59-A6C34878D82A}">
                    <a16:rowId xmlns:a16="http://schemas.microsoft.com/office/drawing/2014/main" val="367233296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4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Sweden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/>
                        </a:rPr>
                        <a:t>Hong</a:t>
                      </a:r>
                      <a:r>
                        <a:rPr lang="sk-SK" sz="2000" u="none" strike="noStrike" dirty="0">
                          <a:effectLst/>
                        </a:rPr>
                        <a:t> </a:t>
                      </a:r>
                      <a:r>
                        <a:rPr lang="sk-SK" sz="2000" u="none" strike="noStrike" dirty="0" err="1">
                          <a:effectLst/>
                        </a:rPr>
                        <a:t>Kong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/>
                        </a:rPr>
                        <a:t>Switzerland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Singapore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USA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extLst>
                  <a:ext uri="{0D108BD9-81ED-4DB2-BD59-A6C34878D82A}">
                    <a16:rowId xmlns:a16="http://schemas.microsoft.com/office/drawing/2014/main" val="3778962892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5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Singapore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Sweden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/>
                        </a:rPr>
                        <a:t>Canada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Sweden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Netherlands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extLst>
                  <a:ext uri="{0D108BD9-81ED-4DB2-BD59-A6C34878D82A}">
                    <a16:rowId xmlns:a16="http://schemas.microsoft.com/office/drawing/2014/main" val="2073334738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i="1" u="none" strike="noStrike" dirty="0">
                          <a:effectLst/>
                        </a:rPr>
                        <a:t>Počet krajín</a:t>
                      </a:r>
                      <a:endParaRPr lang="sk-SK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i="1" u="none" strike="noStrike">
                          <a:effectLst/>
                        </a:rPr>
                        <a:t>60</a:t>
                      </a:r>
                      <a:endParaRPr lang="sk-SK" sz="20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i="1" u="none" strike="noStrike">
                          <a:effectLst/>
                        </a:rPr>
                        <a:t>60</a:t>
                      </a:r>
                      <a:endParaRPr lang="sk-SK" sz="20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i="1" u="none" strike="noStrike" dirty="0">
                          <a:effectLst/>
                        </a:rPr>
                        <a:t>61</a:t>
                      </a:r>
                      <a:endParaRPr lang="sk-SK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i="1" u="none" strike="noStrike">
                          <a:effectLst/>
                        </a:rPr>
                        <a:t>61</a:t>
                      </a:r>
                      <a:endParaRPr lang="sk-SK" sz="20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i="1" u="none" strike="noStrike" dirty="0">
                          <a:effectLst/>
                        </a:rPr>
                        <a:t>63</a:t>
                      </a:r>
                      <a:endParaRPr lang="sk-SK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extLst>
                  <a:ext uri="{0D108BD9-81ED-4DB2-BD59-A6C34878D82A}">
                    <a16:rowId xmlns:a16="http://schemas.microsoft.com/office/drawing/2014/main" val="1707068852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endParaRPr lang="sk-SK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sk-SK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sk-SK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sk-SK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sk-SK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sk-SK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extLst>
                  <a:ext uri="{0D108BD9-81ED-4DB2-BD59-A6C34878D82A}">
                    <a16:rowId xmlns:a16="http://schemas.microsoft.com/office/drawing/2014/main" val="2242610222"/>
                  </a:ext>
                </a:extLst>
              </a:tr>
              <a:tr h="341048">
                <a:tc gridSpan="6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sk-SK" sz="2000" u="none" strike="noStrike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Global</a:t>
                      </a:r>
                      <a:r>
                        <a:rPr lang="sk-SK" sz="2000" u="none" strike="noStrike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sk-SK" sz="2000" u="none" strike="noStrike" kern="1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Competitiveness</a:t>
                      </a:r>
                      <a:r>
                        <a:rPr lang="sk-SK" sz="2000" u="none" strike="noStrike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Index (WEF)</a:t>
                      </a:r>
                      <a:endParaRPr lang="sk-SK" sz="2000" b="1" i="1" u="none" strike="noStrike" kern="1200" dirty="0">
                        <a:solidFill>
                          <a:schemeClr val="dk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23" marR="9123" marT="912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310356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u="none" strike="noStrike" dirty="0">
                          <a:effectLst/>
                        </a:rPr>
                        <a:t>Rok</a:t>
                      </a:r>
                      <a:endParaRPr lang="sk-SK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u="none" strike="noStrike" dirty="0">
                          <a:effectLst/>
                        </a:rPr>
                        <a:t>2013</a:t>
                      </a:r>
                      <a:endParaRPr lang="sk-SK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u="none" strike="noStrike" dirty="0">
                          <a:effectLst/>
                        </a:rPr>
                        <a:t>2014</a:t>
                      </a:r>
                      <a:endParaRPr lang="sk-SK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u="none" strike="noStrike" dirty="0">
                          <a:effectLst/>
                        </a:rPr>
                        <a:t>2015</a:t>
                      </a:r>
                      <a:endParaRPr lang="sk-SK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u="none" strike="noStrike" dirty="0">
                          <a:effectLst/>
                        </a:rPr>
                        <a:t>2016</a:t>
                      </a:r>
                      <a:endParaRPr lang="sk-SK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u="none" strike="noStrike" dirty="0">
                          <a:effectLst/>
                        </a:rPr>
                        <a:t>2017</a:t>
                      </a:r>
                      <a:endParaRPr lang="sk-SK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extLst>
                  <a:ext uri="{0D108BD9-81ED-4DB2-BD59-A6C34878D82A}">
                    <a16:rowId xmlns:a16="http://schemas.microsoft.com/office/drawing/2014/main" val="66141604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1.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Switzerland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Switzerland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/>
                        </a:rPr>
                        <a:t>Switzerland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/>
                        </a:rPr>
                        <a:t>Switzerland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Switzerland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extLst>
                  <a:ext uri="{0D108BD9-81ED-4DB2-BD59-A6C34878D82A}">
                    <a16:rowId xmlns:a16="http://schemas.microsoft.com/office/drawing/2014/main" val="871184086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2.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Singapore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Singapore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/>
                        </a:rPr>
                        <a:t>Singapore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/>
                        </a:rPr>
                        <a:t>Singapore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USA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extLst>
                  <a:ext uri="{0D108BD9-81ED-4DB2-BD59-A6C34878D82A}">
                    <a16:rowId xmlns:a16="http://schemas.microsoft.com/office/drawing/2014/main" val="2982052766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3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Finland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USA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>
                          <a:effectLst/>
                        </a:rPr>
                        <a:t>USA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USA</a:t>
                      </a:r>
                      <a:endParaRPr lang="sk-SK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u="none" strike="noStrike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Singapore</a:t>
                      </a:r>
                      <a:endParaRPr lang="sk-SK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extLst>
                  <a:ext uri="{0D108BD9-81ED-4DB2-BD59-A6C34878D82A}">
                    <a16:rowId xmlns:a16="http://schemas.microsoft.com/office/drawing/2014/main" val="1655312151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4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Germany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Finland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/>
                        </a:rPr>
                        <a:t>Germany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/>
                        </a:rPr>
                        <a:t>Netherlands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Netherlands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extLst>
                  <a:ext uri="{0D108BD9-81ED-4DB2-BD59-A6C34878D82A}">
                    <a16:rowId xmlns:a16="http://schemas.microsoft.com/office/drawing/2014/main" val="420506945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5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USA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/>
                        </a:rPr>
                        <a:t>Germany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>
                          <a:effectLst/>
                        </a:rPr>
                        <a:t>Netherlands</a:t>
                      </a:r>
                      <a:endParaRPr lang="sk-SK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/>
                        </a:rPr>
                        <a:t>Germany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u="none" strike="noStrike" dirty="0" err="1">
                          <a:effectLst/>
                        </a:rPr>
                        <a:t>Germany</a:t>
                      </a:r>
                      <a:endParaRPr lang="sk-S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extLst>
                  <a:ext uri="{0D108BD9-81ED-4DB2-BD59-A6C34878D82A}">
                    <a16:rowId xmlns:a16="http://schemas.microsoft.com/office/drawing/2014/main" val="2636088320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i="1" u="none" strike="noStrike" dirty="0">
                          <a:effectLst/>
                        </a:rPr>
                        <a:t>Počet krajín</a:t>
                      </a:r>
                      <a:endParaRPr lang="sk-SK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i="1" u="none" strike="noStrike" dirty="0">
                          <a:effectLst/>
                        </a:rPr>
                        <a:t>148</a:t>
                      </a:r>
                      <a:endParaRPr lang="sk-SK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i="1" u="none" strike="noStrike" dirty="0">
                          <a:effectLst/>
                        </a:rPr>
                        <a:t>144</a:t>
                      </a:r>
                      <a:endParaRPr lang="sk-SK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i="1" u="none" strike="noStrike" dirty="0">
                          <a:effectLst/>
                        </a:rPr>
                        <a:t>140</a:t>
                      </a:r>
                      <a:endParaRPr lang="sk-SK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i="1" u="none" strike="noStrike" dirty="0">
                          <a:effectLst/>
                        </a:rPr>
                        <a:t>138</a:t>
                      </a:r>
                      <a:endParaRPr lang="sk-SK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000" b="1" i="1" u="none" strike="noStrike" dirty="0">
                          <a:effectLst/>
                        </a:rPr>
                        <a:t>137</a:t>
                      </a:r>
                      <a:endParaRPr lang="sk-SK" sz="2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extLst>
                  <a:ext uri="{0D108BD9-81ED-4DB2-BD59-A6C34878D82A}">
                    <a16:rowId xmlns:a16="http://schemas.microsoft.com/office/drawing/2014/main" val="31412618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5999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ACCB7B-CA2C-483A-8778-B62BD7C74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4" y="63544"/>
            <a:ext cx="10792571" cy="450574"/>
          </a:xfrm>
        </p:spPr>
        <p:txBody>
          <a:bodyPr>
            <a:normAutofit fontScale="90000"/>
          </a:bodyPr>
          <a:lstStyle/>
          <a:p>
            <a:r>
              <a:rPr lang="sk-SK" dirty="0"/>
              <a:t>Meranie konkurencieschopnosti krajín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91B721A-CD93-4D7A-9E45-76694E61B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8" y="3540197"/>
            <a:ext cx="10792571" cy="450574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sk-SK" sz="2000" dirty="0"/>
              <a:t>Zdroj: vlastné spracovanie podľa IMD (2014-2018) a WEF (2013-2017)</a:t>
            </a:r>
          </a:p>
        </p:txBody>
      </p:sp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393DA680-7E2B-45C4-B3EB-F75252A6D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354547"/>
              </p:ext>
            </p:extLst>
          </p:nvPr>
        </p:nvGraphicFramePr>
        <p:xfrm>
          <a:off x="119268" y="863375"/>
          <a:ext cx="11953461" cy="2676822"/>
        </p:xfrm>
        <a:graphic>
          <a:graphicData uri="http://schemas.openxmlformats.org/drawingml/2006/table">
            <a:tbl>
              <a:tblPr>
                <a:tableStyleId>{EB9631B5-78F2-41C9-869B-9F39066F8104}</a:tableStyleId>
              </a:tblPr>
              <a:tblGrid>
                <a:gridCol w="1923263">
                  <a:extLst>
                    <a:ext uri="{9D8B030D-6E8A-4147-A177-3AD203B41FA5}">
                      <a16:colId xmlns:a16="http://schemas.microsoft.com/office/drawing/2014/main" val="4048397805"/>
                    </a:ext>
                  </a:extLst>
                </a:gridCol>
                <a:gridCol w="1947611">
                  <a:extLst>
                    <a:ext uri="{9D8B030D-6E8A-4147-A177-3AD203B41FA5}">
                      <a16:colId xmlns:a16="http://schemas.microsoft.com/office/drawing/2014/main" val="44834477"/>
                    </a:ext>
                  </a:extLst>
                </a:gridCol>
                <a:gridCol w="1947611">
                  <a:extLst>
                    <a:ext uri="{9D8B030D-6E8A-4147-A177-3AD203B41FA5}">
                      <a16:colId xmlns:a16="http://schemas.microsoft.com/office/drawing/2014/main" val="557473620"/>
                    </a:ext>
                  </a:extLst>
                </a:gridCol>
                <a:gridCol w="2044992">
                  <a:extLst>
                    <a:ext uri="{9D8B030D-6E8A-4147-A177-3AD203B41FA5}">
                      <a16:colId xmlns:a16="http://schemas.microsoft.com/office/drawing/2014/main" val="1388274923"/>
                    </a:ext>
                  </a:extLst>
                </a:gridCol>
                <a:gridCol w="2044992">
                  <a:extLst>
                    <a:ext uri="{9D8B030D-6E8A-4147-A177-3AD203B41FA5}">
                      <a16:colId xmlns:a16="http://schemas.microsoft.com/office/drawing/2014/main" val="1684157535"/>
                    </a:ext>
                  </a:extLst>
                </a:gridCol>
                <a:gridCol w="2044992">
                  <a:extLst>
                    <a:ext uri="{9D8B030D-6E8A-4147-A177-3AD203B41FA5}">
                      <a16:colId xmlns:a16="http://schemas.microsoft.com/office/drawing/2014/main" val="3598913794"/>
                    </a:ext>
                  </a:extLst>
                </a:gridCol>
              </a:tblGrid>
              <a:tr h="34104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sk-SK" sz="32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Slovakia</a:t>
                      </a:r>
                      <a:endParaRPr lang="sk-SK" sz="32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1234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b="1" u="none" strike="noStrike" dirty="0">
                          <a:effectLst/>
                        </a:rPr>
                        <a:t>Rok</a:t>
                      </a:r>
                      <a:endParaRPr lang="sk-SK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b="1" u="none" strike="noStrike" dirty="0">
                          <a:effectLst/>
                        </a:rPr>
                        <a:t>2013</a:t>
                      </a:r>
                      <a:endParaRPr lang="sk-SK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b="1" u="none" strike="noStrike" dirty="0">
                          <a:effectLst/>
                        </a:rPr>
                        <a:t>2014</a:t>
                      </a:r>
                      <a:endParaRPr lang="sk-SK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b="1" u="none" strike="noStrike" dirty="0">
                          <a:effectLst/>
                        </a:rPr>
                        <a:t>2015</a:t>
                      </a:r>
                      <a:endParaRPr lang="sk-SK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b="1" u="none" strike="noStrike" dirty="0">
                          <a:effectLst/>
                        </a:rPr>
                        <a:t>2016</a:t>
                      </a:r>
                      <a:endParaRPr lang="sk-SK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b="1" u="none" strike="noStrike" dirty="0">
                          <a:effectLst/>
                        </a:rPr>
                        <a:t>2017</a:t>
                      </a:r>
                      <a:endParaRPr lang="sk-SK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3" marR="9123" marT="9123" marB="0" anchor="ctr"/>
                </a:tc>
                <a:extLst>
                  <a:ext uri="{0D108BD9-81ED-4DB2-BD59-A6C34878D82A}">
                    <a16:rowId xmlns:a16="http://schemas.microsoft.com/office/drawing/2014/main" val="807793329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WCI</a:t>
                      </a:r>
                    </a:p>
                  </a:txBody>
                  <a:tcPr marL="9123" marR="9123" marT="912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47.</a:t>
                      </a:r>
                    </a:p>
                  </a:txBody>
                  <a:tcPr marL="9123" marR="9123" marT="912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45.</a:t>
                      </a:r>
                    </a:p>
                  </a:txBody>
                  <a:tcPr marL="9123" marR="9123" marT="912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46.</a:t>
                      </a:r>
                    </a:p>
                  </a:txBody>
                  <a:tcPr marL="9123" marR="9123" marT="912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40.</a:t>
                      </a:r>
                    </a:p>
                  </a:txBody>
                  <a:tcPr marL="9123" marR="9123" marT="912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51.</a:t>
                      </a:r>
                    </a:p>
                  </a:txBody>
                  <a:tcPr marL="9123" marR="9123" marT="9123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709881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krajín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443756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b"/>
                      <a:r>
                        <a:rPr lang="sk-SK" sz="2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GCI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2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78.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2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75.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2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67.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2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65.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2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59.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33296"/>
                  </a:ext>
                </a:extLst>
              </a:tr>
              <a:tr h="341048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krajín</a:t>
                      </a:r>
                    </a:p>
                  </a:txBody>
                  <a:tcPr marL="9123" marR="9123" marT="91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148</a:t>
                      </a:r>
                    </a:p>
                  </a:txBody>
                  <a:tcPr marL="9123" marR="9123" marT="91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144</a:t>
                      </a:r>
                    </a:p>
                  </a:txBody>
                  <a:tcPr marL="9123" marR="9123" marT="91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</a:p>
                  </a:txBody>
                  <a:tcPr marL="9123" marR="9123" marT="91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138</a:t>
                      </a:r>
                    </a:p>
                  </a:txBody>
                  <a:tcPr marL="9123" marR="9123" marT="91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28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137</a:t>
                      </a:r>
                    </a:p>
                  </a:txBody>
                  <a:tcPr marL="9123" marR="9123" marT="91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962892"/>
                  </a:ext>
                </a:extLst>
              </a:tr>
            </a:tbl>
          </a:graphicData>
        </a:graphic>
      </p:graphicFrame>
      <p:sp>
        <p:nvSpPr>
          <p:cNvPr id="5" name="Zástupný objekt pre obsah 2">
            <a:extLst>
              <a:ext uri="{FF2B5EF4-FFF2-40B4-BE49-F238E27FC236}">
                <a16:creationId xmlns:a16="http://schemas.microsoft.com/office/drawing/2014/main" id="{97D1F3C7-C239-414F-A6DE-2FEA3F4D5E90}"/>
              </a:ext>
            </a:extLst>
          </p:cNvPr>
          <p:cNvSpPr txBox="1">
            <a:spLocks/>
          </p:cNvSpPr>
          <p:nvPr/>
        </p:nvSpPr>
        <p:spPr>
          <a:xfrm>
            <a:off x="119268" y="4346712"/>
            <a:ext cx="11924306" cy="244774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None/>
            </a:pPr>
            <a:r>
              <a:rPr lang="sk-SK" sz="2400" i="1" dirty="0"/>
              <a:t>aktuálne (rok 2017) poradie krajín podľa indexov:</a:t>
            </a:r>
          </a:p>
          <a:p>
            <a:pPr marL="0" lvl="1" indent="0">
              <a:buNone/>
            </a:pPr>
            <a:r>
              <a:rPr lang="sk-SK" sz="2400" i="1" dirty="0"/>
              <a:t>WCI – </a:t>
            </a:r>
            <a:r>
              <a:rPr lang="sk-SK" sz="1800" dirty="0"/>
              <a:t>https://worldcompetitiveness.imd.org/rankings/wcy </a:t>
            </a:r>
            <a:r>
              <a:rPr lang="sk-SK" sz="1800" b="1" dirty="0"/>
              <a:t>alebo</a:t>
            </a:r>
            <a:r>
              <a:rPr lang="sk-SK" sz="1800" dirty="0"/>
              <a:t> https://www.imd.org/globalassets/wcc/docs/release-2017/wcy-2017-vs-2016---final.pdf</a:t>
            </a:r>
            <a:endParaRPr lang="sk-SK" sz="2400" i="1" dirty="0"/>
          </a:p>
          <a:p>
            <a:pPr marL="0" lvl="1" indent="0">
              <a:buNone/>
            </a:pPr>
            <a:r>
              <a:rPr lang="sk-SK" sz="2400" i="1" dirty="0"/>
              <a:t>GCI – </a:t>
            </a:r>
            <a:r>
              <a:rPr lang="sk-SK" sz="1800" dirty="0"/>
              <a:t>http://reports.weforum.org/global-competitiveness-index-2017-2018/competitiveness-rankings/#series=GCI</a:t>
            </a:r>
            <a:r>
              <a:rPr lang="sk-SK" sz="2400" dirty="0"/>
              <a:t> </a:t>
            </a:r>
          </a:p>
          <a:p>
            <a:pPr marL="0" lvl="1" indent="0">
              <a:buNone/>
            </a:pPr>
            <a:endParaRPr lang="sk-SK" sz="2400" dirty="0"/>
          </a:p>
          <a:p>
            <a:pPr marL="0" lvl="1" indent="0">
              <a:buNone/>
            </a:pPr>
            <a:r>
              <a:rPr lang="sk-SK" sz="2200" i="1" dirty="0"/>
              <a:t>Zaradenie krajín podľa štádia rozvoja ich konkurencieschopnosti (WEF):</a:t>
            </a:r>
          </a:p>
          <a:p>
            <a:pPr marL="0" lvl="1" indent="0">
              <a:buNone/>
            </a:pPr>
            <a:r>
              <a:rPr lang="sk-SK" sz="1900" i="1" dirty="0"/>
              <a:t>http://reports.weforum.org/global-competitiveness-index-2017-2018/appendix-a-methodology-and-computation-of-the-global-competitiveness-index-2017-2018/</a:t>
            </a:r>
          </a:p>
          <a:p>
            <a:pPr marL="0" lvl="1" indent="0">
              <a:buFont typeface="Arial" panose="020B0604020202020204" pitchFamily="34" charset="0"/>
              <a:buNone/>
            </a:pPr>
            <a:endParaRPr lang="sk-SK" sz="2000" i="1" dirty="0"/>
          </a:p>
        </p:txBody>
      </p:sp>
    </p:spTree>
    <p:extLst>
      <p:ext uri="{BB962C8B-B14F-4D97-AF65-F5344CB8AC3E}">
        <p14:creationId xmlns:p14="http://schemas.microsoft.com/office/powerpoint/2010/main" val="15807415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4927F-F32C-4C04-92A3-E3D369437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419" y="964692"/>
            <a:ext cx="10806881" cy="1188720"/>
          </a:xfrm>
        </p:spPr>
        <p:txBody>
          <a:bodyPr/>
          <a:lstStyle/>
          <a:p>
            <a:r>
              <a:rPr lang="sk-SK" dirty="0"/>
              <a:t>ZOZNAM POUŽITEJ LITERATÚRY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FC33B-679C-4CA2-9117-3A9898F46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419" y="2319130"/>
            <a:ext cx="10806881" cy="4189825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sk-SK" dirty="0"/>
              <a:t>AIGINGER, K. 1998. </a:t>
            </a:r>
            <a:r>
              <a:rPr lang="sk-SK" i="1" dirty="0"/>
              <a:t>A </a:t>
            </a:r>
            <a:r>
              <a:rPr lang="sk-SK" i="1" dirty="0" err="1"/>
              <a:t>framework</a:t>
            </a:r>
            <a:r>
              <a:rPr lang="sk-SK" i="1" dirty="0"/>
              <a:t> </a:t>
            </a:r>
            <a:r>
              <a:rPr lang="sk-SK" i="1" dirty="0" err="1"/>
              <a:t>for</a:t>
            </a:r>
            <a:r>
              <a:rPr lang="sk-SK" i="1" dirty="0"/>
              <a:t> </a:t>
            </a:r>
            <a:r>
              <a:rPr lang="sk-SK" i="1" dirty="0" err="1"/>
              <a:t>evaulating</a:t>
            </a:r>
            <a:r>
              <a:rPr lang="sk-SK" i="1" dirty="0"/>
              <a:t> </a:t>
            </a:r>
            <a:r>
              <a:rPr lang="sk-SK" i="1" dirty="0" err="1"/>
              <a:t>the</a:t>
            </a:r>
            <a:r>
              <a:rPr lang="sk-SK" i="1" dirty="0"/>
              <a:t> </a:t>
            </a:r>
            <a:r>
              <a:rPr lang="sk-SK" i="1" dirty="0" err="1"/>
              <a:t>dynamic</a:t>
            </a:r>
            <a:r>
              <a:rPr lang="sk-SK" i="1" dirty="0"/>
              <a:t> </a:t>
            </a:r>
            <a:r>
              <a:rPr lang="sk-SK" i="1" dirty="0" err="1"/>
              <a:t>competitiveness</a:t>
            </a:r>
            <a:r>
              <a:rPr lang="sk-SK" i="1" dirty="0"/>
              <a:t> of </a:t>
            </a:r>
            <a:r>
              <a:rPr lang="sk-SK" i="1" dirty="0" err="1"/>
              <a:t>countries</a:t>
            </a:r>
            <a:r>
              <a:rPr lang="sk-SK" i="1" dirty="0"/>
              <a:t>. </a:t>
            </a:r>
            <a:r>
              <a:rPr lang="sk-SK" dirty="0"/>
              <a:t>In </a:t>
            </a:r>
            <a:r>
              <a:rPr lang="sk-SK" dirty="0" err="1"/>
              <a:t>Structural</a:t>
            </a:r>
            <a:r>
              <a:rPr lang="sk-SK" dirty="0"/>
              <a:t> Change and </a:t>
            </a:r>
            <a:r>
              <a:rPr lang="sk-SK" dirty="0" err="1"/>
              <a:t>Economic</a:t>
            </a:r>
            <a:r>
              <a:rPr lang="sk-SK" dirty="0"/>
              <a:t> Dynamics, roč. 9, 1998. ISSN 0954-349X, s. 159-188.</a:t>
            </a:r>
          </a:p>
          <a:p>
            <a:pPr marL="342900" lvl="0" indent="-342900">
              <a:buFont typeface="+mj-lt"/>
              <a:buAutoNum type="arabicPeriod"/>
            </a:pPr>
            <a:r>
              <a:rPr lang="sk-SK" dirty="0"/>
              <a:t>CEDA, 2013. </a:t>
            </a:r>
            <a:r>
              <a:rPr lang="sk-SK" i="1" dirty="0" err="1"/>
              <a:t>Australian</a:t>
            </a:r>
            <a:r>
              <a:rPr lang="sk-SK" i="1" dirty="0"/>
              <a:t> </a:t>
            </a:r>
            <a:r>
              <a:rPr lang="sk-SK" i="1" dirty="0" err="1"/>
              <a:t>results</a:t>
            </a:r>
            <a:r>
              <a:rPr lang="sk-SK" i="1" dirty="0"/>
              <a:t>: </a:t>
            </a:r>
            <a:r>
              <a:rPr lang="sk-SK" i="1" dirty="0" err="1"/>
              <a:t>World</a:t>
            </a:r>
            <a:r>
              <a:rPr lang="sk-SK" i="1" dirty="0"/>
              <a:t> </a:t>
            </a:r>
            <a:r>
              <a:rPr lang="sk-SK" i="1" dirty="0" err="1"/>
              <a:t>Competitiveness</a:t>
            </a:r>
            <a:r>
              <a:rPr lang="sk-SK" i="1" dirty="0"/>
              <a:t> </a:t>
            </a:r>
            <a:r>
              <a:rPr lang="sk-SK" i="1" dirty="0" err="1"/>
              <a:t>Yearbook</a:t>
            </a:r>
            <a:r>
              <a:rPr lang="sk-SK" i="1" dirty="0"/>
              <a:t> (2013) </a:t>
            </a:r>
            <a:r>
              <a:rPr lang="sk-SK" dirty="0"/>
              <a:t>[online]. CEDA. [cit. 2018-04-18]. Dostupné na internete: &lt;https://www.ceda.com.au/Research-and-policy/All-CEDA-research/Research-catalogue/Australian-results-World-Competitiveness-Yearbook#nogo&gt;</a:t>
            </a:r>
          </a:p>
          <a:p>
            <a:pPr marL="342900" lvl="0" indent="-342900">
              <a:buFont typeface="+mj-lt"/>
              <a:buAutoNum type="arabicPeriod"/>
            </a:pPr>
            <a:r>
              <a:rPr lang="sk-SK" dirty="0"/>
              <a:t>CEDA, 2016. </a:t>
            </a:r>
            <a:r>
              <a:rPr lang="sk-SK" i="1" dirty="0" err="1"/>
              <a:t>World</a:t>
            </a:r>
            <a:r>
              <a:rPr lang="sk-SK" i="1" dirty="0"/>
              <a:t> </a:t>
            </a:r>
            <a:r>
              <a:rPr lang="sk-SK" i="1" dirty="0" err="1"/>
              <a:t>Competitiveness</a:t>
            </a:r>
            <a:r>
              <a:rPr lang="sk-SK" i="1" dirty="0"/>
              <a:t> </a:t>
            </a:r>
            <a:r>
              <a:rPr lang="sk-SK" i="1" dirty="0" err="1"/>
              <a:t>Yearbook</a:t>
            </a:r>
            <a:r>
              <a:rPr lang="sk-SK" i="1" dirty="0"/>
              <a:t> (2015) </a:t>
            </a:r>
            <a:r>
              <a:rPr lang="sk-SK" dirty="0"/>
              <a:t>[online]. CEDA. [cit. 2018-04-18]. Dostupné na internete: &lt;https://www.ceda.com.au/Research-and-policy/All-CEDA-research/Research-catalogue/World-Competitiveness-Yearbook-2015&gt;</a:t>
            </a:r>
          </a:p>
          <a:p>
            <a:pPr marL="342900" lvl="0" indent="-342900">
              <a:buFont typeface="+mj-lt"/>
              <a:buAutoNum type="arabicPeriod"/>
            </a:pPr>
            <a:r>
              <a:rPr lang="sk-SK" dirty="0"/>
              <a:t>DURAND, M. – MADASCHI, CH. – TERRIBILE, F.. 1998. </a:t>
            </a:r>
            <a:r>
              <a:rPr lang="sk-SK" i="1" dirty="0" err="1"/>
              <a:t>Trends</a:t>
            </a:r>
            <a:r>
              <a:rPr lang="sk-SK" i="1" dirty="0"/>
              <a:t> in OECD </a:t>
            </a:r>
            <a:r>
              <a:rPr lang="sk-SK" i="1" dirty="0" err="1"/>
              <a:t>Countries</a:t>
            </a:r>
            <a:r>
              <a:rPr lang="sk-SK" i="1" dirty="0"/>
              <a:t>‘ International </a:t>
            </a:r>
            <a:r>
              <a:rPr lang="sk-SK" i="1" dirty="0" err="1"/>
              <a:t>Competitiveness</a:t>
            </a:r>
            <a:r>
              <a:rPr lang="sk-SK" i="1" dirty="0"/>
              <a:t>: </a:t>
            </a:r>
            <a:r>
              <a:rPr lang="sk-SK" i="1" dirty="0" err="1"/>
              <a:t>The</a:t>
            </a:r>
            <a:r>
              <a:rPr lang="sk-SK" i="1" dirty="0"/>
              <a:t> </a:t>
            </a:r>
            <a:r>
              <a:rPr lang="sk-SK" i="1" dirty="0" err="1"/>
              <a:t>Influence</a:t>
            </a:r>
            <a:r>
              <a:rPr lang="sk-SK" i="1" dirty="0"/>
              <a:t> of </a:t>
            </a:r>
            <a:r>
              <a:rPr lang="sk-SK" i="1" dirty="0" err="1"/>
              <a:t>Emerging</a:t>
            </a:r>
            <a:r>
              <a:rPr lang="sk-SK" i="1" dirty="0"/>
              <a:t> </a:t>
            </a:r>
            <a:r>
              <a:rPr lang="sk-SK" i="1" dirty="0" err="1"/>
              <a:t>Market</a:t>
            </a:r>
            <a:r>
              <a:rPr lang="sk-SK" i="1" dirty="0"/>
              <a:t> </a:t>
            </a:r>
            <a:r>
              <a:rPr lang="sk-SK" i="1" dirty="0" err="1"/>
              <a:t>Economies</a:t>
            </a:r>
            <a:r>
              <a:rPr lang="sk-SK" i="1" dirty="0"/>
              <a:t>. </a:t>
            </a:r>
            <a:r>
              <a:rPr lang="sk-SK" dirty="0" err="1"/>
              <a:t>Paris</a:t>
            </a:r>
            <a:r>
              <a:rPr lang="sk-SK" dirty="0"/>
              <a:t> : OECD </a:t>
            </a:r>
            <a:r>
              <a:rPr lang="sk-SK" dirty="0" err="1"/>
              <a:t>Publishing</a:t>
            </a:r>
            <a:r>
              <a:rPr lang="sk-SK" dirty="0"/>
              <a:t>, 1998. ISBN 1815-1973, 57 s. </a:t>
            </a:r>
          </a:p>
          <a:p>
            <a:pPr marL="342900" lvl="0" indent="-342900">
              <a:buFont typeface="+mj-lt"/>
              <a:buAutoNum type="arabicPeriod"/>
            </a:pPr>
            <a:r>
              <a:rPr lang="sk-SK" dirty="0"/>
              <a:t>IMD, 2018. </a:t>
            </a:r>
            <a:r>
              <a:rPr lang="sk-SK" i="1" dirty="0" err="1"/>
              <a:t>Methodology</a:t>
            </a:r>
            <a:r>
              <a:rPr lang="sk-SK" i="1" dirty="0"/>
              <a:t> and </a:t>
            </a:r>
            <a:r>
              <a:rPr lang="sk-SK" i="1" dirty="0" err="1"/>
              <a:t>principles</a:t>
            </a:r>
            <a:r>
              <a:rPr lang="sk-SK" i="1" dirty="0"/>
              <a:t> of </a:t>
            </a:r>
            <a:r>
              <a:rPr lang="sk-SK" i="1" dirty="0" err="1"/>
              <a:t>analysis</a:t>
            </a:r>
            <a:r>
              <a:rPr lang="sk-SK" i="1" dirty="0"/>
              <a:t> </a:t>
            </a:r>
            <a:r>
              <a:rPr lang="sk-SK" dirty="0"/>
              <a:t>[online]. IMD. [cit. 2018-04-18]. Dostupné na internete: &lt;https://www.imd.org/globalassets/wcc/docs/wco/pdfs/methodology.pdf&gt;</a:t>
            </a:r>
          </a:p>
          <a:p>
            <a:pPr marL="342900" lvl="0" indent="-342900">
              <a:buFont typeface="+mj-lt"/>
              <a:buAutoNum type="arabicPeriod"/>
            </a:pPr>
            <a:r>
              <a:rPr lang="sk-SK" dirty="0"/>
              <a:t>IMD, 2018. </a:t>
            </a:r>
            <a:r>
              <a:rPr lang="sk-SK" i="1" dirty="0" err="1"/>
              <a:t>World</a:t>
            </a:r>
            <a:r>
              <a:rPr lang="sk-SK" i="1" dirty="0"/>
              <a:t> </a:t>
            </a:r>
            <a:r>
              <a:rPr lang="sk-SK" i="1" dirty="0" err="1"/>
              <a:t>Competitiveness</a:t>
            </a:r>
            <a:r>
              <a:rPr lang="sk-SK" i="1" dirty="0"/>
              <a:t> Ranking 1 </a:t>
            </a:r>
            <a:r>
              <a:rPr lang="sk-SK" i="1" dirty="0" err="1"/>
              <a:t>Year</a:t>
            </a:r>
            <a:r>
              <a:rPr lang="sk-SK" i="1" dirty="0"/>
              <a:t> Change</a:t>
            </a:r>
            <a:r>
              <a:rPr lang="sk-SK" dirty="0"/>
              <a:t> [online]. IMD. [cit. 2018-04-18]. Dostupné na internete: &lt;https://www.imd.org/globalassets/wcc/docs/release-2017/wcy-2017-vs-2016---final.pdf&gt;</a:t>
            </a:r>
          </a:p>
          <a:p>
            <a:pPr marL="342900" lvl="0" indent="-342900">
              <a:buFont typeface="+mj-lt"/>
              <a:buAutoNum type="arabicPeriod"/>
            </a:pPr>
            <a:r>
              <a:rPr lang="sk-SK" dirty="0"/>
              <a:t>KAČÍRKOVÁ, E. 2017. </a:t>
            </a:r>
            <a:r>
              <a:rPr lang="sk-SK" i="1" dirty="0" err="1"/>
              <a:t>Konkurencieschopnost</a:t>
            </a:r>
            <a:r>
              <a:rPr lang="sk-SK" i="1" dirty="0"/>
              <a:t> zemí: Vývoj teoretického </a:t>
            </a:r>
            <a:r>
              <a:rPr lang="sk-SK" i="1" dirty="0" err="1"/>
              <a:t>pojetí</a:t>
            </a:r>
            <a:r>
              <a:rPr lang="sk-SK" i="1" dirty="0"/>
              <a:t> a </a:t>
            </a:r>
            <a:r>
              <a:rPr lang="sk-SK" i="1" dirty="0" err="1"/>
              <a:t>nejkonkurencieschopnější</a:t>
            </a:r>
            <a:r>
              <a:rPr lang="sk-SK" i="1" dirty="0"/>
              <a:t> </a:t>
            </a:r>
            <a:r>
              <a:rPr lang="sk-SK" i="1" dirty="0" err="1"/>
              <a:t>země</a:t>
            </a:r>
            <a:r>
              <a:rPr lang="sk-SK" i="1" dirty="0"/>
              <a:t> </a:t>
            </a:r>
            <a:r>
              <a:rPr lang="sk-SK" i="1" dirty="0" err="1"/>
              <a:t>světa</a:t>
            </a:r>
            <a:r>
              <a:rPr lang="sk-SK" i="1" dirty="0"/>
              <a:t> za rok 2016. </a:t>
            </a:r>
            <a:r>
              <a:rPr lang="sk-SK" dirty="0"/>
              <a:t>In </a:t>
            </a:r>
            <a:r>
              <a:rPr lang="sk-SK" dirty="0" err="1"/>
              <a:t>Acta</a:t>
            </a:r>
            <a:r>
              <a:rPr lang="sk-SK" dirty="0"/>
              <a:t> </a:t>
            </a:r>
            <a:r>
              <a:rPr lang="sk-SK" dirty="0" err="1"/>
              <a:t>Oeconomica</a:t>
            </a:r>
            <a:r>
              <a:rPr lang="sk-SK" dirty="0"/>
              <a:t> </a:t>
            </a:r>
            <a:r>
              <a:rPr lang="sk-SK" dirty="0" err="1"/>
              <a:t>Pragnesia</a:t>
            </a:r>
            <a:r>
              <a:rPr lang="sk-SK" dirty="0"/>
              <a:t>, roč. 25, 2017, č. 4. ISSN 1804-2112, s. 39-58.</a:t>
            </a:r>
          </a:p>
        </p:txBody>
      </p:sp>
    </p:spTree>
    <p:extLst>
      <p:ext uri="{BB962C8B-B14F-4D97-AF65-F5344CB8AC3E}">
        <p14:creationId xmlns:p14="http://schemas.microsoft.com/office/powerpoint/2010/main" val="20357751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4927F-F32C-4C04-92A3-E3D369437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419" y="964692"/>
            <a:ext cx="10806881" cy="1188720"/>
          </a:xfrm>
        </p:spPr>
        <p:txBody>
          <a:bodyPr/>
          <a:lstStyle/>
          <a:p>
            <a:r>
              <a:rPr lang="sk-SK" dirty="0"/>
              <a:t>ZOZNAM POUŽITEJ LITERATÚRY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FC33B-679C-4CA2-9117-3A9898F46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419" y="2292626"/>
            <a:ext cx="10806881" cy="4565374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buFont typeface="+mj-lt"/>
              <a:buAutoNum type="arabicPeriod" startAt="8"/>
            </a:pPr>
            <a:r>
              <a:rPr lang="sk-SK" dirty="0"/>
              <a:t>KAO, CH. A KOL. 2008. </a:t>
            </a:r>
            <a:r>
              <a:rPr lang="en-US" dirty="0"/>
              <a:t>Measuring the national competitiveness of Southeast Asian countries</a:t>
            </a:r>
            <a:r>
              <a:rPr lang="sk-SK" dirty="0"/>
              <a:t>. In </a:t>
            </a:r>
            <a:r>
              <a:rPr lang="sk-SK" i="1" dirty="0" err="1"/>
              <a:t>European</a:t>
            </a:r>
            <a:r>
              <a:rPr lang="sk-SK" i="1" dirty="0"/>
              <a:t> </a:t>
            </a:r>
            <a:r>
              <a:rPr lang="sk-SK" i="1" dirty="0" err="1"/>
              <a:t>Journal</a:t>
            </a:r>
            <a:r>
              <a:rPr lang="sk-SK" i="1" dirty="0"/>
              <a:t> of </a:t>
            </a:r>
            <a:r>
              <a:rPr lang="sk-SK" i="1" dirty="0" err="1"/>
              <a:t>Operational</a:t>
            </a:r>
            <a:r>
              <a:rPr lang="sk-SK" i="1" dirty="0"/>
              <a:t> </a:t>
            </a:r>
            <a:r>
              <a:rPr lang="sk-SK" i="1" dirty="0" err="1"/>
              <a:t>Research</a:t>
            </a:r>
            <a:r>
              <a:rPr lang="sk-SK" dirty="0"/>
              <a:t>, roč. 187, 2008. ISSN 0377-2217. s. 613-628.</a:t>
            </a:r>
          </a:p>
          <a:p>
            <a:pPr marL="342900" lvl="0" indent="-342900">
              <a:buFont typeface="+mj-lt"/>
              <a:buAutoNum type="arabicPeriod" startAt="8"/>
            </a:pPr>
            <a:r>
              <a:rPr lang="sk-SK" dirty="0"/>
              <a:t>OECD. 19967 </a:t>
            </a:r>
            <a:r>
              <a:rPr lang="sk-SK" i="1" dirty="0"/>
              <a:t>Industrial </a:t>
            </a:r>
            <a:r>
              <a:rPr lang="sk-SK" i="1" dirty="0" err="1"/>
              <a:t>Competitiveness</a:t>
            </a:r>
            <a:r>
              <a:rPr lang="sk-SK" i="1" dirty="0"/>
              <a:t>: Benchmarking Business </a:t>
            </a:r>
            <a:r>
              <a:rPr lang="sk-SK" i="1" dirty="0" err="1"/>
              <a:t>Environment</a:t>
            </a:r>
            <a:r>
              <a:rPr lang="sk-SK" i="1" dirty="0"/>
              <a:t> in </a:t>
            </a:r>
            <a:r>
              <a:rPr lang="sk-SK" i="1" dirty="0" err="1"/>
              <a:t>the</a:t>
            </a:r>
            <a:r>
              <a:rPr lang="sk-SK" i="1" dirty="0"/>
              <a:t> </a:t>
            </a:r>
            <a:r>
              <a:rPr lang="sk-SK" i="1" dirty="0" err="1"/>
              <a:t>Global</a:t>
            </a:r>
            <a:r>
              <a:rPr lang="sk-SK" i="1" dirty="0"/>
              <a:t> </a:t>
            </a:r>
            <a:r>
              <a:rPr lang="sk-SK" i="1" dirty="0" err="1"/>
              <a:t>Economy</a:t>
            </a:r>
            <a:r>
              <a:rPr lang="sk-SK" i="1" dirty="0"/>
              <a:t>. </a:t>
            </a:r>
            <a:r>
              <a:rPr lang="sk-SK" dirty="0" err="1"/>
              <a:t>Paris</a:t>
            </a:r>
            <a:r>
              <a:rPr lang="sk-SK" dirty="0"/>
              <a:t> : OECD, 1997. ISBN 926-4153-446, 497 s.</a:t>
            </a:r>
          </a:p>
          <a:p>
            <a:pPr marL="342900" lvl="0" indent="-342900">
              <a:buFont typeface="+mj-lt"/>
              <a:buAutoNum type="arabicPeriod" startAt="8"/>
            </a:pPr>
            <a:r>
              <a:rPr lang="sk-SK" dirty="0"/>
              <a:t>PORTER, M. E. 1985. </a:t>
            </a:r>
            <a:r>
              <a:rPr lang="sk-SK" i="1" dirty="0" err="1"/>
              <a:t>Competitive</a:t>
            </a:r>
            <a:r>
              <a:rPr lang="sk-SK" i="1" dirty="0"/>
              <a:t> </a:t>
            </a:r>
            <a:r>
              <a:rPr lang="sk-SK" i="1" dirty="0" err="1"/>
              <a:t>Advantage</a:t>
            </a:r>
            <a:r>
              <a:rPr lang="sk-SK" i="1" dirty="0"/>
              <a:t>. </a:t>
            </a:r>
            <a:r>
              <a:rPr lang="sk-SK" i="1" dirty="0" err="1"/>
              <a:t>Creating</a:t>
            </a:r>
            <a:r>
              <a:rPr lang="sk-SK" i="1" dirty="0"/>
              <a:t> and </a:t>
            </a:r>
            <a:r>
              <a:rPr lang="sk-SK" i="1" dirty="0" err="1"/>
              <a:t>Sustaining</a:t>
            </a:r>
            <a:r>
              <a:rPr lang="sk-SK" i="1" dirty="0"/>
              <a:t> </a:t>
            </a:r>
            <a:r>
              <a:rPr lang="sk-SK" i="1" dirty="0" err="1"/>
              <a:t>Superior</a:t>
            </a:r>
            <a:r>
              <a:rPr lang="sk-SK" i="1" dirty="0"/>
              <a:t> </a:t>
            </a:r>
            <a:r>
              <a:rPr lang="sk-SK" i="1" dirty="0" err="1"/>
              <a:t>Performance</a:t>
            </a:r>
            <a:r>
              <a:rPr lang="sk-SK" i="1" dirty="0"/>
              <a:t>. </a:t>
            </a:r>
            <a:r>
              <a:rPr lang="sk-SK" dirty="0"/>
              <a:t>New York :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Free</a:t>
            </a:r>
            <a:r>
              <a:rPr lang="sk-SK" dirty="0"/>
              <a:t> Press. ISBN 0-684-84146-0, 557 s.</a:t>
            </a:r>
          </a:p>
          <a:p>
            <a:pPr marL="342900" lvl="0" indent="-342900">
              <a:buFont typeface="+mj-lt"/>
              <a:buAutoNum type="arabicPeriod" startAt="8"/>
            </a:pPr>
            <a:r>
              <a:rPr lang="sk-SK" dirty="0"/>
              <a:t>PORTER, M. E. 1990. </a:t>
            </a:r>
            <a:r>
              <a:rPr lang="sk-SK" i="1" dirty="0" err="1"/>
              <a:t>The</a:t>
            </a:r>
            <a:r>
              <a:rPr lang="sk-SK" i="1" dirty="0"/>
              <a:t> </a:t>
            </a:r>
            <a:r>
              <a:rPr lang="sk-SK" i="1" dirty="0" err="1"/>
              <a:t>competitive</a:t>
            </a:r>
            <a:r>
              <a:rPr lang="sk-SK" i="1" dirty="0"/>
              <a:t> </a:t>
            </a:r>
            <a:r>
              <a:rPr lang="sk-SK" i="1" dirty="0" err="1"/>
              <a:t>advantage</a:t>
            </a:r>
            <a:r>
              <a:rPr lang="sk-SK" i="1" dirty="0"/>
              <a:t> of </a:t>
            </a:r>
            <a:r>
              <a:rPr lang="sk-SK" i="1" dirty="0" err="1"/>
              <a:t>nations</a:t>
            </a:r>
            <a:r>
              <a:rPr lang="sk-SK" i="1" dirty="0"/>
              <a:t>. </a:t>
            </a:r>
            <a:r>
              <a:rPr lang="sk-SK" dirty="0"/>
              <a:t>New York :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Free</a:t>
            </a:r>
            <a:r>
              <a:rPr lang="sk-SK" dirty="0"/>
              <a:t> Press. </a:t>
            </a:r>
          </a:p>
          <a:p>
            <a:pPr marL="342900" lvl="0" indent="-342900">
              <a:buFont typeface="+mj-lt"/>
              <a:buAutoNum type="arabicPeriod" startAt="8"/>
            </a:pPr>
            <a:r>
              <a:rPr lang="sk-SK" dirty="0"/>
              <a:t>WEF, 2013-2017. </a:t>
            </a:r>
            <a:r>
              <a:rPr lang="sk-SK" i="1" dirty="0" err="1"/>
              <a:t>The</a:t>
            </a:r>
            <a:r>
              <a:rPr lang="sk-SK" i="1" dirty="0"/>
              <a:t> </a:t>
            </a:r>
            <a:r>
              <a:rPr lang="sk-SK" i="1" dirty="0" err="1"/>
              <a:t>Global</a:t>
            </a:r>
            <a:r>
              <a:rPr lang="sk-SK" i="1" dirty="0"/>
              <a:t> </a:t>
            </a:r>
            <a:r>
              <a:rPr lang="sk-SK" i="1" dirty="0" err="1"/>
              <a:t>Competitiveness</a:t>
            </a:r>
            <a:r>
              <a:rPr lang="sk-SK" i="1" dirty="0"/>
              <a:t> Index 2013-2018 </a:t>
            </a:r>
            <a:r>
              <a:rPr lang="sk-SK" dirty="0"/>
              <a:t>[online]. WEF. [cit. 2018-04-18]. Dostupné na internete: &lt;http://reports.weforum.org/the-global-competitiveness-report-2013-2014/&gt;</a:t>
            </a:r>
            <a:br>
              <a:rPr lang="sk-SK" dirty="0"/>
            </a:br>
            <a:r>
              <a:rPr lang="sk-SK" dirty="0"/>
              <a:t>&lt;http://reports.weforum.org/global-competitiveness-report-2014-2015/rankings/&gt; </a:t>
            </a:r>
            <a:br>
              <a:rPr lang="sk-SK" dirty="0"/>
            </a:br>
            <a:r>
              <a:rPr lang="sk-SK" dirty="0"/>
              <a:t>&lt;http://reports.weforum.org/global-competitiveness-report-2015-2016/competitiveness-rankings/&gt; </a:t>
            </a:r>
            <a:br>
              <a:rPr lang="sk-SK" dirty="0"/>
            </a:br>
            <a:r>
              <a:rPr lang="sk-SK" dirty="0"/>
              <a:t>&lt;http://reports.weforum.org/global-competitiveness-index-2016-2017/competitiveness-rankings/#series=GCI&gt; </a:t>
            </a:r>
            <a:br>
              <a:rPr lang="sk-SK" dirty="0"/>
            </a:br>
            <a:r>
              <a:rPr lang="sk-SK" dirty="0"/>
              <a:t>&lt;http://reports.weforum.org/global-competitiveness-index-2017-2018/competitiveness-rankings/#series=GCI&gt;</a:t>
            </a:r>
          </a:p>
          <a:p>
            <a:pPr marL="342900" lvl="0" indent="-342900">
              <a:buFont typeface="+mj-lt"/>
              <a:buAutoNum type="arabicPeriod" startAt="8"/>
            </a:pPr>
            <a:r>
              <a:rPr lang="sk-SK" dirty="0"/>
              <a:t>WEF, 2017. </a:t>
            </a:r>
            <a:r>
              <a:rPr lang="sk-SK" i="1" dirty="0" err="1"/>
              <a:t>Global</a:t>
            </a:r>
            <a:r>
              <a:rPr lang="sk-SK" i="1" dirty="0"/>
              <a:t> </a:t>
            </a:r>
            <a:r>
              <a:rPr lang="sk-SK" i="1" dirty="0" err="1"/>
              <a:t>Competitiveness</a:t>
            </a:r>
            <a:r>
              <a:rPr lang="sk-SK" i="1" dirty="0"/>
              <a:t> Index 2017-2018. </a:t>
            </a:r>
            <a:r>
              <a:rPr lang="sk-SK" i="1" dirty="0" err="1"/>
              <a:t>Appendix</a:t>
            </a:r>
            <a:r>
              <a:rPr lang="sk-SK" i="1" dirty="0"/>
              <a:t> A: </a:t>
            </a:r>
            <a:r>
              <a:rPr lang="sk-SK" i="1" dirty="0" err="1"/>
              <a:t>Methodology</a:t>
            </a:r>
            <a:r>
              <a:rPr lang="sk-SK" i="1" dirty="0"/>
              <a:t> and </a:t>
            </a:r>
            <a:r>
              <a:rPr lang="sk-SK" i="1" dirty="0" err="1"/>
              <a:t>Computation</a:t>
            </a:r>
            <a:r>
              <a:rPr lang="sk-SK" i="1" dirty="0"/>
              <a:t> of </a:t>
            </a:r>
            <a:r>
              <a:rPr lang="sk-SK" i="1" dirty="0" err="1"/>
              <a:t>the</a:t>
            </a:r>
            <a:r>
              <a:rPr lang="sk-SK" i="1" dirty="0"/>
              <a:t> GCI 2017-2018 </a:t>
            </a:r>
            <a:r>
              <a:rPr lang="sk-SK" dirty="0"/>
              <a:t>[online]. WEF. [cit. 2018-04-18]. Dostupné na internete: &lt;http://reports.weforum.org/global-competitiveness-index-2017-2018/appendix-a-methodology-and-computation-of-the-global-competitiveness-index-2017-2018/&gt; </a:t>
            </a:r>
            <a:endParaRPr lang="sk-SK" sz="2800" dirty="0"/>
          </a:p>
          <a:p>
            <a:pPr marL="514350" indent="-514350" algn="just">
              <a:buFont typeface="+mj-lt"/>
              <a:buAutoNum type="arabicPeriod" startAt="7"/>
            </a:pP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412986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4927F-F32C-4C04-92A3-E3D369437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419" y="964692"/>
            <a:ext cx="10806881" cy="1188720"/>
          </a:xfrm>
        </p:spPr>
        <p:txBody>
          <a:bodyPr/>
          <a:lstStyle/>
          <a:p>
            <a:r>
              <a:rPr lang="sk-SK" dirty="0"/>
              <a:t>1. Definícia konkurencieschopnosti krajín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FC33B-679C-4CA2-9117-3A9898F46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419" y="2638044"/>
            <a:ext cx="10806881" cy="3101983"/>
          </a:xfrm>
        </p:spPr>
        <p:txBody>
          <a:bodyPr>
            <a:normAutofit/>
          </a:bodyPr>
          <a:lstStyle/>
          <a:p>
            <a:pPr algn="just"/>
            <a:endParaRPr lang="sk-SK" sz="2800" dirty="0"/>
          </a:p>
          <a:p>
            <a:pPr marL="0" indent="0" algn="just">
              <a:buNone/>
            </a:pPr>
            <a:r>
              <a:rPr lang="sk-SK" sz="2800" dirty="0"/>
              <a:t>Úroveň toho, nakoľko dokáže krajina v prostredí voľných a spravodlivých podmienok produkovať statky a služby, ktoré spĺňajú požiadavky medzinárodných trhov a zároveň dlhodobo udržiavať a zvyšovať reálne príjmy svojich obyvateľov. (OECD, 1997)</a:t>
            </a:r>
          </a:p>
        </p:txBody>
      </p:sp>
    </p:spTree>
    <p:extLst>
      <p:ext uri="{BB962C8B-B14F-4D97-AF65-F5344CB8AC3E}">
        <p14:creationId xmlns:p14="http://schemas.microsoft.com/office/powerpoint/2010/main" val="2997996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4927F-F32C-4C04-92A3-E3D369437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252" y="964692"/>
            <a:ext cx="10797048" cy="1188720"/>
          </a:xfrm>
        </p:spPr>
        <p:txBody>
          <a:bodyPr/>
          <a:lstStyle/>
          <a:p>
            <a:r>
              <a:rPr lang="sk-SK" dirty="0"/>
              <a:t>1. Definícia konkurencieschopnosti krajín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FC33B-679C-4CA2-9117-3A9898F46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252" y="2638044"/>
            <a:ext cx="10797048" cy="366478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sk-SK" sz="2800" dirty="0"/>
              <a:t>V širšom slova zmysle:</a:t>
            </a:r>
          </a:p>
          <a:p>
            <a:pPr lvl="1" algn="just"/>
            <a:r>
              <a:rPr lang="sk-SK" sz="2400" dirty="0"/>
              <a:t>porovnávanie makroekonomickej výkonnosti a celkovej životnej úrovne v krajine, pričom sa vo všeobecnosti sústreďuje na trendy v produktivite</a:t>
            </a:r>
          </a:p>
          <a:p>
            <a:pPr marL="0" indent="0" algn="just">
              <a:buNone/>
            </a:pPr>
            <a:r>
              <a:rPr lang="sk-SK" sz="2800" dirty="0"/>
              <a:t>V užšom slova zmysle:</a:t>
            </a:r>
          </a:p>
          <a:p>
            <a:pPr lvl="1" algn="just"/>
            <a:r>
              <a:rPr lang="sk-SK" sz="2400" dirty="0"/>
              <a:t>schopnosť krajín predať svoje produkty na svetových trhoch. V tomto kontexte je konkurencieschopnosť zvyčajne diskutovaná v medziach nákladov a cenových rozdielov. Necenové faktory, ako napr. technologické inovácie alebo kvalita produktov môžu byť v skutočnosti dôležitejšími faktormi, ale zvyčajne je im kladená menšia pozornosť, pretože je náročnejšie porovnať ich medzi krajinami.  (Durand, Madashi, Terribile, 1998)</a:t>
            </a:r>
          </a:p>
        </p:txBody>
      </p:sp>
    </p:spTree>
    <p:extLst>
      <p:ext uri="{BB962C8B-B14F-4D97-AF65-F5344CB8AC3E}">
        <p14:creationId xmlns:p14="http://schemas.microsoft.com/office/powerpoint/2010/main" val="3848757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4927F-F32C-4C04-92A3-E3D369437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419" y="964692"/>
            <a:ext cx="10806881" cy="1188720"/>
          </a:xfrm>
        </p:spPr>
        <p:txBody>
          <a:bodyPr/>
          <a:lstStyle/>
          <a:p>
            <a:r>
              <a:rPr lang="sk-SK" dirty="0"/>
              <a:t>1. Definícia konkurencieschopnosti krajín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FC33B-679C-4CA2-9117-3A9898F46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419" y="2638044"/>
            <a:ext cx="10806881" cy="38709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sz="2800" dirty="0"/>
              <a:t>Tri základné implikácie:</a:t>
            </a:r>
          </a:p>
          <a:p>
            <a:pPr lvl="0" algn="just"/>
            <a:r>
              <a:rPr lang="sk-SK" sz="2400" dirty="0"/>
              <a:t>nízke náklady nie sú cieľom ekonomickej politiky a nie sú ani indikátorom konkurencieschopnosti v dlhom období,</a:t>
            </a:r>
          </a:p>
          <a:p>
            <a:pPr lvl="0" algn="just"/>
            <a:r>
              <a:rPr lang="sk-SK" sz="2400" dirty="0"/>
              <a:t>externý účet priamo alebo nepriamo prispieva k blahobytu, ale je relatívne nízky v pomere k spotrebe,</a:t>
            </a:r>
          </a:p>
          <a:p>
            <a:pPr algn="just"/>
            <a:r>
              <a:rPr lang="sk-SK" sz="2400" dirty="0"/>
              <a:t>konkurencieschopnosť je dynamickým problémom, ktorej požadovaná úroveň sa v priebehu času mení, pričom investície do ľudského kapitálu, technológií a informácií sú nástrojom zmeny dosahovaného blahobytu a úrovne konkurencieschopnosti. (Aiginger, 1998)</a:t>
            </a:r>
          </a:p>
        </p:txBody>
      </p:sp>
    </p:spTree>
    <p:extLst>
      <p:ext uri="{BB962C8B-B14F-4D97-AF65-F5344CB8AC3E}">
        <p14:creationId xmlns:p14="http://schemas.microsoft.com/office/powerpoint/2010/main" val="3563206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4927F-F32C-4C04-92A3-E3D369437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419" y="964692"/>
            <a:ext cx="10806881" cy="1188720"/>
          </a:xfrm>
        </p:spPr>
        <p:txBody>
          <a:bodyPr/>
          <a:lstStyle/>
          <a:p>
            <a:r>
              <a:rPr lang="sk-SK" dirty="0"/>
              <a:t>MICHAEL E. PORTER</a:t>
            </a:r>
          </a:p>
        </p:txBody>
      </p:sp>
      <p:pic>
        <p:nvPicPr>
          <p:cNvPr id="1026" name="Picture 2" descr="Výsledok vyhľadávania obrázkov pre dopyt michael e porter">
            <a:extLst>
              <a:ext uri="{FF2B5EF4-FFF2-40B4-BE49-F238E27FC236}">
                <a16:creationId xmlns:a16="http://schemas.microsoft.com/office/drawing/2014/main" id="{9897778A-3382-4520-82C1-E4BA0D6F589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049" y="2638425"/>
            <a:ext cx="4644390" cy="387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72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4927F-F32C-4C04-92A3-E3D369437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419" y="964692"/>
            <a:ext cx="10806881" cy="1188720"/>
          </a:xfrm>
        </p:spPr>
        <p:txBody>
          <a:bodyPr/>
          <a:lstStyle/>
          <a:p>
            <a:r>
              <a:rPr lang="sk-SK" dirty="0"/>
              <a:t>1. Prístupy k definovaniu konkurencieschopnosti (Porter, 1985):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FC33B-679C-4CA2-9117-3A9898F46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419" y="2638044"/>
            <a:ext cx="10806881" cy="38709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sz="2800" b="1" dirty="0"/>
              <a:t>1. Vonkajšie poňatie konkurencieschopnosti</a:t>
            </a:r>
          </a:p>
          <a:p>
            <a:pPr marL="452438" algn="just"/>
            <a:r>
              <a:rPr lang="sk-SK" sz="2800" dirty="0"/>
              <a:t>zamerané na cenovo-nákladové faktory (OECD - ceny vývozu, pracovné náklady, index spotrebiteľských cien)</a:t>
            </a:r>
          </a:p>
          <a:p>
            <a:pPr marL="514350" indent="-514350" algn="just">
              <a:buAutoNum type="arabicPeriod"/>
            </a:pPr>
            <a:endParaRPr lang="sk-SK" sz="2800" dirty="0"/>
          </a:p>
          <a:p>
            <a:pPr marL="0" indent="0" algn="ctr">
              <a:buNone/>
            </a:pPr>
            <a:r>
              <a:rPr lang="sk-SK" sz="2800" dirty="0"/>
              <a:t>konkurenčné výhody (Porter) vs. komparatívne výhody (Ricardo)</a:t>
            </a:r>
          </a:p>
          <a:p>
            <a:pPr marL="0" indent="0" algn="ctr">
              <a:buNone/>
            </a:pPr>
            <a:r>
              <a:rPr lang="sk-SK" sz="2800" dirty="0"/>
              <a:t>otvorené vs. zatvorené ekonomiky</a:t>
            </a:r>
          </a:p>
        </p:txBody>
      </p:sp>
    </p:spTree>
    <p:extLst>
      <p:ext uri="{BB962C8B-B14F-4D97-AF65-F5344CB8AC3E}">
        <p14:creationId xmlns:p14="http://schemas.microsoft.com/office/powerpoint/2010/main" val="3530365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4927F-F32C-4C04-92A3-E3D369437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419" y="964692"/>
            <a:ext cx="10806881" cy="1188720"/>
          </a:xfrm>
        </p:spPr>
        <p:txBody>
          <a:bodyPr/>
          <a:lstStyle/>
          <a:p>
            <a:r>
              <a:rPr lang="sk-SK" dirty="0"/>
              <a:t>1. Prístupy k definovaniu konkurencieschopnosti (Porter, 1985):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FC33B-679C-4CA2-9117-3A9898F46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419" y="2638044"/>
            <a:ext cx="10806881" cy="38709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sz="2800" b="1" dirty="0"/>
              <a:t>2. </a:t>
            </a:r>
            <a:r>
              <a:rPr lang="sk-SK" sz="2800" b="1"/>
              <a:t>Agregátne </a:t>
            </a:r>
            <a:r>
              <a:rPr lang="sk-SK" sz="2800" b="1" dirty="0"/>
              <a:t>poňatie konkurencieschopnosti</a:t>
            </a:r>
          </a:p>
          <a:p>
            <a:pPr marL="452438" algn="just"/>
            <a:r>
              <a:rPr lang="sk-SK" sz="2800" dirty="0"/>
              <a:t>dosahovanie určitého stavu makroekonomických ukazovateľov (rast HDP, zamestnanosť, inflácia, životná úroveň)</a:t>
            </a:r>
          </a:p>
          <a:p>
            <a:pPr marL="452438" algn="just"/>
            <a:r>
              <a:rPr lang="sk-SK" sz="2800" dirty="0"/>
              <a:t>produktivita</a:t>
            </a:r>
          </a:p>
        </p:txBody>
      </p:sp>
    </p:spTree>
    <p:extLst>
      <p:ext uri="{BB962C8B-B14F-4D97-AF65-F5344CB8AC3E}">
        <p14:creationId xmlns:p14="http://schemas.microsoft.com/office/powerpoint/2010/main" val="3106979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4927F-F32C-4C04-92A3-E3D369437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419" y="964692"/>
            <a:ext cx="10806881" cy="1188720"/>
          </a:xfrm>
        </p:spPr>
        <p:txBody>
          <a:bodyPr/>
          <a:lstStyle/>
          <a:p>
            <a:r>
              <a:rPr lang="sk-SK" dirty="0"/>
              <a:t>1. Prístupy k definovaniu konkurencieschopnosti (Porter, 1985):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FC33B-679C-4CA2-9117-3A9898F46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419" y="2638044"/>
            <a:ext cx="10806881" cy="38709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sz="2800" b="1" dirty="0"/>
              <a:t>3. Multikriteriálne poňatie konkurencieschopnosti</a:t>
            </a:r>
          </a:p>
          <a:p>
            <a:pPr marL="452438" algn="just"/>
            <a:r>
              <a:rPr lang="sk-SK" sz="2800" dirty="0"/>
              <a:t>zahŕňa aj tzv. soft kvalitatívne faktory – životnú úroveň obyvateľstva</a:t>
            </a:r>
          </a:p>
          <a:p>
            <a:pPr marL="452438" algn="just"/>
            <a:r>
              <a:rPr lang="sk-SK" sz="2800" dirty="0"/>
              <a:t>4 fázy konkurencieschopnosti krajín:</a:t>
            </a:r>
          </a:p>
          <a:p>
            <a:pPr marL="1250950" lvl="1" indent="-485775" algn="just">
              <a:buFont typeface="+mj-lt"/>
              <a:buAutoNum type="arabicPeriod"/>
            </a:pPr>
            <a:r>
              <a:rPr lang="sk-SK" sz="2400" dirty="0"/>
              <a:t>konkurencieschopnosť založená na maximálnom využívaní VF,</a:t>
            </a:r>
          </a:p>
          <a:p>
            <a:pPr marL="1250950" lvl="1" indent="-485775" algn="just">
              <a:buFont typeface="+mj-lt"/>
              <a:buAutoNum type="arabicPeriod"/>
            </a:pPr>
            <a:r>
              <a:rPr lang="sk-SK" sz="2400" dirty="0"/>
              <a:t>konkurencieschopnosť rozvíjaná investíciami (k vyššej efektivite VF),</a:t>
            </a:r>
          </a:p>
          <a:p>
            <a:pPr marL="1250950" lvl="1" indent="-485775" algn="just">
              <a:buFont typeface="+mj-lt"/>
              <a:buAutoNum type="arabicPeriod"/>
            </a:pPr>
            <a:r>
              <a:rPr lang="sk-SK" sz="2400" dirty="0"/>
              <a:t>konkurencieschopnosť rozvíjaná inováciami,</a:t>
            </a:r>
          </a:p>
          <a:p>
            <a:pPr marL="1250950" lvl="1" indent="-485775" algn="just">
              <a:buFont typeface="+mj-lt"/>
              <a:buAutoNum type="arabicPeriod"/>
            </a:pPr>
            <a:r>
              <a:rPr lang="sk-SK" sz="2400" dirty="0"/>
              <a:t>konkurencieschopnosť rozvíjaná prostredníctvom zvyšovania kvality života.</a:t>
            </a:r>
          </a:p>
        </p:txBody>
      </p:sp>
    </p:spTree>
    <p:extLst>
      <p:ext uri="{BB962C8B-B14F-4D97-AF65-F5344CB8AC3E}">
        <p14:creationId xmlns:p14="http://schemas.microsoft.com/office/powerpoint/2010/main" val="19661758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586</TotalTime>
  <Words>1206</Words>
  <Application>Microsoft Office PowerPoint</Application>
  <PresentationFormat>Widescreen</PresentationFormat>
  <Paragraphs>322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Gill Sans MT</vt:lpstr>
      <vt:lpstr>Parcel</vt:lpstr>
      <vt:lpstr>KONKURENCIESCHOPNOsŤ KRAJÍN</vt:lpstr>
      <vt:lpstr>OBSAH</vt:lpstr>
      <vt:lpstr>1. Definícia konkurencieschopnosti krajín</vt:lpstr>
      <vt:lpstr>1. Definícia konkurencieschopnosti krajín</vt:lpstr>
      <vt:lpstr>1. Definícia konkurencieschopnosti krajín</vt:lpstr>
      <vt:lpstr>MICHAEL E. PORTER</vt:lpstr>
      <vt:lpstr>1. Prístupy k definovaniu konkurencieschopnosti (Porter, 1985):</vt:lpstr>
      <vt:lpstr>1. Prístupy k definovaniu konkurencieschopnosti (Porter, 1985):</vt:lpstr>
      <vt:lpstr>1. Prístupy k definovaniu konkurencieschopnosti (Porter, 1985):</vt:lpstr>
      <vt:lpstr>2. FAKTORY OVPLYVňUJúCE KONKURENCIESCHOPNOSť KRAJíN</vt:lpstr>
      <vt:lpstr>PowerPoint Presentation</vt:lpstr>
      <vt:lpstr>3. PORTEROVA TEÓRIA</vt:lpstr>
      <vt:lpstr>PowerPoint Presentation</vt:lpstr>
      <vt:lpstr>Meranie konkurencieschopnosti krajín</vt:lpstr>
      <vt:lpstr>Meranie konkurencieschopnosti krajín</vt:lpstr>
      <vt:lpstr>Meranie konkurencieschopnosti krajín</vt:lpstr>
      <vt:lpstr>Meranie konkurencieschopnosti krajín</vt:lpstr>
      <vt:lpstr>Meranie konkurencieschopnosti krajín</vt:lpstr>
      <vt:lpstr>Meranie konkurencieschopnosti krajín</vt:lpstr>
      <vt:lpstr>Meranie konkurencieschopnosti krajín</vt:lpstr>
      <vt:lpstr>Meranie konkurencieschopnosti krajín</vt:lpstr>
      <vt:lpstr>ZOZNAM POUŽITEJ LITERATÚRY</vt:lpstr>
      <vt:lpstr>ZOZNAM POUŽITEJ LITERATÚRY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KONKURENCIESCHOPNOsŤ KRAJÍN</dc:title>
  <dc:creator>Ina Ďurčeková</dc:creator>
  <cp:lastModifiedBy>Ina Ďurčeková</cp:lastModifiedBy>
  <cp:revision>49</cp:revision>
  <dcterms:created xsi:type="dcterms:W3CDTF">2018-04-11T14:20:12Z</dcterms:created>
  <dcterms:modified xsi:type="dcterms:W3CDTF">2018-04-20T11:43:31Z</dcterms:modified>
</cp:coreProperties>
</file>