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47" d="100"/>
          <a:sy n="47" d="100"/>
        </p:scale>
        <p:origin x="7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253FE-3DA9-4A04-852F-069ADA1B2BD8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1E74-0D5F-43CA-A478-D140B1BB96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95545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253FE-3DA9-4A04-852F-069ADA1B2BD8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1E74-0D5F-43CA-A478-D140B1BB96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9468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253FE-3DA9-4A04-852F-069ADA1B2BD8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1E74-0D5F-43CA-A478-D140B1BB96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67210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253FE-3DA9-4A04-852F-069ADA1B2BD8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1E74-0D5F-43CA-A478-D140B1BB96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97777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253FE-3DA9-4A04-852F-069ADA1B2BD8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1E74-0D5F-43CA-A478-D140B1BB96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42215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253FE-3DA9-4A04-852F-069ADA1B2BD8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1E74-0D5F-43CA-A478-D140B1BB96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90619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253FE-3DA9-4A04-852F-069ADA1B2BD8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1E74-0D5F-43CA-A478-D140B1BB96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68368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253FE-3DA9-4A04-852F-069ADA1B2BD8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1E74-0D5F-43CA-A478-D140B1BB96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01685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253FE-3DA9-4A04-852F-069ADA1B2BD8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1E74-0D5F-43CA-A478-D140B1BB96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08562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253FE-3DA9-4A04-852F-069ADA1B2BD8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1E74-0D5F-43CA-A478-D140B1BB96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1840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253FE-3DA9-4A04-852F-069ADA1B2BD8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1E74-0D5F-43CA-A478-D140B1BB96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97384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253FE-3DA9-4A04-852F-069ADA1B2BD8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01E74-0D5F-43CA-A478-D140B1BB96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39108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2042319"/>
            <a:ext cx="9144000" cy="2367121"/>
          </a:xfrm>
        </p:spPr>
        <p:txBody>
          <a:bodyPr>
            <a:normAutofit fontScale="90000"/>
          </a:bodyPr>
          <a:lstStyle/>
          <a:p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/>
              <a:t/>
            </a:r>
            <a:br>
              <a:rPr lang="sk-SK" b="1" dirty="0"/>
            </a:br>
            <a:r>
              <a:rPr lang="sk-SK" b="1" dirty="0" smtClean="0"/>
              <a:t>Alternatívne </a:t>
            </a:r>
            <a:r>
              <a:rPr lang="sk-SK" b="1" dirty="0"/>
              <a:t>ekonomické teórie – prehľad</a:t>
            </a:r>
            <a:r>
              <a:rPr lang="sk-SK" dirty="0"/>
              <a:t/>
            </a:r>
            <a:br>
              <a:rPr lang="sk-SK" dirty="0"/>
            </a:br>
            <a:r>
              <a:rPr lang="sk-SK" b="1" dirty="0"/>
              <a:t>(podľa I. Klinec, 2005)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2440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b="1" dirty="0" smtClean="0"/>
              <a:t>teórie  zaoberajúce  sa  kritikou  svetových  finančných  inštitúcií  </a:t>
            </a:r>
            <a:r>
              <a:rPr lang="sk-SK" dirty="0" smtClean="0"/>
              <a:t>/</a:t>
            </a:r>
            <a:r>
              <a:rPr lang="sk-SK" dirty="0" err="1" smtClean="0"/>
              <a:t>Parkinová</a:t>
            </a:r>
            <a:r>
              <a:rPr lang="sk-SK" dirty="0" smtClean="0"/>
              <a:t>,  </a:t>
            </a:r>
            <a:r>
              <a:rPr lang="sk-SK" dirty="0" err="1" smtClean="0"/>
              <a:t>Rich</a:t>
            </a:r>
            <a:r>
              <a:rPr lang="sk-SK" dirty="0" smtClean="0"/>
              <a:t>, </a:t>
            </a:r>
            <a:r>
              <a:rPr lang="sk-SK" dirty="0" err="1" smtClean="0"/>
              <a:t>Goldsmith</a:t>
            </a:r>
            <a:r>
              <a:rPr lang="sk-SK" dirty="0" smtClean="0"/>
              <a:t>, </a:t>
            </a:r>
            <a:r>
              <a:rPr lang="sk-SK" dirty="0" err="1" smtClean="0"/>
              <a:t>Goldsmith</a:t>
            </a:r>
            <a:r>
              <a:rPr lang="sk-SK" dirty="0" smtClean="0"/>
              <a:t>, </a:t>
            </a:r>
            <a:r>
              <a:rPr lang="sk-SK" dirty="0" err="1" smtClean="0"/>
              <a:t>Korten</a:t>
            </a:r>
            <a:r>
              <a:rPr lang="sk-SK" dirty="0" smtClean="0"/>
              <a:t>, </a:t>
            </a:r>
            <a:r>
              <a:rPr lang="sk-SK" dirty="0" err="1" smtClean="0"/>
              <a:t>Rifkin</a:t>
            </a:r>
            <a:r>
              <a:rPr lang="sk-SK" dirty="0" smtClean="0"/>
              <a:t>, </a:t>
            </a:r>
            <a:r>
              <a:rPr lang="sk-SK" dirty="0" err="1" smtClean="0"/>
              <a:t>Ramonet</a:t>
            </a:r>
            <a:r>
              <a:rPr lang="sk-SK" dirty="0" smtClean="0"/>
              <a:t>, </a:t>
            </a:r>
            <a:r>
              <a:rPr lang="sk-SK" dirty="0" err="1" smtClean="0"/>
              <a:t>Kapstein</a:t>
            </a:r>
            <a:r>
              <a:rPr lang="sk-SK" dirty="0" smtClean="0"/>
              <a:t>, </a:t>
            </a:r>
            <a:r>
              <a:rPr lang="sk-SK" dirty="0" err="1" smtClean="0"/>
              <a:t>Daly</a:t>
            </a:r>
            <a:r>
              <a:rPr lang="sk-SK" dirty="0" smtClean="0"/>
              <a:t>, </a:t>
            </a:r>
            <a:r>
              <a:rPr lang="sk-SK" dirty="0" err="1" smtClean="0"/>
              <a:t>Cobb</a:t>
            </a:r>
            <a:r>
              <a:rPr lang="sk-SK" dirty="0" smtClean="0"/>
              <a:t>, Jr./, </a:t>
            </a:r>
          </a:p>
          <a:p>
            <a:pPr marL="0" indent="0">
              <a:buNone/>
            </a:pPr>
            <a:endParaRPr lang="sk-SK" b="1" dirty="0"/>
          </a:p>
          <a:p>
            <a:r>
              <a:rPr lang="sk-SK" b="1" dirty="0" smtClean="0"/>
              <a:t>teórie  zaoberajúce  sa  tvorbou  koncepcií,  programov  a  projektov  podporujúcich udržateľnosť</a:t>
            </a:r>
            <a:r>
              <a:rPr lang="sk-SK" dirty="0" smtClean="0"/>
              <a:t> /</a:t>
            </a:r>
            <a:r>
              <a:rPr lang="sk-SK" dirty="0" err="1" smtClean="0"/>
              <a:t>Gore</a:t>
            </a:r>
            <a:r>
              <a:rPr lang="sk-SK" dirty="0" smtClean="0"/>
              <a:t>, </a:t>
            </a:r>
            <a:r>
              <a:rPr lang="sk-SK" dirty="0" err="1" smtClean="0"/>
              <a:t>Brutlandová</a:t>
            </a:r>
            <a:r>
              <a:rPr lang="sk-SK" dirty="0" smtClean="0"/>
              <a:t>, </a:t>
            </a:r>
            <a:r>
              <a:rPr lang="sk-SK" dirty="0" err="1" smtClean="0"/>
              <a:t>Scheer</a:t>
            </a:r>
            <a:r>
              <a:rPr lang="sk-SK" dirty="0" smtClean="0"/>
              <a:t>, </a:t>
            </a:r>
            <a:r>
              <a:rPr lang="sk-SK" dirty="0" err="1" smtClean="0"/>
              <a:t>Hendersonová</a:t>
            </a:r>
            <a:r>
              <a:rPr lang="sk-SK" dirty="0" smtClean="0"/>
              <a:t>, </a:t>
            </a:r>
            <a:r>
              <a:rPr lang="sk-SK" dirty="0" err="1" smtClean="0"/>
              <a:t>Parkinová</a:t>
            </a:r>
            <a:r>
              <a:rPr lang="sk-SK" dirty="0" smtClean="0"/>
              <a:t>, </a:t>
            </a:r>
            <a:r>
              <a:rPr lang="sk-SK" dirty="0" err="1" smtClean="0"/>
              <a:t>Conaty</a:t>
            </a:r>
            <a:r>
              <a:rPr lang="sk-SK" dirty="0" smtClean="0"/>
              <a:t>, </a:t>
            </a:r>
            <a:r>
              <a:rPr lang="sk-SK" dirty="0" err="1" smtClean="0"/>
              <a:t>Ekins</a:t>
            </a:r>
            <a:r>
              <a:rPr lang="sk-SK" dirty="0" smtClean="0"/>
              <a:t>/, </a:t>
            </a:r>
          </a:p>
          <a:p>
            <a:endParaRPr lang="sk-SK" dirty="0" smtClean="0"/>
          </a:p>
          <a:p>
            <a:r>
              <a:rPr lang="sk-SK" dirty="0" smtClean="0"/>
              <a:t> </a:t>
            </a:r>
            <a:r>
              <a:rPr lang="sk-SK" b="1" dirty="0" smtClean="0"/>
              <a:t>teórie  zaoberajúce  sa  sociálnym  rozmerom  udržateľnosti  </a:t>
            </a:r>
            <a:r>
              <a:rPr lang="sk-SK" dirty="0" smtClean="0"/>
              <a:t>/</a:t>
            </a:r>
            <a:r>
              <a:rPr lang="sk-SK" dirty="0" err="1" smtClean="0"/>
              <a:t>Goldsmith</a:t>
            </a:r>
            <a:r>
              <a:rPr lang="sk-SK" dirty="0" smtClean="0"/>
              <a:t>,  </a:t>
            </a:r>
            <a:r>
              <a:rPr lang="sk-SK" dirty="0" err="1" smtClean="0"/>
              <a:t>Goldsmith</a:t>
            </a:r>
            <a:r>
              <a:rPr lang="sk-SK" dirty="0" smtClean="0"/>
              <a:t>, </a:t>
            </a:r>
            <a:r>
              <a:rPr lang="sk-SK" dirty="0" err="1" smtClean="0"/>
              <a:t>Conaty</a:t>
            </a:r>
            <a:r>
              <a:rPr lang="sk-SK" dirty="0" smtClean="0"/>
              <a:t>,  </a:t>
            </a:r>
            <a:r>
              <a:rPr lang="sk-SK" dirty="0" err="1" smtClean="0"/>
              <a:t>Ekins</a:t>
            </a:r>
            <a:r>
              <a:rPr lang="sk-SK" dirty="0" smtClean="0"/>
              <a:t>,  </a:t>
            </a:r>
            <a:r>
              <a:rPr lang="sk-SK" dirty="0" err="1" smtClean="0"/>
              <a:t>Parkinová</a:t>
            </a:r>
            <a:r>
              <a:rPr lang="sk-SK" dirty="0" smtClean="0"/>
              <a:t>,  </a:t>
            </a:r>
            <a:r>
              <a:rPr lang="sk-SK" dirty="0" err="1" smtClean="0"/>
              <a:t>Hendersonová</a:t>
            </a:r>
            <a:r>
              <a:rPr lang="sk-SK" dirty="0" smtClean="0"/>
              <a:t>,  </a:t>
            </a:r>
            <a:r>
              <a:rPr lang="sk-SK" dirty="0" err="1" smtClean="0"/>
              <a:t>Ramonet</a:t>
            </a:r>
            <a:r>
              <a:rPr lang="sk-SK" dirty="0" smtClean="0"/>
              <a:t>,  </a:t>
            </a:r>
            <a:r>
              <a:rPr lang="sk-SK" dirty="0" err="1" smtClean="0"/>
              <a:t>Kapstein</a:t>
            </a:r>
            <a:r>
              <a:rPr lang="sk-SK" dirty="0" smtClean="0"/>
              <a:t>,  </a:t>
            </a:r>
            <a:r>
              <a:rPr lang="sk-SK" dirty="0" err="1" smtClean="0"/>
              <a:t>Schumacher</a:t>
            </a:r>
            <a:r>
              <a:rPr lang="sk-SK" dirty="0" smtClean="0"/>
              <a:t>, </a:t>
            </a:r>
            <a:r>
              <a:rPr lang="sk-SK" dirty="0" err="1" smtClean="0"/>
              <a:t>Douthwaite</a:t>
            </a:r>
            <a:r>
              <a:rPr lang="sk-SK" dirty="0" smtClean="0"/>
              <a:t>, </a:t>
            </a:r>
            <a:r>
              <a:rPr lang="sk-SK" dirty="0" err="1" smtClean="0"/>
              <a:t>Rifkin</a:t>
            </a:r>
            <a:r>
              <a:rPr lang="sk-SK" dirty="0" smtClean="0"/>
              <a:t>, </a:t>
            </a:r>
            <a:r>
              <a:rPr lang="sk-SK" dirty="0" err="1" smtClean="0"/>
              <a:t>Norberg-Hodgeová</a:t>
            </a:r>
            <a:r>
              <a:rPr lang="sk-SK" dirty="0" smtClean="0"/>
              <a:t>/. </a:t>
            </a:r>
          </a:p>
          <a:p>
            <a:pPr marL="0" indent="0">
              <a:buNone/>
            </a:pPr>
            <a:r>
              <a:rPr lang="sk-SK" dirty="0" smtClean="0"/>
              <a:t> 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1898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dirty="0"/>
              <a:t>Zmena  paradigmatických  základov  ekonomickej teórie  by mala  </a:t>
            </a:r>
            <a:r>
              <a:rPr lang="sk-SK" dirty="0" smtClean="0"/>
              <a:t>viesť:</a:t>
            </a:r>
          </a:p>
          <a:p>
            <a:pPr algn="just"/>
            <a:r>
              <a:rPr lang="sk-SK" dirty="0" smtClean="0"/>
              <a:t>k </a:t>
            </a:r>
            <a:r>
              <a:rPr lang="sk-SK" dirty="0"/>
              <a:t>zosúladeniu  </a:t>
            </a:r>
            <a:r>
              <a:rPr lang="sk-SK" dirty="0" smtClean="0"/>
              <a:t>tejto teórie  </a:t>
            </a:r>
            <a:r>
              <a:rPr lang="sk-SK" dirty="0"/>
              <a:t>so  súčasnými  zmenami  </a:t>
            </a:r>
            <a:r>
              <a:rPr lang="sk-SK" b="1" dirty="0"/>
              <a:t>paradigmy  myslenia  a  vedy  </a:t>
            </a:r>
            <a:endParaRPr lang="sk-SK" b="1" dirty="0" smtClean="0"/>
          </a:p>
          <a:p>
            <a:pPr algn="just"/>
            <a:r>
              <a:rPr lang="sk-SK" dirty="0" smtClean="0"/>
              <a:t>k </a:t>
            </a:r>
            <a:r>
              <a:rPr lang="sk-SK" dirty="0"/>
              <a:t>prispôsobeniu  </a:t>
            </a:r>
            <a:r>
              <a:rPr lang="sk-SK" dirty="0" smtClean="0"/>
              <a:t>sa súčasnej  </a:t>
            </a:r>
            <a:r>
              <a:rPr lang="sk-SK" dirty="0"/>
              <a:t>svetovej  ekonomiky  meniacej  sa  </a:t>
            </a:r>
            <a:r>
              <a:rPr lang="sk-SK" b="1" dirty="0"/>
              <a:t>civilizačnej  </a:t>
            </a:r>
            <a:r>
              <a:rPr lang="sk-SK" b="1" dirty="0" smtClean="0"/>
              <a:t>paradigme  </a:t>
            </a:r>
          </a:p>
          <a:p>
            <a:pPr marL="0" indent="0" algn="just">
              <a:buNone/>
            </a:pPr>
            <a:endParaRPr lang="sk-SK" b="1" dirty="0" smtClean="0"/>
          </a:p>
          <a:p>
            <a:pPr marL="0" indent="0" algn="just">
              <a:buNone/>
            </a:pPr>
            <a:r>
              <a:rPr lang="sk-SK" b="1" dirty="0" smtClean="0"/>
              <a:t>Vytváranie  novej ekonómie</a:t>
            </a:r>
            <a:r>
              <a:rPr lang="sk-SK" b="1" dirty="0"/>
              <a:t>,  ekologickej  ekonómie    alebo  ekonómie  reálneho  sveta  </a:t>
            </a:r>
            <a:r>
              <a:rPr lang="sk-SK" dirty="0"/>
              <a:t>je  </a:t>
            </a:r>
            <a:r>
              <a:rPr lang="sk-SK" dirty="0" smtClean="0"/>
              <a:t>perspektívnou alternatívou </a:t>
            </a:r>
            <a:r>
              <a:rPr lang="sk-SK" dirty="0"/>
              <a:t>k súčasnej nie celkom vyhovujúcej ekonomickej teórií najmä </a:t>
            </a:r>
            <a:r>
              <a:rPr lang="sk-SK" dirty="0" smtClean="0"/>
              <a:t>makroekonómii</a:t>
            </a:r>
            <a:endParaRPr lang="sk-SK" dirty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0459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 err="1"/>
              <a:t>Sara</a:t>
            </a:r>
            <a:r>
              <a:rPr lang="sk-SK" dirty="0"/>
              <a:t> </a:t>
            </a:r>
            <a:r>
              <a:rPr lang="sk-SK" dirty="0" err="1"/>
              <a:t>Parkinová</a:t>
            </a:r>
            <a:r>
              <a:rPr lang="sk-SK" dirty="0"/>
              <a:t> vo svojom prehľade histórie vývoja zeleného myslenia na Západe </a:t>
            </a:r>
            <a:r>
              <a:rPr lang="sk-SK" dirty="0" smtClean="0"/>
              <a:t>uvádza </a:t>
            </a:r>
            <a:r>
              <a:rPr lang="sk-SK" b="1" dirty="0"/>
              <a:t>novú ekonómiu ako zelené </a:t>
            </a:r>
            <a:r>
              <a:rPr lang="sk-SK" b="1" dirty="0" smtClean="0"/>
              <a:t>myslenie        </a:t>
            </a:r>
            <a:endParaRPr lang="sk-SK" b="1" dirty="0"/>
          </a:p>
          <a:p>
            <a:pPr marL="0" indent="0">
              <a:buNone/>
            </a:pPr>
            <a:r>
              <a:rPr lang="sk-SK" dirty="0"/>
              <a:t> </a:t>
            </a: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Z </a:t>
            </a:r>
            <a:r>
              <a:rPr lang="sk-SK" dirty="0"/>
              <a:t>ekonomických  koncepcií  </a:t>
            </a:r>
            <a:r>
              <a:rPr lang="sk-SK" dirty="0" smtClean="0"/>
              <a:t>do zeleného myslenia </a:t>
            </a:r>
            <a:r>
              <a:rPr lang="sk-SK" dirty="0" smtClean="0"/>
              <a:t>zaradila:</a:t>
            </a:r>
            <a:endParaRPr lang="sk-SK" dirty="0"/>
          </a:p>
          <a:p>
            <a:pPr marL="0" indent="0">
              <a:buNone/>
            </a:pPr>
            <a:r>
              <a:rPr lang="sk-SK" dirty="0" smtClean="0"/>
              <a:t>zavedenie koncepcie  </a:t>
            </a:r>
            <a:r>
              <a:rPr lang="sk-SK" b="1" dirty="0"/>
              <a:t>entropie </a:t>
            </a:r>
            <a:r>
              <a:rPr lang="sk-SK" dirty="0"/>
              <a:t> </a:t>
            </a:r>
            <a:r>
              <a:rPr lang="sk-SK" dirty="0" err="1" smtClean="0"/>
              <a:t>Georgescu-Roegenom</a:t>
            </a:r>
            <a:r>
              <a:rPr lang="sk-SK" dirty="0"/>
              <a:t>,  </a:t>
            </a: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koncepciu  </a:t>
            </a:r>
            <a:r>
              <a:rPr lang="sk-SK" b="1" dirty="0"/>
              <a:t>limitovaného  rastu  </a:t>
            </a:r>
            <a:r>
              <a:rPr lang="sk-SK" dirty="0"/>
              <a:t>Paula  </a:t>
            </a:r>
            <a:r>
              <a:rPr lang="sk-SK" dirty="0" err="1"/>
              <a:t>Ehrlicha</a:t>
            </a:r>
            <a:r>
              <a:rPr lang="sk-SK" dirty="0"/>
              <a:t>  a  Rímskeho  klubu  </a:t>
            </a:r>
            <a:r>
              <a:rPr lang="sk-SK" dirty="0" smtClean="0"/>
              <a:t> 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koncepcie  </a:t>
            </a:r>
            <a:r>
              <a:rPr lang="sk-SK" b="1" dirty="0"/>
              <a:t>nových  ekonómov  </a:t>
            </a:r>
            <a:r>
              <a:rPr lang="sk-SK" dirty="0"/>
              <a:t>okolo  </a:t>
            </a:r>
            <a:r>
              <a:rPr lang="sk-SK" dirty="0" err="1"/>
              <a:t>Hermana</a:t>
            </a:r>
            <a:r>
              <a:rPr lang="sk-SK" dirty="0"/>
              <a:t>  </a:t>
            </a:r>
            <a:r>
              <a:rPr lang="sk-SK" dirty="0" err="1" smtClean="0"/>
              <a:t>Dalyho</a:t>
            </a:r>
            <a:r>
              <a:rPr lang="sk-SK" dirty="0" smtClean="0"/>
              <a:t> 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164874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 smtClean="0"/>
              <a:t>Nová ekonómia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k-SK" dirty="0"/>
              <a:t>1973 </a:t>
            </a:r>
            <a:r>
              <a:rPr lang="sk-SK" dirty="0" err="1"/>
              <a:t>Ernst</a:t>
            </a:r>
            <a:r>
              <a:rPr lang="sk-SK" dirty="0"/>
              <a:t> F. </a:t>
            </a:r>
            <a:r>
              <a:rPr lang="sk-SK" dirty="0" err="1"/>
              <a:t>Schumacher</a:t>
            </a:r>
            <a:r>
              <a:rPr lang="sk-SK" dirty="0"/>
              <a:t> </a:t>
            </a:r>
            <a:r>
              <a:rPr lang="sk-SK" dirty="0" smtClean="0"/>
              <a:t>-  kniha „Malé </a:t>
            </a:r>
            <a:r>
              <a:rPr lang="sk-SK" dirty="0"/>
              <a:t>je </a:t>
            </a:r>
            <a:r>
              <a:rPr lang="sk-SK" dirty="0" smtClean="0"/>
              <a:t>krásne“</a:t>
            </a:r>
          </a:p>
          <a:p>
            <a:pPr algn="ctr"/>
            <a:endParaRPr lang="sk-SK" dirty="0"/>
          </a:p>
          <a:p>
            <a:r>
              <a:rPr lang="sk-SK" dirty="0" smtClean="0"/>
              <a:t>touto  </a:t>
            </a:r>
            <a:r>
              <a:rPr lang="sk-SK" dirty="0"/>
              <a:t>knihou </a:t>
            </a:r>
            <a:r>
              <a:rPr lang="sk-SK" dirty="0" smtClean="0"/>
              <a:t>sa </a:t>
            </a:r>
            <a:r>
              <a:rPr lang="sk-SK" dirty="0"/>
              <a:t>stal  inšpirátorom  a  zakladateľom  tej  vetvy  ekonómie,  ktorá  sa  nazýva </a:t>
            </a:r>
            <a:r>
              <a:rPr lang="sk-SK" dirty="0" smtClean="0"/>
              <a:t>v </a:t>
            </a:r>
            <a:r>
              <a:rPr lang="sk-SK" dirty="0"/>
              <a:t>súčasnosti  novou  </a:t>
            </a:r>
            <a:r>
              <a:rPr lang="sk-SK" dirty="0" smtClean="0"/>
              <a:t>ekonómiou</a:t>
            </a:r>
          </a:p>
          <a:p>
            <a:r>
              <a:rPr lang="sk-SK" dirty="0" err="1" smtClean="0"/>
              <a:t>Schumacher</a:t>
            </a:r>
            <a:r>
              <a:rPr lang="sk-SK" dirty="0" smtClean="0"/>
              <a:t>  aj  </a:t>
            </a:r>
            <a:r>
              <a:rPr lang="sk-SK" dirty="0"/>
              <a:t>noví  ekonómovia  sú  </a:t>
            </a:r>
            <a:r>
              <a:rPr lang="sk-SK" dirty="0" smtClean="0"/>
              <a:t>pokračovateľmi  teoretickej  </a:t>
            </a:r>
            <a:r>
              <a:rPr lang="sk-SK" dirty="0"/>
              <a:t>vetvy  ekonómie,  ktorú  </a:t>
            </a:r>
            <a:r>
              <a:rPr lang="sk-SK" dirty="0" err="1"/>
              <a:t>Mark</a:t>
            </a:r>
            <a:r>
              <a:rPr lang="sk-SK" dirty="0"/>
              <a:t>  Lutz  nazýva  </a:t>
            </a:r>
            <a:r>
              <a:rPr lang="sk-SK" b="1" dirty="0"/>
              <a:t>humanistická </a:t>
            </a:r>
            <a:r>
              <a:rPr lang="sk-SK" b="1" dirty="0" smtClean="0"/>
              <a:t>ekonómia </a:t>
            </a:r>
            <a:r>
              <a:rPr lang="sk-SK" dirty="0" smtClean="0"/>
              <a:t>(napr. </a:t>
            </a:r>
            <a:r>
              <a:rPr lang="sk-SK" dirty="0" err="1"/>
              <a:t>Jevons</a:t>
            </a:r>
            <a:r>
              <a:rPr lang="sk-SK" dirty="0"/>
              <a:t>, </a:t>
            </a:r>
            <a:r>
              <a:rPr lang="sk-SK" dirty="0" err="1"/>
              <a:t>Carlyle</a:t>
            </a:r>
            <a:r>
              <a:rPr lang="sk-SK" dirty="0"/>
              <a:t>, Ruskin, </a:t>
            </a:r>
            <a:r>
              <a:rPr lang="sk-SK" dirty="0" err="1" smtClean="0"/>
              <a:t>Hobson</a:t>
            </a:r>
            <a:r>
              <a:rPr lang="sk-SK" dirty="0" smtClean="0"/>
              <a:t>, </a:t>
            </a:r>
            <a:r>
              <a:rPr lang="sk-SK" dirty="0" err="1" smtClean="0"/>
              <a:t>Gandhi</a:t>
            </a:r>
            <a:r>
              <a:rPr lang="sk-SK" dirty="0"/>
              <a:t>, </a:t>
            </a:r>
            <a:r>
              <a:rPr lang="sk-SK" dirty="0" err="1" smtClean="0"/>
              <a:t>Tawney</a:t>
            </a:r>
            <a:r>
              <a:rPr lang="sk-SK" dirty="0" smtClean="0"/>
              <a:t>)   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6669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/>
              <a:t>Medzi  novú  ekonómiu  možno  zaradiť  teoretické  </a:t>
            </a:r>
            <a:r>
              <a:rPr lang="sk-SK" b="1" dirty="0" smtClean="0"/>
              <a:t>koncepcie:</a:t>
            </a:r>
          </a:p>
          <a:p>
            <a:endParaRPr lang="sk-SK" dirty="0"/>
          </a:p>
          <a:p>
            <a:r>
              <a:rPr lang="sk-SK" dirty="0" smtClean="0"/>
              <a:t>humanistickej  </a:t>
            </a:r>
            <a:r>
              <a:rPr lang="sk-SK" dirty="0"/>
              <a:t>ekonómie, </a:t>
            </a:r>
          </a:p>
          <a:p>
            <a:r>
              <a:rPr lang="sk-SK" dirty="0"/>
              <a:t>ekologickej </a:t>
            </a:r>
            <a:r>
              <a:rPr lang="sk-SK" dirty="0" smtClean="0"/>
              <a:t>ekonómie,</a:t>
            </a:r>
          </a:p>
          <a:p>
            <a:r>
              <a:rPr lang="sk-SK" dirty="0" smtClean="0"/>
              <a:t>ekonómie </a:t>
            </a:r>
            <a:r>
              <a:rPr lang="sk-SK" dirty="0"/>
              <a:t>reálneho  </a:t>
            </a:r>
            <a:r>
              <a:rPr lang="sk-SK" dirty="0" smtClean="0"/>
              <a:t>života. 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dirty="0" smtClean="0"/>
              <a:t>(pozn. nie </a:t>
            </a:r>
            <a:r>
              <a:rPr lang="sk-SK" dirty="0"/>
              <a:t>všetky sú vždy  za novú </a:t>
            </a:r>
            <a:r>
              <a:rPr lang="sk-SK" dirty="0" smtClean="0"/>
              <a:t>ekonómiu  považované)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2962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 smtClean="0"/>
              <a:t>Všetky  teoretické  koncepcie  novej  ekonómie však smerujú:</a:t>
            </a:r>
          </a:p>
          <a:p>
            <a:endParaRPr lang="sk-SK" dirty="0" smtClean="0"/>
          </a:p>
          <a:p>
            <a:r>
              <a:rPr lang="sk-SK" dirty="0" smtClean="0"/>
              <a:t>k zosúladeniu  pôsobenia  ekonómie  a  ekológie </a:t>
            </a:r>
          </a:p>
          <a:p>
            <a:endParaRPr lang="sk-SK" dirty="0" smtClean="0"/>
          </a:p>
          <a:p>
            <a:r>
              <a:rPr lang="sk-SK" dirty="0" smtClean="0"/>
              <a:t>k zharmonizovaniu  vzťahu ekonomiky a životného prostredia na Zemi. 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8544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Hlavné  teoretické  prúdy  nového  ekonomického  myslenia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b="1" dirty="0" smtClean="0"/>
              <a:t>nová  ekonómia  </a:t>
            </a:r>
            <a:r>
              <a:rPr lang="sk-SK" dirty="0" smtClean="0"/>
              <a:t>(</a:t>
            </a:r>
            <a:r>
              <a:rPr lang="sk-SK" dirty="0" err="1" smtClean="0"/>
              <a:t>Ekins</a:t>
            </a:r>
            <a:r>
              <a:rPr lang="sk-SK" dirty="0"/>
              <a:t>,  Max-</a:t>
            </a:r>
            <a:r>
              <a:rPr lang="sk-SK" dirty="0" err="1"/>
              <a:t>Neef</a:t>
            </a:r>
            <a:r>
              <a:rPr lang="sk-SK" dirty="0"/>
              <a:t>,  </a:t>
            </a:r>
            <a:r>
              <a:rPr lang="sk-SK" dirty="0" err="1"/>
              <a:t>Conaty</a:t>
            </a:r>
            <a:r>
              <a:rPr lang="sk-SK" dirty="0"/>
              <a:t>,  </a:t>
            </a:r>
            <a:r>
              <a:rPr lang="sk-SK" dirty="0" err="1"/>
              <a:t>Hendersonová</a:t>
            </a:r>
            <a:r>
              <a:rPr lang="sk-SK" dirty="0"/>
              <a:t>,  </a:t>
            </a:r>
            <a:r>
              <a:rPr lang="sk-SK" dirty="0" err="1"/>
              <a:t>Parkinová</a:t>
            </a:r>
            <a:r>
              <a:rPr lang="sk-SK" dirty="0"/>
              <a:t>,  </a:t>
            </a:r>
            <a:r>
              <a:rPr lang="sk-SK" dirty="0" err="1"/>
              <a:t>Rifkin</a:t>
            </a:r>
            <a:r>
              <a:rPr lang="sk-SK" dirty="0"/>
              <a:t>, </a:t>
            </a:r>
            <a:r>
              <a:rPr lang="sk-SK" dirty="0" err="1" smtClean="0"/>
              <a:t>Goldsmith</a:t>
            </a:r>
            <a:r>
              <a:rPr lang="sk-SK" dirty="0"/>
              <a:t>,  </a:t>
            </a:r>
            <a:r>
              <a:rPr lang="sk-SK" dirty="0" err="1"/>
              <a:t>Etzioni</a:t>
            </a:r>
            <a:r>
              <a:rPr lang="sk-SK" dirty="0"/>
              <a:t>,  </a:t>
            </a:r>
            <a:r>
              <a:rPr lang="sk-SK" dirty="0" err="1"/>
              <a:t>Gore</a:t>
            </a:r>
            <a:r>
              <a:rPr lang="sk-SK" dirty="0"/>
              <a:t>,  </a:t>
            </a:r>
            <a:r>
              <a:rPr lang="sk-SK" dirty="0" err="1"/>
              <a:t>Schumacher</a:t>
            </a:r>
            <a:r>
              <a:rPr lang="sk-SK" dirty="0"/>
              <a:t>,  </a:t>
            </a:r>
            <a:r>
              <a:rPr lang="sk-SK" dirty="0" err="1" smtClean="0"/>
              <a:t>Dothwaite</a:t>
            </a:r>
            <a:r>
              <a:rPr lang="sk-SK" dirty="0" smtClean="0"/>
              <a:t>)  </a:t>
            </a:r>
          </a:p>
          <a:p>
            <a:r>
              <a:rPr lang="sk-SK" b="1" dirty="0" smtClean="0"/>
              <a:t>humanistická  ekonómia  </a:t>
            </a:r>
            <a:r>
              <a:rPr lang="sk-SK" dirty="0" smtClean="0"/>
              <a:t>(Lutz</a:t>
            </a:r>
            <a:r>
              <a:rPr lang="sk-SK" dirty="0"/>
              <a:t>,  </a:t>
            </a:r>
            <a:r>
              <a:rPr lang="sk-SK" dirty="0" smtClean="0"/>
              <a:t>Lux) </a:t>
            </a:r>
            <a:endParaRPr lang="sk-SK" dirty="0"/>
          </a:p>
          <a:p>
            <a:r>
              <a:rPr lang="sk-SK" b="1" dirty="0" smtClean="0"/>
              <a:t>ekonómia  </a:t>
            </a:r>
            <a:r>
              <a:rPr lang="sk-SK" b="1" dirty="0"/>
              <a:t>reálneho  života  </a:t>
            </a:r>
            <a:r>
              <a:rPr lang="sk-SK" dirty="0" smtClean="0"/>
              <a:t>(</a:t>
            </a:r>
            <a:r>
              <a:rPr lang="sk-SK" dirty="0" err="1" smtClean="0"/>
              <a:t>Ekins</a:t>
            </a:r>
            <a:r>
              <a:rPr lang="sk-SK" dirty="0"/>
              <a:t>,  Max-</a:t>
            </a:r>
            <a:r>
              <a:rPr lang="sk-SK" dirty="0" err="1"/>
              <a:t>Neef</a:t>
            </a:r>
            <a:r>
              <a:rPr lang="sk-SK" dirty="0"/>
              <a:t>,  </a:t>
            </a:r>
            <a:r>
              <a:rPr lang="sk-SK" dirty="0" err="1" smtClean="0"/>
              <a:t>Daly</a:t>
            </a:r>
            <a:r>
              <a:rPr lang="sk-SK" dirty="0" smtClean="0"/>
              <a:t>)  </a:t>
            </a:r>
          </a:p>
          <a:p>
            <a:r>
              <a:rPr lang="sk-SK" b="1" dirty="0" smtClean="0"/>
              <a:t>ekologická  ekonómia  </a:t>
            </a:r>
            <a:r>
              <a:rPr lang="sk-SK" dirty="0" smtClean="0"/>
              <a:t>(</a:t>
            </a:r>
            <a:r>
              <a:rPr lang="sk-SK" dirty="0" err="1" smtClean="0"/>
              <a:t>Ekins</a:t>
            </a:r>
            <a:r>
              <a:rPr lang="sk-SK" dirty="0"/>
              <a:t>, </a:t>
            </a:r>
            <a:r>
              <a:rPr lang="sk-SK" dirty="0" err="1"/>
              <a:t>Conaty</a:t>
            </a:r>
            <a:r>
              <a:rPr lang="sk-SK" dirty="0"/>
              <a:t>, </a:t>
            </a:r>
            <a:r>
              <a:rPr lang="sk-SK" dirty="0" err="1" smtClean="0"/>
              <a:t>Parkinová</a:t>
            </a:r>
            <a:r>
              <a:rPr lang="sk-SK" dirty="0"/>
              <a:t>,  </a:t>
            </a:r>
            <a:r>
              <a:rPr lang="sk-SK" dirty="0" err="1" smtClean="0"/>
              <a:t>Hendersonová</a:t>
            </a:r>
            <a:r>
              <a:rPr lang="sk-SK" dirty="0" smtClean="0"/>
              <a:t>)  </a:t>
            </a:r>
          </a:p>
          <a:p>
            <a:r>
              <a:rPr lang="sk-SK" b="1" dirty="0" smtClean="0"/>
              <a:t>ekonómia  </a:t>
            </a:r>
            <a:r>
              <a:rPr lang="sk-SK" b="1" dirty="0"/>
              <a:t>ustáleného  stavu</a:t>
            </a:r>
            <a:r>
              <a:rPr lang="sk-SK" dirty="0"/>
              <a:t>  </a:t>
            </a:r>
            <a:r>
              <a:rPr lang="sk-SK" dirty="0" smtClean="0"/>
              <a:t>(</a:t>
            </a:r>
            <a:r>
              <a:rPr lang="sk-SK" dirty="0" err="1" smtClean="0"/>
              <a:t>Daly</a:t>
            </a:r>
            <a:r>
              <a:rPr lang="sk-SK" dirty="0"/>
              <a:t>,  </a:t>
            </a:r>
            <a:r>
              <a:rPr lang="sk-SK" dirty="0" err="1" smtClean="0"/>
              <a:t>Cobb</a:t>
            </a:r>
            <a:r>
              <a:rPr lang="sk-SK" dirty="0" smtClean="0"/>
              <a:t>)</a:t>
            </a:r>
          </a:p>
          <a:p>
            <a:r>
              <a:rPr lang="sk-SK" b="1" dirty="0" err="1" smtClean="0"/>
              <a:t>geonómia</a:t>
            </a:r>
            <a:r>
              <a:rPr lang="sk-SK" dirty="0" smtClean="0"/>
              <a:t>  (</a:t>
            </a:r>
            <a:r>
              <a:rPr lang="sk-SK" dirty="0" err="1" smtClean="0"/>
              <a:t>Carson</a:t>
            </a:r>
            <a:r>
              <a:rPr lang="sk-SK" dirty="0" smtClean="0"/>
              <a:t>, </a:t>
            </a:r>
            <a:r>
              <a:rPr lang="sk-SK" dirty="0" err="1" smtClean="0"/>
              <a:t>Mouldenová</a:t>
            </a:r>
            <a:r>
              <a:rPr lang="sk-SK" dirty="0"/>
              <a:t>,  </a:t>
            </a:r>
            <a:r>
              <a:rPr lang="sk-SK" dirty="0" err="1" smtClean="0"/>
              <a:t>Rifkin</a:t>
            </a:r>
            <a:r>
              <a:rPr lang="sk-SK" dirty="0" smtClean="0"/>
              <a:t>) </a:t>
            </a:r>
          </a:p>
          <a:p>
            <a:r>
              <a:rPr lang="sk-SK" b="1" dirty="0" err="1" smtClean="0"/>
              <a:t>bionómia</a:t>
            </a:r>
            <a:r>
              <a:rPr lang="sk-SK" dirty="0" smtClean="0"/>
              <a:t> (</a:t>
            </a:r>
            <a:r>
              <a:rPr lang="sk-SK" dirty="0" err="1" smtClean="0"/>
              <a:t>Rotschild</a:t>
            </a:r>
            <a:r>
              <a:rPr lang="sk-SK" dirty="0" smtClean="0"/>
              <a:t>),  </a:t>
            </a:r>
            <a:r>
              <a:rPr lang="sk-SK" b="1" dirty="0" err="1" smtClean="0"/>
              <a:t>bioekonómia</a:t>
            </a:r>
            <a:r>
              <a:rPr lang="sk-SK" dirty="0" smtClean="0"/>
              <a:t>  (</a:t>
            </a:r>
            <a:r>
              <a:rPr lang="sk-SK" dirty="0" err="1" smtClean="0"/>
              <a:t>Georgescu-Roegen</a:t>
            </a:r>
            <a:r>
              <a:rPr lang="sk-SK" dirty="0" smtClean="0"/>
              <a:t>) </a:t>
            </a:r>
            <a:endParaRPr lang="sk-SK" dirty="0"/>
          </a:p>
          <a:p>
            <a:r>
              <a:rPr lang="sk-SK" b="1" dirty="0" err="1" smtClean="0"/>
              <a:t>socioekonómia</a:t>
            </a:r>
            <a:r>
              <a:rPr lang="sk-SK" dirty="0" smtClean="0"/>
              <a:t> (</a:t>
            </a:r>
            <a:r>
              <a:rPr lang="sk-SK" dirty="0" err="1" smtClean="0"/>
              <a:t>Etzioni</a:t>
            </a:r>
            <a:r>
              <a:rPr lang="sk-SK" dirty="0" smtClean="0"/>
              <a:t>) </a:t>
            </a:r>
            <a:r>
              <a:rPr lang="sk-SK" b="1" dirty="0"/>
              <a:t>a </a:t>
            </a:r>
            <a:r>
              <a:rPr lang="sk-SK" b="1" dirty="0" smtClean="0"/>
              <a:t>regeneračná ekonómia (</a:t>
            </a:r>
            <a:r>
              <a:rPr lang="sk-SK" dirty="0" err="1" smtClean="0"/>
              <a:t>Hawken</a:t>
            </a:r>
            <a:r>
              <a:rPr lang="sk-SK" dirty="0" smtClean="0"/>
              <a:t>)  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3395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2440" y="20256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Podľa  problémovej  oblasti (jadra) jednotlivých  alternatívnych  teórií ich možno rozdeliť na: 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b="1" dirty="0" smtClean="0"/>
              <a:t>teórie</a:t>
            </a:r>
            <a:r>
              <a:rPr lang="sk-SK" b="1" dirty="0"/>
              <a:t>, zaoberajúce sa integráciou resp. reintegráciou ekonomiky </a:t>
            </a:r>
            <a:r>
              <a:rPr lang="sk-SK" dirty="0"/>
              <a:t>resp. spoločnosti do </a:t>
            </a:r>
            <a:r>
              <a:rPr lang="sk-SK" dirty="0" smtClean="0"/>
              <a:t>vyšších  </a:t>
            </a:r>
            <a:r>
              <a:rPr lang="sk-SK" dirty="0"/>
              <a:t>systémov  napr.  prírody,  Univerza  /</a:t>
            </a:r>
            <a:r>
              <a:rPr lang="sk-SK" dirty="0" err="1"/>
              <a:t>Schumacher</a:t>
            </a:r>
            <a:r>
              <a:rPr lang="sk-SK" dirty="0"/>
              <a:t>,  </a:t>
            </a:r>
            <a:r>
              <a:rPr lang="sk-SK" dirty="0" err="1"/>
              <a:t>Capra</a:t>
            </a:r>
            <a:r>
              <a:rPr lang="sk-SK" dirty="0"/>
              <a:t>,  </a:t>
            </a:r>
            <a:r>
              <a:rPr lang="sk-SK" dirty="0" err="1"/>
              <a:t>Georgescu-Roegen</a:t>
            </a:r>
            <a:r>
              <a:rPr lang="sk-SK" dirty="0"/>
              <a:t>, </a:t>
            </a:r>
            <a:r>
              <a:rPr lang="sk-SK" dirty="0" err="1" smtClean="0"/>
              <a:t>Hendersonová</a:t>
            </a:r>
            <a:r>
              <a:rPr lang="sk-SK" dirty="0"/>
              <a:t>, </a:t>
            </a:r>
            <a:r>
              <a:rPr lang="sk-SK" dirty="0" err="1"/>
              <a:t>Parkinová</a:t>
            </a:r>
            <a:r>
              <a:rPr lang="sk-SK" dirty="0"/>
              <a:t>, </a:t>
            </a:r>
            <a:r>
              <a:rPr lang="sk-SK" dirty="0" err="1"/>
              <a:t>Daly</a:t>
            </a:r>
            <a:r>
              <a:rPr lang="sk-SK" dirty="0"/>
              <a:t>, </a:t>
            </a:r>
            <a:r>
              <a:rPr lang="sk-SK" dirty="0" err="1"/>
              <a:t>Goldsmith</a:t>
            </a:r>
            <a:r>
              <a:rPr lang="sk-SK" dirty="0"/>
              <a:t>, </a:t>
            </a:r>
            <a:r>
              <a:rPr lang="sk-SK" dirty="0" err="1"/>
              <a:t>Norberg-Hodgeová</a:t>
            </a:r>
            <a:r>
              <a:rPr lang="sk-SK" dirty="0"/>
              <a:t>/, </a:t>
            </a:r>
          </a:p>
          <a:p>
            <a:r>
              <a:rPr lang="sk-SK" dirty="0"/>
              <a:t> </a:t>
            </a:r>
            <a:r>
              <a:rPr lang="sk-SK" b="1" dirty="0"/>
              <a:t>teórie zaoberajúce sa vzťahom ekonómie a energie </a:t>
            </a:r>
            <a:r>
              <a:rPr lang="sk-SK" dirty="0"/>
              <a:t>a navrhujúce nové cesty riešenia </a:t>
            </a:r>
            <a:r>
              <a:rPr lang="sk-SK" dirty="0" smtClean="0"/>
              <a:t>problémov </a:t>
            </a:r>
            <a:r>
              <a:rPr lang="sk-SK" dirty="0"/>
              <a:t>energie v súčasnej ekonomike /</a:t>
            </a:r>
            <a:r>
              <a:rPr lang="sk-SK" dirty="0" err="1"/>
              <a:t>Ostwald</a:t>
            </a:r>
            <a:r>
              <a:rPr lang="sk-SK" dirty="0"/>
              <a:t>, </a:t>
            </a:r>
            <a:r>
              <a:rPr lang="sk-SK" dirty="0" err="1"/>
              <a:t>Scheer</a:t>
            </a:r>
            <a:r>
              <a:rPr lang="sk-SK" dirty="0"/>
              <a:t>, </a:t>
            </a:r>
            <a:r>
              <a:rPr lang="sk-SK" dirty="0" err="1"/>
              <a:t>Hedersonová</a:t>
            </a:r>
            <a:r>
              <a:rPr lang="sk-SK" dirty="0"/>
              <a:t>, </a:t>
            </a:r>
            <a:r>
              <a:rPr lang="sk-SK" dirty="0" err="1" smtClean="0"/>
              <a:t>Georgescu-Roegen</a:t>
            </a:r>
            <a:r>
              <a:rPr lang="sk-SK" dirty="0"/>
              <a:t>, </a:t>
            </a:r>
            <a:r>
              <a:rPr lang="sk-SK" dirty="0" err="1"/>
              <a:t>Hawken</a:t>
            </a:r>
            <a:r>
              <a:rPr lang="sk-SK" dirty="0"/>
              <a:t>, </a:t>
            </a:r>
            <a:r>
              <a:rPr lang="sk-SK" dirty="0" err="1"/>
              <a:t>Daly</a:t>
            </a:r>
            <a:r>
              <a:rPr lang="sk-SK" dirty="0"/>
              <a:t>, </a:t>
            </a:r>
            <a:r>
              <a:rPr lang="sk-SK" dirty="0" err="1"/>
              <a:t>Parkinová</a:t>
            </a:r>
            <a:r>
              <a:rPr lang="sk-SK" dirty="0"/>
              <a:t>, </a:t>
            </a:r>
            <a:r>
              <a:rPr lang="sk-SK" dirty="0" err="1"/>
              <a:t>Lovins</a:t>
            </a:r>
            <a:r>
              <a:rPr lang="sk-SK" dirty="0"/>
              <a:t>, </a:t>
            </a:r>
            <a:r>
              <a:rPr lang="sk-SK" dirty="0" err="1"/>
              <a:t>Lovinsová</a:t>
            </a:r>
            <a:r>
              <a:rPr lang="sk-SK" dirty="0"/>
              <a:t>, </a:t>
            </a:r>
            <a:r>
              <a:rPr lang="sk-SK" dirty="0" err="1"/>
              <a:t>Weizsäcker</a:t>
            </a:r>
            <a:r>
              <a:rPr lang="sk-SK" dirty="0"/>
              <a:t>/, </a:t>
            </a:r>
          </a:p>
          <a:p>
            <a:r>
              <a:rPr lang="sk-SK" b="1" dirty="0"/>
              <a:t> teórie  zaoberajúce  sa  vzťahom  entropie  a  ekonómie  </a:t>
            </a:r>
            <a:r>
              <a:rPr lang="sk-SK" dirty="0"/>
              <a:t>resp.  ekonomiky  /</a:t>
            </a:r>
            <a:r>
              <a:rPr lang="sk-SK" dirty="0" err="1"/>
              <a:t>Ostwald</a:t>
            </a:r>
            <a:r>
              <a:rPr lang="sk-SK" dirty="0"/>
              <a:t>, </a:t>
            </a:r>
            <a:r>
              <a:rPr lang="sk-SK" dirty="0" err="1" smtClean="0"/>
              <a:t>Georgescu-Roegen</a:t>
            </a:r>
            <a:r>
              <a:rPr lang="sk-SK" dirty="0"/>
              <a:t>, </a:t>
            </a:r>
            <a:r>
              <a:rPr lang="sk-SK" dirty="0" err="1"/>
              <a:t>Schutze</a:t>
            </a:r>
            <a:r>
              <a:rPr lang="sk-SK" dirty="0"/>
              <a:t>, </a:t>
            </a:r>
            <a:r>
              <a:rPr lang="sk-SK" dirty="0" err="1"/>
              <a:t>Daly</a:t>
            </a:r>
            <a:r>
              <a:rPr lang="sk-SK" dirty="0"/>
              <a:t>, </a:t>
            </a:r>
            <a:r>
              <a:rPr lang="sk-SK" dirty="0" err="1"/>
              <a:t>Parkinová</a:t>
            </a:r>
            <a:r>
              <a:rPr lang="sk-SK" dirty="0"/>
              <a:t>, </a:t>
            </a:r>
            <a:r>
              <a:rPr lang="sk-SK" dirty="0" err="1"/>
              <a:t>Hendersonová</a:t>
            </a:r>
            <a:r>
              <a:rPr lang="sk-SK" dirty="0"/>
              <a:t>/, </a:t>
            </a:r>
          </a:p>
        </p:txBody>
      </p:sp>
    </p:spTree>
    <p:extLst>
      <p:ext uri="{BB962C8B-B14F-4D97-AF65-F5344CB8AC3E}">
        <p14:creationId xmlns:p14="http://schemas.microsoft.com/office/powerpoint/2010/main" val="196568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b="1" dirty="0" smtClean="0"/>
              <a:t>teórie, zaoberajúce sa paradigmatickým posunom </a:t>
            </a:r>
            <a:r>
              <a:rPr lang="sk-SK" dirty="0" smtClean="0"/>
              <a:t>vo vnímaní problémov ekonomiky, spoločnosti  a  civilizácie  /</a:t>
            </a:r>
            <a:r>
              <a:rPr lang="sk-SK" dirty="0" err="1" smtClean="0"/>
              <a:t>Capra</a:t>
            </a:r>
            <a:r>
              <a:rPr lang="sk-SK" dirty="0" smtClean="0"/>
              <a:t>,  </a:t>
            </a:r>
            <a:r>
              <a:rPr lang="sk-SK" dirty="0" err="1" smtClean="0"/>
              <a:t>Goldsmith</a:t>
            </a:r>
            <a:r>
              <a:rPr lang="sk-SK" dirty="0" smtClean="0"/>
              <a:t>,  </a:t>
            </a:r>
            <a:r>
              <a:rPr lang="sk-SK" dirty="0" err="1" smtClean="0"/>
              <a:t>Georgescu-Roegen</a:t>
            </a:r>
            <a:r>
              <a:rPr lang="sk-SK" dirty="0" smtClean="0"/>
              <a:t>,  </a:t>
            </a:r>
            <a:r>
              <a:rPr lang="sk-SK" dirty="0" err="1" smtClean="0"/>
              <a:t>Hendersonová</a:t>
            </a:r>
            <a:r>
              <a:rPr lang="sk-SK" dirty="0" smtClean="0"/>
              <a:t>, </a:t>
            </a:r>
            <a:r>
              <a:rPr lang="sk-SK" dirty="0" err="1" smtClean="0"/>
              <a:t>Parkinová</a:t>
            </a:r>
            <a:r>
              <a:rPr lang="sk-SK" dirty="0" smtClean="0"/>
              <a:t>, </a:t>
            </a:r>
            <a:r>
              <a:rPr lang="sk-SK" dirty="0" err="1" smtClean="0"/>
              <a:t>Daly</a:t>
            </a:r>
            <a:r>
              <a:rPr lang="sk-SK" dirty="0" smtClean="0"/>
              <a:t>, </a:t>
            </a:r>
            <a:r>
              <a:rPr lang="sk-SK" dirty="0" err="1" smtClean="0"/>
              <a:t>Schumacher</a:t>
            </a:r>
            <a:r>
              <a:rPr lang="sk-SK" dirty="0" smtClean="0"/>
              <a:t>, </a:t>
            </a:r>
            <a:r>
              <a:rPr lang="sk-SK" dirty="0" err="1" smtClean="0"/>
              <a:t>Lovins</a:t>
            </a:r>
            <a:r>
              <a:rPr lang="sk-SK" dirty="0" smtClean="0"/>
              <a:t>, </a:t>
            </a:r>
            <a:r>
              <a:rPr lang="sk-SK" dirty="0" err="1" smtClean="0"/>
              <a:t>Lovinsová</a:t>
            </a:r>
            <a:r>
              <a:rPr lang="sk-SK" dirty="0" smtClean="0"/>
              <a:t>, </a:t>
            </a:r>
            <a:r>
              <a:rPr lang="sk-SK" dirty="0" err="1" smtClean="0"/>
              <a:t>Weizsäcker</a:t>
            </a:r>
            <a:r>
              <a:rPr lang="sk-SK" dirty="0" smtClean="0"/>
              <a:t>/ </a:t>
            </a:r>
            <a:r>
              <a:rPr lang="sk-SK" b="1" dirty="0" smtClean="0"/>
              <a:t> </a:t>
            </a:r>
          </a:p>
          <a:p>
            <a:r>
              <a:rPr lang="sk-SK" b="1" dirty="0" smtClean="0"/>
              <a:t>teórie  zaoberajúce  sa  alternatívnymi  ekonomickými  nástrojmi,  ukazovateľmi  a cestami podpory  udržateľnosti /</a:t>
            </a:r>
            <a:r>
              <a:rPr lang="sk-SK" dirty="0" err="1" smtClean="0"/>
              <a:t>Daly</a:t>
            </a:r>
            <a:r>
              <a:rPr lang="sk-SK" dirty="0" smtClean="0"/>
              <a:t>, </a:t>
            </a:r>
            <a:r>
              <a:rPr lang="sk-SK" dirty="0" err="1" smtClean="0"/>
              <a:t>Cobb</a:t>
            </a:r>
            <a:r>
              <a:rPr lang="sk-SK" dirty="0" smtClean="0"/>
              <a:t>,  Jr., </a:t>
            </a:r>
            <a:r>
              <a:rPr lang="sk-SK" dirty="0" err="1" smtClean="0"/>
              <a:t>Hendersonová</a:t>
            </a:r>
            <a:r>
              <a:rPr lang="sk-SK" dirty="0" smtClean="0"/>
              <a:t>, </a:t>
            </a:r>
            <a:r>
              <a:rPr lang="sk-SK" dirty="0" err="1" smtClean="0"/>
              <a:t>Parkinová</a:t>
            </a:r>
            <a:r>
              <a:rPr lang="sk-SK" dirty="0" smtClean="0"/>
              <a:t>,  </a:t>
            </a:r>
            <a:r>
              <a:rPr lang="sk-SK" dirty="0" err="1" smtClean="0"/>
              <a:t>Conaty</a:t>
            </a:r>
            <a:r>
              <a:rPr lang="sk-SK" dirty="0" smtClean="0"/>
              <a:t>, </a:t>
            </a:r>
            <a:r>
              <a:rPr lang="sk-SK" dirty="0" err="1" smtClean="0"/>
              <a:t>Ekins</a:t>
            </a:r>
            <a:r>
              <a:rPr lang="sk-SK" dirty="0" smtClean="0"/>
              <a:t>, </a:t>
            </a:r>
            <a:r>
              <a:rPr lang="sk-SK" dirty="0" err="1" smtClean="0"/>
              <a:t>Douthwaite</a:t>
            </a:r>
            <a:r>
              <a:rPr lang="sk-SK" dirty="0" smtClean="0"/>
              <a:t>, </a:t>
            </a:r>
            <a:r>
              <a:rPr lang="sk-SK" dirty="0" err="1" smtClean="0"/>
              <a:t>Scheer</a:t>
            </a:r>
            <a:r>
              <a:rPr lang="sk-SK" dirty="0" smtClean="0"/>
              <a:t>, </a:t>
            </a:r>
            <a:r>
              <a:rPr lang="sk-SK" dirty="0" err="1" smtClean="0"/>
              <a:t>Lovins</a:t>
            </a:r>
            <a:r>
              <a:rPr lang="sk-SK" dirty="0" smtClean="0"/>
              <a:t>, </a:t>
            </a:r>
            <a:r>
              <a:rPr lang="sk-SK" dirty="0" err="1" smtClean="0"/>
              <a:t>Lovinsová</a:t>
            </a:r>
            <a:r>
              <a:rPr lang="sk-SK" dirty="0" smtClean="0"/>
              <a:t>, </a:t>
            </a:r>
            <a:r>
              <a:rPr lang="sk-SK" dirty="0" err="1" smtClean="0"/>
              <a:t>Weizsäcker</a:t>
            </a:r>
            <a:r>
              <a:rPr lang="sk-SK" dirty="0" smtClean="0"/>
              <a:t>/, </a:t>
            </a:r>
          </a:p>
          <a:p>
            <a:r>
              <a:rPr lang="sk-SK" b="1" dirty="0" smtClean="0"/>
              <a:t> teórie  zaoberajúce  sa  kritikou  </a:t>
            </a:r>
            <a:r>
              <a:rPr lang="sk-SK" b="1" dirty="0" err="1" smtClean="0"/>
              <a:t>industrializmu</a:t>
            </a:r>
            <a:r>
              <a:rPr lang="sk-SK" b="1" dirty="0" smtClean="0"/>
              <a:t>,  globalizácie,  voľného  trhu  a </a:t>
            </a:r>
            <a:r>
              <a:rPr lang="sk-SK" dirty="0" smtClean="0"/>
              <a:t>načrtávajúce  funkčné  alternatívy  /</a:t>
            </a:r>
            <a:r>
              <a:rPr lang="sk-SK" dirty="0" err="1" smtClean="0"/>
              <a:t>Goldsmith</a:t>
            </a:r>
            <a:r>
              <a:rPr lang="sk-SK" dirty="0" smtClean="0"/>
              <a:t>,  </a:t>
            </a:r>
            <a:r>
              <a:rPr lang="sk-SK" dirty="0" err="1" smtClean="0"/>
              <a:t>Goldsmith</a:t>
            </a:r>
            <a:r>
              <a:rPr lang="sk-SK" dirty="0" smtClean="0"/>
              <a:t>,  </a:t>
            </a:r>
            <a:r>
              <a:rPr lang="sk-SK" dirty="0" err="1" smtClean="0"/>
              <a:t>Hendersonova</a:t>
            </a:r>
            <a:r>
              <a:rPr lang="sk-SK" dirty="0" smtClean="0"/>
              <a:t>,  </a:t>
            </a:r>
            <a:r>
              <a:rPr lang="sk-SK" dirty="0" err="1" smtClean="0"/>
              <a:t>Korten</a:t>
            </a:r>
            <a:r>
              <a:rPr lang="sk-SK" dirty="0" smtClean="0"/>
              <a:t>, </a:t>
            </a:r>
            <a:r>
              <a:rPr lang="sk-SK" dirty="0" err="1" smtClean="0"/>
              <a:t>Daly</a:t>
            </a:r>
            <a:r>
              <a:rPr lang="sk-SK" dirty="0" smtClean="0"/>
              <a:t>, </a:t>
            </a:r>
            <a:r>
              <a:rPr lang="sk-SK" dirty="0" err="1" smtClean="0"/>
              <a:t>Kapstein</a:t>
            </a:r>
            <a:r>
              <a:rPr lang="sk-SK" dirty="0" smtClean="0"/>
              <a:t>, </a:t>
            </a:r>
            <a:r>
              <a:rPr lang="sk-SK" dirty="0" err="1" smtClean="0"/>
              <a:t>Ramonet</a:t>
            </a:r>
            <a:r>
              <a:rPr lang="sk-SK" dirty="0" smtClean="0"/>
              <a:t>, </a:t>
            </a:r>
            <a:r>
              <a:rPr lang="sk-SK" dirty="0" err="1" smtClean="0"/>
              <a:t>Parkinová</a:t>
            </a:r>
            <a:r>
              <a:rPr lang="sk-SK" dirty="0" smtClean="0"/>
              <a:t>, </a:t>
            </a:r>
            <a:r>
              <a:rPr lang="sk-SK" dirty="0" err="1" smtClean="0"/>
              <a:t>Scheer</a:t>
            </a:r>
            <a:r>
              <a:rPr lang="sk-SK" dirty="0" smtClean="0"/>
              <a:t>, </a:t>
            </a:r>
            <a:r>
              <a:rPr lang="sk-SK" dirty="0" err="1" smtClean="0"/>
              <a:t>Schumacher</a:t>
            </a:r>
            <a:r>
              <a:rPr lang="sk-SK" dirty="0" smtClean="0"/>
              <a:t>, </a:t>
            </a:r>
            <a:r>
              <a:rPr lang="sk-SK" dirty="0" err="1" smtClean="0"/>
              <a:t>Capra</a:t>
            </a:r>
            <a:r>
              <a:rPr lang="sk-SK" dirty="0" smtClean="0"/>
              <a:t>, </a:t>
            </a:r>
            <a:r>
              <a:rPr lang="sk-SK" dirty="0" err="1" smtClean="0"/>
              <a:t>Hawken</a:t>
            </a:r>
            <a:r>
              <a:rPr lang="sk-SK" dirty="0" smtClean="0"/>
              <a:t>/ </a:t>
            </a:r>
          </a:p>
          <a:p>
            <a:pPr marL="0" indent="0">
              <a:buNone/>
            </a:pPr>
            <a:r>
              <a:rPr lang="sk-SK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884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608</Words>
  <Application>Microsoft Office PowerPoint</Application>
  <PresentationFormat>Širokouhlá</PresentationFormat>
  <Paragraphs>52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Motív Office</vt:lpstr>
      <vt:lpstr>  Alternatívne ekonomické teórie – prehľad (podľa I. Klinec, 2005)</vt:lpstr>
      <vt:lpstr>Prezentácia programu PowerPoint</vt:lpstr>
      <vt:lpstr>Prezentácia programu PowerPoint</vt:lpstr>
      <vt:lpstr>Nová ekonómia</vt:lpstr>
      <vt:lpstr>Prezentácia programu PowerPoint</vt:lpstr>
      <vt:lpstr>Prezentácia programu PowerPoint</vt:lpstr>
      <vt:lpstr>Hlavné  teoretické  prúdy  nového  ekonomického  myslenia</vt:lpstr>
      <vt:lpstr> Podľa  problémovej  oblasti (jadra) jednotlivých  alternatívnych  teórií ich možno rozdeliť na:  </vt:lpstr>
      <vt:lpstr>Prezentácia programu PowerPoint</vt:lpstr>
      <vt:lpstr>Prezentácia programu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Mária</dc:creator>
  <cp:lastModifiedBy>Mária</cp:lastModifiedBy>
  <cp:revision>9</cp:revision>
  <dcterms:created xsi:type="dcterms:W3CDTF">2018-03-22T20:08:02Z</dcterms:created>
  <dcterms:modified xsi:type="dcterms:W3CDTF">2018-03-22T21:09:30Z</dcterms:modified>
</cp:coreProperties>
</file>