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9" r:id="rId6"/>
    <p:sldId id="260" r:id="rId7"/>
    <p:sldId id="263" r:id="rId8"/>
    <p:sldId id="264" r:id="rId9"/>
    <p:sldId id="265" r:id="rId10"/>
    <p:sldId id="266" r:id="rId11"/>
    <p:sldId id="267" r:id="rId12"/>
    <p:sldId id="261" r:id="rId13"/>
    <p:sldId id="262" r:id="rId14"/>
    <p:sldId id="270" r:id="rId15"/>
    <p:sldId id="268" r:id="rId16"/>
    <p:sldId id="271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ná snímka" id="{C2F2192B-F477-4651-BBAB-B6A40AE7BAEC}">
          <p14:sldIdLst>
            <p14:sldId id="256"/>
          </p14:sldIdLst>
        </p14:section>
        <p14:section name="Snímka s obsahom" id="{CCB79F9B-3AFC-4DB8-8B17-59F2266E109E}">
          <p14:sldIdLst>
            <p14:sldId id="257"/>
          </p14:sldIdLst>
        </p14:section>
        <p14:section name="Ďalšie snímky" id="{493ED28E-7AAE-46B5-854D-11C442FB9D84}">
          <p14:sldIdLst>
            <p14:sldId id="258"/>
            <p14:sldId id="259"/>
            <p14:sldId id="269"/>
            <p14:sldId id="260"/>
            <p14:sldId id="263"/>
            <p14:sldId id="264"/>
            <p14:sldId id="265"/>
            <p14:sldId id="266"/>
            <p14:sldId id="267"/>
            <p14:sldId id="261"/>
            <p14:sldId id="262"/>
            <p14:sldId id="270"/>
            <p14:sldId id="26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 varScale="1">
        <p:scale>
          <a:sx n="70" d="100"/>
          <a:sy n="70" d="100"/>
        </p:scale>
        <p:origin x="2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1AE06-C115-481A-8D99-7D4FE01C15D6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45CF0-522E-4FE8-8D60-63C07740E83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61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45CF0-522E-4FE8-8D60-63C07740E83A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06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B6F1-FA56-4F73-B6C4-B9994B517918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5805-44A1-4FF6-BE5E-D3FCC860745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7" name="BlokTextu 6"/>
          <p:cNvSpPr txBox="1"/>
          <p:nvPr userDrawn="1"/>
        </p:nvSpPr>
        <p:spPr>
          <a:xfrm>
            <a:off x="7123566" y="62373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26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B6F1-FA56-4F73-B6C4-B9994B517918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5805-44A1-4FF6-BE5E-D3FCC86074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80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B6F1-FA56-4F73-B6C4-B9994B517918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5805-44A1-4FF6-BE5E-D3FCC86074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903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B6F1-FA56-4F73-B6C4-B9994B517918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5805-44A1-4FF6-BE5E-D3FCC86074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25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411" y="44624"/>
            <a:ext cx="8229600" cy="1143000"/>
          </a:xfrm>
        </p:spPr>
        <p:txBody>
          <a:bodyPr/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6218" y="1412776"/>
            <a:ext cx="8229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B6F1-FA56-4F73-B6C4-B9994B517918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8CC7-4E2C-4CFF-B3C4-481166FFC1D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9" name="BlokTextu 8"/>
          <p:cNvSpPr txBox="1"/>
          <p:nvPr userDrawn="1"/>
        </p:nvSpPr>
        <p:spPr>
          <a:xfrm>
            <a:off x="8262386" y="6381328"/>
            <a:ext cx="47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1D2B2D5-051E-4612-BAD5-980FBAC9A216}" type="slidenum">
              <a:rPr lang="sk-SK" smtClean="0">
                <a:solidFill>
                  <a:schemeClr val="bg1"/>
                </a:solidFill>
              </a:rPr>
              <a:t>‹#›</a:t>
            </a:fld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411" y="44624"/>
            <a:ext cx="8229600" cy="1143000"/>
          </a:xfrm>
          <a:solidFill>
            <a:schemeClr val="tx1">
              <a:alpha val="3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6218" y="1412776"/>
            <a:ext cx="8229600" cy="4525963"/>
          </a:xfrm>
          <a:solidFill>
            <a:schemeClr val="tx1">
              <a:alpha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B6F1-FA56-4F73-B6C4-B9994B517918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8CC7-4E2C-4CFF-B3C4-481166FFC1D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9" name="BlokTextu 8"/>
          <p:cNvSpPr txBox="1"/>
          <p:nvPr userDrawn="1"/>
        </p:nvSpPr>
        <p:spPr>
          <a:xfrm>
            <a:off x="8262386" y="6381328"/>
            <a:ext cx="47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1D2B2D5-051E-4612-BAD5-980FBAC9A216}" type="slidenum">
              <a:rPr lang="sk-SK" smtClean="0">
                <a:solidFill>
                  <a:schemeClr val="bg1"/>
                </a:solidFill>
              </a:rPr>
              <a:t>‹#›</a:t>
            </a:fld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8" name="Tlačidlo akcie: Domov 7">
            <a:hlinkClick r:id="rId3" action="ppaction://hlinksldjump" highlightClick="1"/>
          </p:cNvPr>
          <p:cNvSpPr/>
          <p:nvPr userDrawn="1"/>
        </p:nvSpPr>
        <p:spPr>
          <a:xfrm>
            <a:off x="467544" y="5995823"/>
            <a:ext cx="648072" cy="720080"/>
          </a:xfrm>
          <a:prstGeom prst="actionButtonHom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71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B6F1-FA56-4F73-B6C4-B9994B517918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5805-44A1-4FF6-BE5E-D3FCC86074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30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B6F1-FA56-4F73-B6C4-B9994B517918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5805-44A1-4FF6-BE5E-D3FCC86074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33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B6F1-FA56-4F73-B6C4-B9994B517918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5805-44A1-4FF6-BE5E-D3FCC86074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00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B6F1-FA56-4F73-B6C4-B9994B517918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5805-44A1-4FF6-BE5E-D3FCC86074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138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B6F1-FA56-4F73-B6C4-B9994B517918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5805-44A1-4FF6-BE5E-D3FCC86074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6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B6F1-FA56-4F73-B6C4-B9994B517918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5805-44A1-4FF6-BE5E-D3FCC86074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35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DB6F1-FA56-4F73-B6C4-B9994B517918}" type="datetimeFigureOut">
              <a:rPr lang="sk-SK" smtClean="0"/>
              <a:t>21.9.2016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5805-44A1-4FF6-BE5E-D3FCC86074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988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6264696" cy="2592288"/>
          </a:xfrm>
          <a:solidFill>
            <a:schemeClr val="tx1">
              <a:alpha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wrap="square">
            <a:normAutofit fontScale="9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Škodlivý softvér</a:t>
            </a:r>
            <a:r>
              <a:rPr lang="sk-SK" dirty="0" smtClean="0">
                <a:solidFill>
                  <a:schemeClr val="accent6"/>
                </a:solidFill>
              </a:rPr>
              <a:t/>
            </a:r>
            <a:br>
              <a:rPr lang="sk-SK" dirty="0" smtClean="0">
                <a:solidFill>
                  <a:schemeClr val="accent6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Martin </a:t>
            </a:r>
            <a:r>
              <a:rPr lang="sk-SK" sz="3600" dirty="0" err="1" smtClean="0">
                <a:solidFill>
                  <a:schemeClr val="bg1"/>
                </a:solidFill>
              </a:rPr>
              <a:t>Bystriansky</a:t>
            </a:r>
            <a:r>
              <a:rPr lang="sk-SK" sz="3600" dirty="0" smtClean="0">
                <a:solidFill>
                  <a:schemeClr val="bg1"/>
                </a:solidFill>
              </a:rPr>
              <a:t/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Úvod k informatike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2015/2016</a:t>
            </a:r>
            <a:r>
              <a:rPr lang="sk-SK" dirty="0" smtClean="0">
                <a:solidFill>
                  <a:schemeClr val="bg1"/>
                </a:solidFill>
              </a:rPr>
              <a:t/>
            </a:r>
            <a:br>
              <a:rPr lang="sk-SK" dirty="0" smtClean="0">
                <a:solidFill>
                  <a:schemeClr val="bg1"/>
                </a:solidFill>
              </a:rPr>
            </a:b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Tlačidlo akcie: Domov 3">
            <a:hlinkClick r:id="rId4" action="ppaction://hlinksldjump" highlightClick="1"/>
          </p:cNvPr>
          <p:cNvSpPr/>
          <p:nvPr/>
        </p:nvSpPr>
        <p:spPr>
          <a:xfrm>
            <a:off x="4355976" y="5995823"/>
            <a:ext cx="648072" cy="720080"/>
          </a:xfrm>
          <a:prstGeom prst="actionButtonHom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d:\Users\Martin\Documents\malver\prezent\;;;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420" y="3573014"/>
            <a:ext cx="4051184" cy="22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Adware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 </a:t>
            </a:r>
            <a:r>
              <a:rPr lang="sk-SK" dirty="0" err="1" smtClean="0"/>
              <a:t>ang</a:t>
            </a:r>
            <a:r>
              <a:rPr lang="sk-SK" dirty="0" smtClean="0"/>
              <a:t>. </a:t>
            </a:r>
            <a:r>
              <a:rPr lang="sk-SK" dirty="0" err="1" smtClean="0"/>
              <a:t>Advertising</a:t>
            </a:r>
            <a:r>
              <a:rPr lang="sk-SK" dirty="0" smtClean="0"/>
              <a:t> – reklama</a:t>
            </a:r>
          </a:p>
          <a:p>
            <a:r>
              <a:rPr lang="sk-SK" dirty="0" smtClean="0"/>
              <a:t>Jediný účel – </a:t>
            </a:r>
            <a:r>
              <a:rPr lang="sk-SK" dirty="0" err="1" smtClean="0"/>
              <a:t>širenie</a:t>
            </a:r>
            <a:r>
              <a:rPr lang="sk-SK" dirty="0" smtClean="0"/>
              <a:t> reklamy</a:t>
            </a:r>
          </a:p>
          <a:p>
            <a:r>
              <a:rPr lang="sk-SK" dirty="0" smtClean="0"/>
              <a:t>Často pribalený k freeware softvéru</a:t>
            </a:r>
          </a:p>
          <a:p>
            <a:r>
              <a:rPr lang="sk-SK" dirty="0" smtClean="0"/>
              <a:t>Väčšinou legálne inštalácie softvéru</a:t>
            </a:r>
          </a:p>
          <a:p>
            <a:r>
              <a:rPr lang="sk-SK" dirty="0" smtClean="0"/>
              <a:t>Nie je deštruktívny</a:t>
            </a:r>
          </a:p>
          <a:p>
            <a:endParaRPr lang="sk-SK" dirty="0"/>
          </a:p>
        </p:txBody>
      </p:sp>
      <p:pic>
        <p:nvPicPr>
          <p:cNvPr id="5122" name="Picture 2" descr="d:\Users\Martin\Documents\malver\prezent\adw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3765870" cy="28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Spyware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Ilegálne zisťovanie informácií</a:t>
            </a:r>
          </a:p>
          <a:p>
            <a:r>
              <a:rPr lang="sk-SK" dirty="0" smtClean="0"/>
              <a:t>Informácie rôzneho druhu: údaje o účtoch, navštevované stránky, nainštalovaný softvér</a:t>
            </a:r>
          </a:p>
          <a:p>
            <a:r>
              <a:rPr lang="sk-SK" dirty="0" smtClean="0"/>
              <a:t>Môže využívať </a:t>
            </a:r>
            <a:r>
              <a:rPr lang="sk-SK" dirty="0" err="1" smtClean="0"/>
              <a:t>cookies</a:t>
            </a:r>
            <a:r>
              <a:rPr lang="sk-SK" dirty="0" smtClean="0"/>
              <a:t>, chyby </a:t>
            </a:r>
            <a:r>
              <a:rPr lang="sk-SK" dirty="0" err="1" smtClean="0"/>
              <a:t>browserov</a:t>
            </a:r>
            <a:r>
              <a:rPr lang="sk-SK" dirty="0" smtClean="0"/>
              <a:t>, procesy na pozadí OS</a:t>
            </a:r>
          </a:p>
          <a:p>
            <a:r>
              <a:rPr lang="sk-SK" dirty="0" smtClean="0"/>
              <a:t>Vysoké riziko – zbieranie osobných/finančných údajov – Identity </a:t>
            </a:r>
            <a:r>
              <a:rPr lang="sk-SK" dirty="0" err="1" smtClean="0"/>
              <a:t>Theft</a:t>
            </a:r>
            <a:endParaRPr lang="sk-SK" dirty="0"/>
          </a:p>
        </p:txBody>
      </p:sp>
      <p:pic>
        <p:nvPicPr>
          <p:cNvPr id="4098" name="Picture 2" descr="d:\Users\Martin\Documents\malver\prezent\spyware-rent-to-ow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97152"/>
            <a:ext cx="3209269" cy="18002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2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Ochrana pred </a:t>
            </a:r>
            <a:r>
              <a:rPr lang="sk-SK" dirty="0" err="1" smtClean="0">
                <a:solidFill>
                  <a:schemeClr val="bg1"/>
                </a:solidFill>
              </a:rPr>
              <a:t>malvérom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Značný vývoj ŠS spôsobil dopyt po </a:t>
            </a:r>
            <a:r>
              <a:rPr lang="sk-SK" dirty="0" err="1" smtClean="0"/>
              <a:t>antimalvérovom</a:t>
            </a:r>
            <a:r>
              <a:rPr lang="sk-SK" dirty="0" smtClean="0"/>
              <a:t> </a:t>
            </a:r>
            <a:r>
              <a:rPr lang="sk-SK" dirty="0" err="1" smtClean="0"/>
              <a:t>softvére</a:t>
            </a:r>
            <a:endParaRPr lang="sk-SK" dirty="0" smtClean="0"/>
          </a:p>
          <a:p>
            <a:r>
              <a:rPr lang="sk-SK" dirty="0" smtClean="0"/>
              <a:t>Vysoká väčšina určená na OS Windows</a:t>
            </a:r>
          </a:p>
          <a:p>
            <a:r>
              <a:rPr lang="sk-SK" dirty="0" smtClean="0"/>
              <a:t>Dnes už samozrejmosť</a:t>
            </a:r>
            <a:endParaRPr lang="sk-SK" dirty="0"/>
          </a:p>
        </p:txBody>
      </p:sp>
      <p:pic>
        <p:nvPicPr>
          <p:cNvPr id="2050" name="Picture 2" descr="d:\Users\Martin\Documents\malver\prezent\internet-security-t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2852688" cy="28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9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Aktívna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Patrí sem </a:t>
            </a:r>
            <a:r>
              <a:rPr lang="sk-SK" dirty="0" err="1" smtClean="0"/>
              <a:t>antimalvérový</a:t>
            </a:r>
            <a:r>
              <a:rPr lang="sk-SK" dirty="0"/>
              <a:t> </a:t>
            </a:r>
            <a:r>
              <a:rPr lang="sk-SK" dirty="0" smtClean="0"/>
              <a:t>a antivírusový softvér, </a:t>
            </a:r>
            <a:r>
              <a:rPr lang="sk-SK" dirty="0" err="1" smtClean="0"/>
              <a:t>firewall</a:t>
            </a:r>
            <a:r>
              <a:rPr lang="sk-SK" dirty="0" smtClean="0"/>
              <a:t> a ďalšie programy</a:t>
            </a:r>
          </a:p>
          <a:p>
            <a:r>
              <a:rPr lang="sk-SK" dirty="0" smtClean="0"/>
              <a:t>Programy na detekciu a odstránenie infekcie</a:t>
            </a:r>
          </a:p>
          <a:p>
            <a:r>
              <a:rPr lang="sk-SK" dirty="0" smtClean="0"/>
              <a:t>Dobré riešenie – komplexné bezpečnostné balíky</a:t>
            </a:r>
          </a:p>
          <a:p>
            <a:r>
              <a:rPr lang="sk-SK" dirty="0" smtClean="0"/>
              <a:t>Osobný </a:t>
            </a:r>
            <a:r>
              <a:rPr lang="sk-SK" dirty="0" err="1" smtClean="0"/>
              <a:t>firewall</a:t>
            </a:r>
            <a:r>
              <a:rPr lang="sk-SK" dirty="0" smtClean="0"/>
              <a:t> – umožňuje obmedziť prepúšťanie/blokovanie toku dát</a:t>
            </a:r>
            <a:endParaRPr lang="sk-SK" dirty="0"/>
          </a:p>
        </p:txBody>
      </p:sp>
      <p:sp>
        <p:nvSpPr>
          <p:cNvPr id="4" name="Výložka 3">
            <a:hlinkClick r:id="rId2" action="ppaction://hlinksldjump"/>
          </p:cNvPr>
          <p:cNvSpPr/>
          <p:nvPr/>
        </p:nvSpPr>
        <p:spPr>
          <a:xfrm>
            <a:off x="5004048" y="5661248"/>
            <a:ext cx="792088" cy="864096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Aktívna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 descr="d:\Users\Martin\Documents\malver\prezent\anti-virus-windows7-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032448" cy="27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Martin\Documents\malver\prezent\network_firew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666862" cy="275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ýložka 5">
            <a:hlinkClick r:id="rId4" action="ppaction://hlinksldjump"/>
          </p:cNvPr>
          <p:cNvSpPr/>
          <p:nvPr/>
        </p:nvSpPr>
        <p:spPr>
          <a:xfrm flipH="1">
            <a:off x="3563888" y="5704794"/>
            <a:ext cx="792088" cy="864096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Pasívna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Prevencia</a:t>
            </a:r>
          </a:p>
          <a:p>
            <a:r>
              <a:rPr lang="sk-SK" dirty="0" smtClean="0"/>
              <a:t>Originálny softvér, bezpečnostné aktualizácie, aktualizácie softvéru</a:t>
            </a:r>
          </a:p>
          <a:p>
            <a:r>
              <a:rPr lang="sk-SK" dirty="0" smtClean="0"/>
              <a:t>Nevyhnutnosť postupovať rozumne pri práci s elektronickou poštou a internetom</a:t>
            </a:r>
          </a:p>
          <a:p>
            <a:r>
              <a:rPr lang="sk-SK" dirty="0" smtClean="0"/>
              <a:t>Informovanosť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048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 použitých obrázkov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k-SK" dirty="0"/>
              <a:t>http://www.techjaws.com/internet-security-checklist/</a:t>
            </a:r>
          </a:p>
          <a:p>
            <a:pPr marL="0" indent="0">
              <a:buNone/>
            </a:pPr>
            <a:r>
              <a:rPr lang="sk-SK" dirty="0"/>
              <a:t>http://www.pcworld.com/article/2920158/windows-10-will-kill-off-patch-tuesday-as-microsoft-pushes-constant-stream-of-updates.html</a:t>
            </a:r>
          </a:p>
          <a:p>
            <a:pPr marL="0" indent="0">
              <a:buNone/>
            </a:pPr>
            <a:r>
              <a:rPr lang="sk-SK" dirty="0"/>
              <a:t>http://www.imgbase.info/images/safe-wallpapers/miscellaneous/technology/41305_technology_old_computer.jpg</a:t>
            </a:r>
          </a:p>
          <a:p>
            <a:pPr marL="0" indent="0">
              <a:buNone/>
            </a:pPr>
            <a:r>
              <a:rPr lang="sk-SK" dirty="0"/>
              <a:t>http://blog.jiji.ng/wp-content/uploads/2015/08/virus_3.jpg</a:t>
            </a:r>
          </a:p>
          <a:p>
            <a:pPr marL="0" indent="0">
              <a:buNone/>
            </a:pPr>
            <a:r>
              <a:rPr lang="sk-SK" dirty="0"/>
              <a:t>http://3.bp.blogspot.com/-WwJrP0A5_uA/VNl7vwmU6mI/AAAAAAAAABs/O2TMo5kY3cc/s1600/tr00.png</a:t>
            </a:r>
          </a:p>
          <a:p>
            <a:pPr marL="0" indent="0">
              <a:buNone/>
            </a:pPr>
            <a:r>
              <a:rPr lang="sk-SK" dirty="0"/>
              <a:t>https://www.digitalnewsasia.com/sites/default/files/images/12498212_m.jpg</a:t>
            </a:r>
          </a:p>
          <a:p>
            <a:pPr marL="0" indent="0">
              <a:buNone/>
            </a:pPr>
            <a:r>
              <a:rPr lang="sk-SK" dirty="0"/>
              <a:t>https://threatpost.com/files/2014/04/adware.jpg</a:t>
            </a:r>
          </a:p>
          <a:p>
            <a:pPr marL="0" indent="0">
              <a:buNone/>
            </a:pPr>
            <a:r>
              <a:rPr lang="sk-SK" dirty="0"/>
              <a:t>https://www.getsafeonline.org/themes/site_themes/getsafeonline/images/article_images//Viruses-and-Spyware_PY.jpg</a:t>
            </a:r>
          </a:p>
          <a:p>
            <a:pPr marL="0" indent="0">
              <a:buNone/>
            </a:pPr>
            <a:r>
              <a:rPr lang="sk-SK" dirty="0"/>
              <a:t>http://www.ubergizmo.com/2015/05/spy-agencies-wanted-to-use-google-play-to-install-spyware/</a:t>
            </a:r>
          </a:p>
          <a:p>
            <a:pPr marL="0" indent="0">
              <a:buNone/>
            </a:pPr>
            <a:r>
              <a:rPr lang="sk-SK" dirty="0"/>
              <a:t>http://cvbj.biz/wp-content/uploads/2012/08/anti-virus-windows7-os.png</a:t>
            </a:r>
          </a:p>
          <a:p>
            <a:pPr marL="0" indent="0">
              <a:buNone/>
            </a:pPr>
            <a:r>
              <a:rPr lang="sk-SK" dirty="0"/>
              <a:t>http://www.teach-ict.com/images/stk/network_firewall.jpg</a:t>
            </a:r>
          </a:p>
        </p:txBody>
      </p:sp>
    </p:spTree>
    <p:extLst>
      <p:ext uri="{BB962C8B-B14F-4D97-AF65-F5344CB8AC3E}">
        <p14:creationId xmlns:p14="http://schemas.microsoft.com/office/powerpoint/2010/main" val="33112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0000"/>
            </a:schemeClr>
          </a:solidFill>
          <a:ln>
            <a:noFill/>
          </a:ln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OBSAH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268760"/>
            <a:ext cx="8240238" cy="5184576"/>
          </a:xfrm>
          <a:solidFill>
            <a:schemeClr val="tx1"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chemeClr val="bg1"/>
                </a:solidFill>
                <a:hlinkClick r:id="rId3" action="ppaction://hlinksldjump"/>
              </a:rPr>
              <a:t>Definícia škodlivého softvéru</a:t>
            </a:r>
            <a:endParaRPr lang="sk-SK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chemeClr val="bg1"/>
                </a:solidFill>
                <a:hlinkClick r:id="rId4" action="ppaction://hlinksldjump"/>
              </a:rPr>
              <a:t>História vírusov a ciele </a:t>
            </a:r>
            <a:r>
              <a:rPr lang="sk-SK" dirty="0" err="1" smtClean="0">
                <a:solidFill>
                  <a:schemeClr val="bg1"/>
                </a:solidFill>
                <a:hlinkClick r:id="rId4" action="ppaction://hlinksldjump"/>
              </a:rPr>
              <a:t>malvéru</a:t>
            </a:r>
            <a:endParaRPr lang="sk-SK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solidFill>
                  <a:schemeClr val="bg1"/>
                </a:solidFill>
                <a:hlinkClick r:id="rId5" action="ppaction://hlinksldjump"/>
              </a:rPr>
              <a:t>Typy škodlivého softvéru</a:t>
            </a:r>
            <a:r>
              <a:rPr lang="sk-SK" dirty="0" smtClean="0">
                <a:solidFill>
                  <a:schemeClr val="bg1"/>
                </a:solidFill>
              </a:rPr>
              <a:t>             </a:t>
            </a:r>
            <a:r>
              <a:rPr lang="sk-SK" dirty="0" smtClean="0">
                <a:solidFill>
                  <a:schemeClr val="bg1"/>
                </a:solidFill>
                <a:hlinkClick r:id="rId6" action="ppaction://hlinksldjump"/>
              </a:rPr>
              <a:t>Vírusy</a:t>
            </a:r>
            <a:r>
              <a:rPr lang="sk-SK" dirty="0" smtClean="0">
                <a:solidFill>
                  <a:schemeClr val="bg1"/>
                </a:solidFill>
              </a:rPr>
              <a:t>          </a:t>
            </a: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                                                                </a:t>
            </a:r>
            <a:r>
              <a:rPr lang="sk-SK" dirty="0" smtClean="0">
                <a:solidFill>
                  <a:schemeClr val="bg1"/>
                </a:solidFill>
                <a:hlinkClick r:id="rId7" action="ppaction://hlinksldjump"/>
              </a:rPr>
              <a:t>Červy</a:t>
            </a:r>
            <a:endParaRPr lang="sk-S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                                                                </a:t>
            </a:r>
            <a:r>
              <a:rPr lang="sk-SK" dirty="0" smtClean="0">
                <a:solidFill>
                  <a:schemeClr val="bg1"/>
                </a:solidFill>
                <a:hlinkClick r:id="rId8" action="ppaction://hlinksldjump"/>
              </a:rPr>
              <a:t>Trójske kone</a:t>
            </a:r>
            <a:endParaRPr lang="sk-S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                                                                </a:t>
            </a:r>
            <a:r>
              <a:rPr lang="sk-SK" dirty="0" smtClean="0">
                <a:solidFill>
                  <a:schemeClr val="bg1"/>
                </a:solidFill>
                <a:hlinkClick r:id="rId9" action="ppaction://hlinksldjump"/>
              </a:rPr>
              <a:t>Adware</a:t>
            </a:r>
            <a:endParaRPr lang="sk-S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                                                                </a:t>
            </a:r>
            <a:r>
              <a:rPr lang="sk-SK" dirty="0" smtClean="0">
                <a:solidFill>
                  <a:schemeClr val="bg1"/>
                </a:solidFill>
                <a:hlinkClick r:id="rId10" action="ppaction://hlinksldjump"/>
              </a:rPr>
              <a:t>Spyware</a:t>
            </a:r>
            <a:endParaRPr lang="sk-SK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sk-SK" dirty="0" smtClean="0">
                <a:solidFill>
                  <a:schemeClr val="bg1"/>
                </a:solidFill>
                <a:hlinkClick r:id="rId11" action="ppaction://hlinksldjump"/>
              </a:rPr>
              <a:t>Ochrana pred </a:t>
            </a:r>
            <a:r>
              <a:rPr lang="sk-SK" dirty="0" err="1" smtClean="0">
                <a:solidFill>
                  <a:schemeClr val="bg1"/>
                </a:solidFill>
                <a:hlinkClick r:id="rId11" action="ppaction://hlinksldjump"/>
              </a:rPr>
              <a:t>malvérom</a:t>
            </a:r>
            <a:r>
              <a:rPr lang="sk-SK" dirty="0" smtClean="0">
                <a:solidFill>
                  <a:schemeClr val="bg1"/>
                </a:solidFill>
              </a:rPr>
              <a:t>              </a:t>
            </a:r>
            <a:r>
              <a:rPr lang="sk-SK" dirty="0" smtClean="0">
                <a:solidFill>
                  <a:schemeClr val="bg1"/>
                </a:solidFill>
                <a:hlinkClick r:id="rId12" action="ppaction://hlinksldjump"/>
              </a:rPr>
              <a:t>Aktívna</a:t>
            </a:r>
            <a:endParaRPr lang="sk-S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</a:rPr>
              <a:t>                                                                </a:t>
            </a:r>
            <a:r>
              <a:rPr lang="sk-SK" dirty="0" smtClean="0">
                <a:solidFill>
                  <a:schemeClr val="bg1"/>
                </a:solidFill>
                <a:hlinkClick r:id="rId13" action="ppaction://hlinksldjump"/>
              </a:rPr>
              <a:t>Pasívna</a:t>
            </a:r>
            <a:endParaRPr lang="sk-SK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sk-SK" dirty="0" smtClean="0">
                <a:solidFill>
                  <a:schemeClr val="bg1"/>
                </a:solidFill>
                <a:hlinkClick r:id="rId14" action="ppaction://hlinksldjump"/>
              </a:rPr>
              <a:t>Zdroje použitých obrázkov</a:t>
            </a:r>
            <a:endParaRPr lang="sk-SK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dirty="0" smtClean="0">
              <a:solidFill>
                <a:schemeClr val="bg1"/>
              </a:solidFill>
            </a:endParaRPr>
          </a:p>
        </p:txBody>
      </p:sp>
      <p:sp>
        <p:nvSpPr>
          <p:cNvPr id="16" name="Šípka doprava 15">
            <a:hlinkClick r:id="rId6" action="ppaction://hlinksldjump"/>
          </p:cNvPr>
          <p:cNvSpPr/>
          <p:nvPr/>
        </p:nvSpPr>
        <p:spPr>
          <a:xfrm>
            <a:off x="5332145" y="2418117"/>
            <a:ext cx="432048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Šípka doprava 16">
            <a:hlinkClick r:id="rId7" action="ppaction://hlinksldjump"/>
          </p:cNvPr>
          <p:cNvSpPr/>
          <p:nvPr/>
        </p:nvSpPr>
        <p:spPr>
          <a:xfrm>
            <a:off x="5327580" y="2900832"/>
            <a:ext cx="432048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Šípka doprava 17">
            <a:hlinkClick r:id="rId8" action="ppaction://hlinksldjump"/>
          </p:cNvPr>
          <p:cNvSpPr/>
          <p:nvPr/>
        </p:nvSpPr>
        <p:spPr>
          <a:xfrm>
            <a:off x="5332145" y="3429000"/>
            <a:ext cx="432048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Šípka doprava 18">
            <a:hlinkClick r:id="rId9" action="ppaction://hlinksldjump"/>
          </p:cNvPr>
          <p:cNvSpPr/>
          <p:nvPr/>
        </p:nvSpPr>
        <p:spPr>
          <a:xfrm>
            <a:off x="5354213" y="3861048"/>
            <a:ext cx="432048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Šípka doprava 19">
            <a:hlinkClick r:id="rId10" action="ppaction://hlinksldjump"/>
          </p:cNvPr>
          <p:cNvSpPr/>
          <p:nvPr/>
        </p:nvSpPr>
        <p:spPr>
          <a:xfrm>
            <a:off x="5348975" y="4365104"/>
            <a:ext cx="432048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doprava 10">
            <a:hlinkClick r:id="rId12" action="ppaction://hlinksldjump"/>
          </p:cNvPr>
          <p:cNvSpPr/>
          <p:nvPr/>
        </p:nvSpPr>
        <p:spPr>
          <a:xfrm>
            <a:off x="5371640" y="4907277"/>
            <a:ext cx="432048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 doprava 11">
            <a:hlinkClick r:id="rId13" action="ppaction://hlinksldjump"/>
          </p:cNvPr>
          <p:cNvSpPr/>
          <p:nvPr/>
        </p:nvSpPr>
        <p:spPr>
          <a:xfrm>
            <a:off x="5372965" y="5424661"/>
            <a:ext cx="432048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33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Definícia škodlivého softvéru (ŠS)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Akýkoľvek softvér – aktívny bez vedomia/povolenia užívateľa</a:t>
            </a:r>
          </a:p>
          <a:p>
            <a:r>
              <a:rPr lang="sk-SK" dirty="0" smtClean="0"/>
              <a:t>Spôsobuje neočakávané dôsledky</a:t>
            </a:r>
          </a:p>
          <a:p>
            <a:r>
              <a:rPr lang="sk-SK" dirty="0" err="1" smtClean="0"/>
              <a:t>Romanité</a:t>
            </a:r>
            <a:r>
              <a:rPr lang="sk-SK" dirty="0" smtClean="0"/>
              <a:t> funkcie</a:t>
            </a:r>
          </a:p>
          <a:p>
            <a:r>
              <a:rPr lang="sk-SK" dirty="0" smtClean="0"/>
              <a:t>Z </a:t>
            </a:r>
            <a:r>
              <a:rPr lang="sk-SK" dirty="0" err="1" smtClean="0"/>
              <a:t>ang</a:t>
            </a:r>
            <a:r>
              <a:rPr lang="sk-SK" dirty="0" smtClean="0"/>
              <a:t>. </a:t>
            </a:r>
            <a:r>
              <a:rPr lang="sk-SK" dirty="0" err="1" smtClean="0"/>
              <a:t>Malicious</a:t>
            </a:r>
            <a:r>
              <a:rPr lang="sk-SK" dirty="0" smtClean="0"/>
              <a:t> software – </a:t>
            </a:r>
            <a:r>
              <a:rPr lang="sk-SK" dirty="0" err="1" smtClean="0"/>
              <a:t>malware</a:t>
            </a:r>
            <a:endParaRPr lang="sk-SK" dirty="0" smtClean="0"/>
          </a:p>
          <a:p>
            <a:r>
              <a:rPr lang="sk-SK" dirty="0" smtClean="0"/>
              <a:t>Zahŕňa rôzne typy – vírusy, červy, </a:t>
            </a:r>
            <a:r>
              <a:rPr lang="sk-SK" dirty="0" err="1" smtClean="0"/>
              <a:t>trojany</a:t>
            </a:r>
            <a:r>
              <a:rPr lang="sk-SK" dirty="0" smtClean="0"/>
              <a:t> a iné</a:t>
            </a:r>
          </a:p>
          <a:p>
            <a:endParaRPr lang="sk-SK" dirty="0" smtClean="0"/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História vírusov a ciele </a:t>
            </a:r>
            <a:r>
              <a:rPr lang="sk-SK" dirty="0" err="1" smtClean="0">
                <a:solidFill>
                  <a:schemeClr val="bg1"/>
                </a:solidFill>
              </a:rPr>
              <a:t>malvéru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1971 – prvý červ </a:t>
            </a:r>
            <a:r>
              <a:rPr lang="sk-SK" dirty="0" err="1" smtClean="0"/>
              <a:t>Creeper</a:t>
            </a:r>
            <a:endParaRPr lang="sk-SK" dirty="0" smtClean="0"/>
          </a:p>
          <a:p>
            <a:r>
              <a:rPr lang="sk-SK" dirty="0" smtClean="0"/>
              <a:t>1981 – prof. </a:t>
            </a:r>
            <a:r>
              <a:rPr lang="sk-SK" dirty="0" err="1" smtClean="0"/>
              <a:t>Adleman</a:t>
            </a:r>
            <a:r>
              <a:rPr lang="sk-SK" dirty="0" smtClean="0"/>
              <a:t> – pojem PC </a:t>
            </a:r>
            <a:r>
              <a:rPr lang="sk-SK" dirty="0" err="1" smtClean="0"/>
              <a:t>virus</a:t>
            </a:r>
            <a:endParaRPr lang="sk-SK" dirty="0" smtClean="0"/>
          </a:p>
          <a:p>
            <a:r>
              <a:rPr lang="sk-SK" dirty="0"/>
              <a:t>1982 </a:t>
            </a:r>
            <a:r>
              <a:rPr lang="sk-SK" dirty="0" smtClean="0"/>
              <a:t>– prvé vírusy pre Apple 2</a:t>
            </a:r>
          </a:p>
          <a:p>
            <a:r>
              <a:rPr lang="sk-SK" dirty="0"/>
              <a:t>1986 </a:t>
            </a:r>
            <a:r>
              <a:rPr lang="sk-SK" dirty="0" smtClean="0"/>
              <a:t>– PC vírus </a:t>
            </a:r>
            <a:r>
              <a:rPr lang="sk-SK" dirty="0" err="1" smtClean="0"/>
              <a:t>Brain</a:t>
            </a:r>
            <a:endParaRPr lang="sk-SK" dirty="0" smtClean="0"/>
          </a:p>
          <a:p>
            <a:r>
              <a:rPr lang="sk-SK" dirty="0" smtClean="0"/>
              <a:t>Rozšírenie vďaka dominancii IBM a MS-DOS</a:t>
            </a:r>
          </a:p>
          <a:p>
            <a:endParaRPr lang="sk-SK" dirty="0"/>
          </a:p>
        </p:txBody>
      </p:sp>
      <p:pic>
        <p:nvPicPr>
          <p:cNvPr id="8194" name="Picture 2" descr="d:\Users\Martin\Documents\malver\prezent\41305_technology_old_compu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4240807" cy="23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2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História vírusov a ciele </a:t>
            </a:r>
            <a:r>
              <a:rPr lang="sk-SK" dirty="0" err="1"/>
              <a:t>malvéru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Prvý </a:t>
            </a:r>
            <a:r>
              <a:rPr lang="sk-SK" dirty="0" err="1" smtClean="0"/>
              <a:t>malvér</a:t>
            </a:r>
            <a:r>
              <a:rPr lang="sk-SK" dirty="0" smtClean="0"/>
              <a:t> – experimenty</a:t>
            </a:r>
          </a:p>
          <a:p>
            <a:r>
              <a:rPr lang="sk-SK" dirty="0" smtClean="0"/>
              <a:t>ŠS je používaný proti vláde aj jednotlivcom</a:t>
            </a:r>
          </a:p>
          <a:p>
            <a:r>
              <a:rPr lang="sk-SK" dirty="0" smtClean="0"/>
              <a:t>Prerušenie aktivít, získavanie informácií, hesiel, čísiel bankových kariet</a:t>
            </a:r>
          </a:p>
          <a:p>
            <a:r>
              <a:rPr lang="sk-SK" dirty="0" smtClean="0"/>
              <a:t>Atraktivita antivírusového softvéru</a:t>
            </a:r>
          </a:p>
          <a:p>
            <a:endParaRPr lang="sk-SK" dirty="0"/>
          </a:p>
        </p:txBody>
      </p:sp>
      <p:pic>
        <p:nvPicPr>
          <p:cNvPr id="9218" name="Picture 2" descr="d:\Users\Martin\Documents\malver\prezent\Viruses-and-Spyware_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5104"/>
            <a:ext cx="655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Typy škodlivého softvéru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Množstvo rôznych klasifikácií</a:t>
            </a:r>
          </a:p>
          <a:p>
            <a:r>
              <a:rPr lang="sk-SK" dirty="0" smtClean="0"/>
              <a:t>Neexistuje „správne“ rozdelenie</a:t>
            </a:r>
          </a:p>
          <a:p>
            <a:r>
              <a:rPr lang="sk-SK" dirty="0" smtClean="0"/>
              <a:t>Každý deň vznikajú nove druhy a typy</a:t>
            </a:r>
          </a:p>
          <a:p>
            <a:r>
              <a:rPr lang="sk-SK" dirty="0" smtClean="0"/>
              <a:t>Najznámejšie sú vírusy, červy, trójske kone, </a:t>
            </a:r>
            <a:r>
              <a:rPr lang="sk-SK" dirty="0" err="1" smtClean="0"/>
              <a:t>adware</a:t>
            </a:r>
            <a:r>
              <a:rPr lang="sk-SK" dirty="0" smtClean="0"/>
              <a:t>, </a:t>
            </a:r>
            <a:r>
              <a:rPr lang="sk-SK" dirty="0" err="1" smtClean="0"/>
              <a:t>spyware</a:t>
            </a:r>
            <a:r>
              <a:rPr lang="sk-SK" dirty="0" smtClean="0"/>
              <a:t> a iné</a:t>
            </a:r>
          </a:p>
        </p:txBody>
      </p:sp>
      <p:pic>
        <p:nvPicPr>
          <p:cNvPr id="10242" name="Picture 2" descr="d:\Users\Martin\Documents\malver\prezent\malw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3585048" cy="24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Počítačové vírusy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Najznámejší typ – nie najrozšírenejší</a:t>
            </a:r>
          </a:p>
          <a:p>
            <a:r>
              <a:rPr lang="sk-SK" dirty="0" smtClean="0"/>
              <a:t>Vírus je súčasťou </a:t>
            </a:r>
            <a:r>
              <a:rPr lang="sk-SK" dirty="0" err="1" smtClean="0"/>
              <a:t>malvéru</a:t>
            </a:r>
            <a:r>
              <a:rPr lang="sk-SK" dirty="0"/>
              <a:t> </a:t>
            </a:r>
            <a:r>
              <a:rPr lang="sk-SK" dirty="0" smtClean="0"/>
              <a:t>– nie naopak</a:t>
            </a:r>
          </a:p>
          <a:p>
            <a:r>
              <a:rPr lang="sk-SK" dirty="0" smtClean="0"/>
              <a:t>Názov odvodený od biologických vírusov, aj na základe podobných vlastností</a:t>
            </a:r>
          </a:p>
          <a:p>
            <a:r>
              <a:rPr lang="sk-SK" dirty="0" smtClean="0"/>
              <a:t>Rovnaké termíny: infekcia, hostiteľ, karanténa, liečenie</a:t>
            </a:r>
          </a:p>
          <a:p>
            <a:r>
              <a:rPr lang="sk-SK" dirty="0" smtClean="0"/>
              <a:t>Kód, ktorý sám seba replikuje a vkladá do iných programov</a:t>
            </a:r>
          </a:p>
        </p:txBody>
      </p:sp>
    </p:spTree>
    <p:extLst>
      <p:ext uri="{BB962C8B-B14F-4D97-AF65-F5344CB8AC3E}">
        <p14:creationId xmlns:p14="http://schemas.microsoft.com/office/powerpoint/2010/main" val="8779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Počítačové červy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Nezávislý program – šíry svoje kópie po sieti</a:t>
            </a:r>
          </a:p>
          <a:p>
            <a:r>
              <a:rPr lang="sk-SK" dirty="0" smtClean="0"/>
              <a:t>Využíva LAN, internet, e-mail, bezpečnostné chyby</a:t>
            </a:r>
          </a:p>
          <a:p>
            <a:r>
              <a:rPr lang="sk-SK" dirty="0" smtClean="0"/>
              <a:t>Dokážu niesť so sebou aj iný </a:t>
            </a:r>
            <a:r>
              <a:rPr lang="sk-SK" dirty="0" err="1" smtClean="0"/>
              <a:t>malvér</a:t>
            </a:r>
            <a:endParaRPr lang="sk-SK" dirty="0" smtClean="0"/>
          </a:p>
          <a:p>
            <a:r>
              <a:rPr lang="sk-SK" dirty="0" smtClean="0"/>
              <a:t>Škody značného rozsahu, napr. „zaseknutie“ komunikačných kanálov</a:t>
            </a:r>
            <a:endParaRPr lang="sk-SK" dirty="0"/>
          </a:p>
        </p:txBody>
      </p:sp>
      <p:pic>
        <p:nvPicPr>
          <p:cNvPr id="6146" name="Picture 2" descr="d:\Users\Martin\Documents\malver\prezent\12498212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2088232" cy="20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8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Trójske kone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Alebo aj </a:t>
            </a:r>
            <a:r>
              <a:rPr lang="sk-SK" dirty="0" err="1" smtClean="0"/>
              <a:t>trojany</a:t>
            </a:r>
            <a:r>
              <a:rPr lang="sk-SK" dirty="0" smtClean="0"/>
              <a:t>, v súčasnosti najrozšírenejší druh </a:t>
            </a:r>
            <a:r>
              <a:rPr lang="sk-SK" dirty="0" err="1" smtClean="0"/>
              <a:t>malvéru</a:t>
            </a:r>
            <a:endParaRPr lang="sk-SK" dirty="0" smtClean="0"/>
          </a:p>
          <a:p>
            <a:r>
              <a:rPr lang="sk-SK" dirty="0" smtClean="0"/>
              <a:t>Názov podľa bájneho Trójskeho koňa</a:t>
            </a:r>
          </a:p>
          <a:p>
            <a:r>
              <a:rPr lang="sk-SK" dirty="0" smtClean="0"/>
              <a:t>Neschopnosť </a:t>
            </a:r>
            <a:r>
              <a:rPr lang="sk-SK" dirty="0" err="1" smtClean="0"/>
              <a:t>sebareplikácie</a:t>
            </a:r>
            <a:endParaRPr lang="sk-SK" dirty="0" smtClean="0"/>
          </a:p>
          <a:p>
            <a:r>
              <a:rPr lang="sk-SK" dirty="0" smtClean="0"/>
              <a:t>Zvyčajne spustiteľný súbor - .</a:t>
            </a:r>
            <a:r>
              <a:rPr lang="sk-SK" dirty="0" err="1" smtClean="0"/>
              <a:t>exe</a:t>
            </a:r>
            <a:r>
              <a:rPr lang="sk-SK" dirty="0"/>
              <a:t> </a:t>
            </a:r>
            <a:r>
              <a:rPr lang="sk-SK" dirty="0" smtClean="0"/>
              <a:t>alebo .</a:t>
            </a:r>
            <a:r>
              <a:rPr lang="sk-SK" dirty="0" err="1" smtClean="0"/>
              <a:t>com</a:t>
            </a:r>
            <a:endParaRPr lang="sk-SK" dirty="0" smtClean="0"/>
          </a:p>
          <a:p>
            <a:r>
              <a:rPr lang="sk-SK" dirty="0" smtClean="0"/>
              <a:t>Môže sa tváriť ako užitočný </a:t>
            </a:r>
            <a:endParaRPr lang="sk-SK" dirty="0"/>
          </a:p>
        </p:txBody>
      </p:sp>
      <p:pic>
        <p:nvPicPr>
          <p:cNvPr id="3074" name="Picture 2" descr="d:\Users\Martin\Documents\malver\prezent\tr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952328" cy="23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3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Vlastná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BA7"/>
      </a:hlink>
      <a:folHlink>
        <a:srgbClr val="FFFB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459</Words>
  <Application>Microsoft Office PowerPoint</Application>
  <PresentationFormat>Prezentácia na obrazovke (4:3)</PresentationFormat>
  <Paragraphs>90</Paragraphs>
  <Slides>16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Motív Office</vt:lpstr>
      <vt:lpstr> Škodlivý softvér Martin Bystriansky Úvod k informatike 2015/2016 </vt:lpstr>
      <vt:lpstr>OBSAH</vt:lpstr>
      <vt:lpstr>Definícia škodlivého softvéru (ŠS)</vt:lpstr>
      <vt:lpstr>História vírusov a ciele malvéru</vt:lpstr>
      <vt:lpstr>História vírusov a ciele malvéru</vt:lpstr>
      <vt:lpstr>Typy škodlivého softvéru</vt:lpstr>
      <vt:lpstr>Počítačové vírusy</vt:lpstr>
      <vt:lpstr>Počítačové červy</vt:lpstr>
      <vt:lpstr>Trójske kone</vt:lpstr>
      <vt:lpstr>Adware</vt:lpstr>
      <vt:lpstr>Spyware</vt:lpstr>
      <vt:lpstr>Ochrana pred malvérom</vt:lpstr>
      <vt:lpstr>Aktívna</vt:lpstr>
      <vt:lpstr>Aktívna</vt:lpstr>
      <vt:lpstr>Pasívna</vt:lpstr>
      <vt:lpstr>Zdroje použitých obrázkov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 Bystriansky</dc:creator>
  <cp:lastModifiedBy>Horvathova Dana</cp:lastModifiedBy>
  <cp:revision>23</cp:revision>
  <dcterms:created xsi:type="dcterms:W3CDTF">2015-11-25T17:13:14Z</dcterms:created>
  <dcterms:modified xsi:type="dcterms:W3CDTF">2016-09-21T15:14:11Z</dcterms:modified>
</cp:coreProperties>
</file>