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65" r:id="rId5"/>
    <p:sldId id="268" r:id="rId6"/>
    <p:sldId id="272" r:id="rId7"/>
    <p:sldId id="271" r:id="rId8"/>
    <p:sldId id="270" r:id="rId9"/>
    <p:sldId id="269" r:id="rId10"/>
    <p:sldId id="273" r:id="rId11"/>
    <p:sldId id="274" r:id="rId12"/>
  </p:sldIdLst>
  <p:sldSz cx="9144000" cy="5143500" type="screen16x9"/>
  <p:notesSz cx="6858000" cy="9144000"/>
  <p:defaultTextStyle>
    <a:lvl1pPr marL="0" algn="l" rtl="0" latinLnBrk="0">
      <a:defRPr lang="cs-CZ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cs-CZ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cs-CZ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cs-CZ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cs-CZ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cs-CZ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cs-CZ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cs-CZ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cs-CZ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525" autoAdjust="0"/>
    <p:restoredTop sz="87586" autoAdjust="0"/>
  </p:normalViewPr>
  <p:slideViewPr>
    <p:cSldViewPr>
      <p:cViewPr>
        <p:scale>
          <a:sx n="126" d="100"/>
          <a:sy n="126" d="100"/>
        </p:scale>
        <p:origin x="-108" y="-28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108" y="42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cs-CZ" sz="1200"/>
            </a:lvl1pPr>
            <a:extLst/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cs-CZ" sz="1200"/>
            </a:lvl1pPr>
            <a:extLst/>
          </a:lstStyle>
          <a:p>
            <a:fld id="{A8ADFD5B-A66C-449C-B6E8-FB716D07777D}" type="datetimeFigureOut">
              <a:rPr/>
              <a:pPr/>
              <a:t>6/30/2006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cs-CZ" sz="1200"/>
            </a:lvl1pPr>
            <a:extLst/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cs-CZ" sz="1200"/>
            </a:lvl1pPr>
            <a:extLst/>
          </a:lstStyle>
          <a:p>
            <a:fld id="{CA5D3BF3-D352-46FC-8343-31F56E6730EA}" type="slidenum">
              <a:rPr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7328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cs-CZ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cs-CZ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cs-CZ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cs-CZ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cs-CZ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cs-CZ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cs-CZ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cs-CZ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cs-CZ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cs-CZ" smtClean="0"/>
              <a:pPr/>
              <a:t>3</a:t>
            </a:fld>
            <a:endParaRPr lang="cs-CZ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cs-CZ" smtClean="0"/>
              <a:pPr/>
              <a:t>4</a:t>
            </a:fld>
            <a:endParaRPr lang="cs-CZ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4012427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3640059"/>
            <a:ext cx="8458200" cy="916781"/>
          </a:xfrm>
        </p:spPr>
        <p:txBody>
          <a:bodyPr anchor="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2914650"/>
            <a:ext cx="8458200" cy="6858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047E157E-8DCB-4F70-A0AF-5EB586A91DD4}" type="datetime1">
              <a:rPr kumimoji="0" lang="cs-CZ" smtClean="0">
                <a:solidFill>
                  <a:srgbClr val="FFFFFF"/>
                </a:solidFill>
              </a:rPr>
              <a:pPr algn="ctr"/>
              <a:t>30.11.2013</a:t>
            </a:fld>
            <a:endParaRPr kumimoji="0" lang="cs-CZ" sz="2000">
              <a:solidFill>
                <a:srgbClr val="FFFFFF"/>
              </a:solidFill>
            </a:endParaRP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kumimoji="0" lang="cs-CZ">
              <a:solidFill>
                <a:schemeClr val="tx2"/>
              </a:solidFill>
            </a:endParaRPr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4855464"/>
            <a:ext cx="758952" cy="185166"/>
          </a:xfrm>
        </p:spPr>
        <p:txBody>
          <a:bodyPr/>
          <a:lstStyle/>
          <a:p>
            <a:fld id="{8F82E0A0-C266-4798-8C8F-B9F91E9DA37E}" type="slidenum">
              <a:rPr kumimoji="0" lang="cs-CZ" smtClean="0">
                <a:solidFill>
                  <a:schemeClr val="tx2"/>
                </a:solidFill>
              </a:rPr>
              <a:pPr/>
              <a:t>‹#›</a:t>
            </a:fld>
            <a:endParaRPr kumimoji="0" lang="cs-CZ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advClick="0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sk-SK" smtClean="0"/>
              <a:pPr/>
              <a:t>30. 11. 2013</a:t>
            </a:fld>
            <a:endParaRPr kumimoji="0" lang="sk-SK" sz="1400">
              <a:solidFill>
                <a:schemeClr val="tx2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kumimoji="0" lang="cs-CZ" sz="1400">
              <a:solidFill>
                <a:schemeClr val="tx2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cs-CZ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cs-CZ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advClick="0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411957"/>
            <a:ext cx="1828800" cy="4388644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411957"/>
            <a:ext cx="6248400" cy="4388644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sk-SK" smtClean="0"/>
              <a:pPr/>
              <a:t>30. 11. 2013</a:t>
            </a:fld>
            <a:endParaRPr kumimoji="0" lang="sk-SK" sz="1400">
              <a:solidFill>
                <a:schemeClr val="tx2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kumimoji="0" lang="cs-CZ" sz="1400">
              <a:solidFill>
                <a:schemeClr val="tx2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cs-CZ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cs-CZ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advClick="0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sk-SK" smtClean="0"/>
              <a:pPr/>
              <a:t>30. 11. 2013</a:t>
            </a:fld>
            <a:endParaRPr kumimoji="0" lang="sk-SK" sz="1400">
              <a:solidFill>
                <a:schemeClr val="tx2"/>
              </a:solidFill>
            </a:endParaRPr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57150"/>
            <a:ext cx="2895600" cy="216694"/>
          </a:xfrm>
        </p:spPr>
        <p:txBody>
          <a:bodyPr/>
          <a:lstStyle/>
          <a:p>
            <a:pPr algn="r"/>
            <a:endParaRPr kumimoji="0" lang="cs-CZ" sz="1400">
              <a:solidFill>
                <a:schemeClr val="tx2"/>
              </a:solidFill>
            </a:endParaRPr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4855464"/>
            <a:ext cx="758952" cy="185166"/>
          </a:xfrm>
        </p:spPr>
        <p:txBody>
          <a:bodyPr/>
          <a:lstStyle/>
          <a:p>
            <a:pPr algn="ctr"/>
            <a:fld id="{8F82E0A0-C266-4798-8C8F-B9F91E9DA37E}" type="slidenum">
              <a:rPr kumimoji="0" lang="cs-CZ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cs-CZ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advClick="0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2583677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257300"/>
            <a:ext cx="8458200" cy="9144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sk-SK" smtClean="0"/>
              <a:pPr/>
              <a:t>30. 11. 2013</a:t>
            </a:fld>
            <a:endParaRPr kumimoji="0" lang="sk-SK" sz="1400">
              <a:solidFill>
                <a:schemeClr val="tx2"/>
              </a:solidFill>
            </a:endParaRPr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kumimoji="0" lang="cs-CZ" sz="1400">
              <a:solidFill>
                <a:schemeClr val="tx2"/>
              </a:solidFill>
            </a:endParaRPr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cs-CZ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cs-CZ" sz="1400" b="1">
              <a:solidFill>
                <a:srgbClr val="FFFFFF"/>
              </a:solidFill>
            </a:endParaRPr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210314"/>
            <a:ext cx="8686800" cy="888619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342900"/>
            <a:ext cx="8686800" cy="630936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200150"/>
            <a:ext cx="4191000" cy="3543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343400" cy="3543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sk-SK" smtClean="0"/>
              <a:pPr/>
              <a:t>30. 11. 2013</a:t>
            </a:fld>
            <a:endParaRPr kumimoji="0" lang="sk-SK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cs-CZ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cs-CZ"/>
          </a:p>
        </p:txBody>
      </p:sp>
    </p:spTree>
  </p:cSld>
  <p:clrMapOvr>
    <a:masterClrMapping/>
  </p:clrMapOvr>
  <p:transition advClick="0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4057650"/>
            <a:ext cx="8610600" cy="661988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500062"/>
            <a:ext cx="4290556" cy="47982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6" y="500062"/>
            <a:ext cx="4292241" cy="47982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987028"/>
            <a:ext cx="4290556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987028"/>
            <a:ext cx="4288536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sk-SK" smtClean="0"/>
              <a:pPr/>
              <a:t>30. 11. 2013</a:t>
            </a:fld>
            <a:endParaRPr kumimoji="0"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4857750"/>
            <a:ext cx="762000" cy="185166"/>
          </a:xfrm>
        </p:spPr>
        <p:txBody>
          <a:bodyPr/>
          <a:lstStyle/>
          <a:p>
            <a:pPr algn="ctr"/>
            <a:fld id="{8F82E0A0-C266-4798-8C8F-B9F91E9DA37E}" type="slidenum">
              <a:rPr kumimoji="0" lang="cs-CZ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cs-CZ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514350" y="4514850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advClick="0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342900"/>
            <a:ext cx="8686800" cy="630936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ADB5D-B7A0-47E3-AD2D-B1A6F8614213}" type="datetime1">
              <a:rPr lang="sk-SK" smtClean="0"/>
              <a:pPr/>
              <a:t>30. 11. 2013</a:t>
            </a:fld>
            <a:endParaRPr kumimoji="0" lang="sk-SK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CB7D-F184-43C7-B6FD-03D728E1BBFF}" type="slidenum">
              <a:rPr kumimoji="0" lang="cs-CZ" smtClean="0">
                <a:solidFill>
                  <a:srgbClr val="FFFFFF"/>
                </a:solidFill>
              </a:rPr>
              <a:pPr/>
              <a:t>‹#›</a:t>
            </a:fld>
            <a:endParaRPr kumimoji="0" lang="cs-CZ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advClick="0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8126-03FC-49C0-B9B8-2B561CCC3D90}" type="datetime1">
              <a:rPr lang="sk-SK" smtClean="0"/>
              <a:pPr/>
              <a:t>30. 11. 2013</a:t>
            </a:fld>
            <a:endParaRPr kumimoji="0" lang="sk-SK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CB7D-F184-43C7-B6FD-03D728E1BBFF}" type="slidenum">
              <a:rPr kumimoji="0" lang="cs-CZ" smtClean="0">
                <a:solidFill>
                  <a:schemeClr val="tx2"/>
                </a:solidFill>
              </a:rPr>
              <a:pPr/>
              <a:t>‹#›</a:t>
            </a:fld>
            <a:endParaRPr kumimoji="0" lang="cs-CZ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advClick="0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514350" y="4386838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4114800"/>
            <a:ext cx="8458200" cy="390525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1" y="457200"/>
            <a:ext cx="3008313" cy="360045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457200"/>
            <a:ext cx="5340350" cy="36004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8198-4617-485E-9585-4840B69DBBA6}" type="datetime1">
              <a:rPr lang="sk-SK" smtClean="0"/>
              <a:pPr/>
              <a:t>30. 11. 2013</a:t>
            </a:fld>
            <a:endParaRPr kumimoji="0" lang="sk-SK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CB7D-F184-43C7-B6FD-03D728E1BBFF}" type="slidenum">
              <a:rPr kumimoji="0" lang="cs-CZ" smtClean="0">
                <a:solidFill>
                  <a:srgbClr val="FFFFFF"/>
                </a:solidFill>
              </a:rPr>
              <a:pPr/>
              <a:t>‹#›</a:t>
            </a:fld>
            <a:endParaRPr kumimoji="0" lang="cs-CZ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advClick="0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462476"/>
            <a:ext cx="5029200" cy="27432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sk-SK" smtClean="0"/>
              <a:pPr/>
              <a:t>30. 11. 2013</a:t>
            </a:fld>
            <a:endParaRPr kumimoji="0"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cs-CZ" sz="28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cs-CZ" sz="2800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3745320"/>
            <a:ext cx="5867400" cy="391716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4149913"/>
            <a:ext cx="5867400" cy="576263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  <p:transition advClick="0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788174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165622"/>
            <a:ext cx="86868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57150"/>
            <a:ext cx="2514600" cy="216694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4606EA6-EFEA-4C30-9264-4F9291A5780D}" type="datetime1">
              <a:rPr lang="sk-SK" smtClean="0"/>
              <a:pPr/>
              <a:t>30. 11. 2013</a:t>
            </a:fld>
            <a:endParaRPr kumimoji="0" lang="sk-SK" sz="1400">
              <a:solidFill>
                <a:schemeClr val="tx2"/>
              </a:solidFill>
            </a:endParaRPr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57150"/>
            <a:ext cx="3352800" cy="216694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r"/>
            <a:endParaRPr kumimoji="0" lang="cs-CZ" sz="1400">
              <a:solidFill>
                <a:schemeClr val="tx2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4857751"/>
            <a:ext cx="762000" cy="183356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ctr"/>
            <a:fld id="{8F82E0A0-C266-4798-8C8F-B9F91E9DA37E}" type="slidenum">
              <a:rPr kumimoji="0" lang="cs-CZ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cs-CZ" sz="1400" b="1">
              <a:solidFill>
                <a:srgbClr val="FFFFFF"/>
              </a:solidFill>
            </a:endParaRPr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342900"/>
            <a:ext cx="8686800" cy="6286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514350" y="788174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514350" y="793490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 advClick="0">
    <p:wipe dir="d"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slide" Target="slide7.xml"/><Relationship Id="rId11" Type="http://schemas.openxmlformats.org/officeDocument/2006/relationships/image" Target="../media/image6.jpg"/><Relationship Id="rId5" Type="http://schemas.openxmlformats.org/officeDocument/2006/relationships/slide" Target="slide6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ctrTitle"/>
          </p:nvPr>
        </p:nvSpPr>
        <p:spPr/>
        <p:txBody>
          <a:bodyPr/>
          <a:lstStyle>
            <a:extLst/>
          </a:lstStyle>
          <a:p>
            <a:r>
              <a:rPr lang="sk-SK" dirty="0" smtClean="0"/>
              <a:t>Digitálne spracovanie obrazu</a:t>
            </a:r>
            <a:endParaRPr lang="cs-CZ" dirty="0"/>
          </a:p>
        </p:txBody>
      </p:sp>
      <p:sp>
        <p:nvSpPr>
          <p:cNvPr id="5" name="Rectangle 4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J</a:t>
            </a:r>
            <a:r>
              <a:rPr lang="sk-SK" dirty="0" smtClean="0"/>
              <a:t>án Drugda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574016" y="699550"/>
            <a:ext cx="10800000" cy="75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477672" y="838293"/>
            <a:ext cx="19008000" cy="1571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267494"/>
            <a:ext cx="3710929" cy="2812060"/>
          </a:xfrm>
          <a:prstGeom prst="rect">
            <a:avLst/>
          </a:prstGeom>
        </p:spPr>
      </p:pic>
      <p:sp>
        <p:nvSpPr>
          <p:cNvPr id="10" name="Tlačidlo akcie: Dopredu alebo Ďalej 9">
            <a:hlinkClick r:id="" action="ppaction://hlinkshowjump?jump=nextslide" highlightClick="1"/>
          </p:cNvPr>
          <p:cNvSpPr/>
          <p:nvPr/>
        </p:nvSpPr>
        <p:spPr>
          <a:xfrm>
            <a:off x="7429520" y="4572014"/>
            <a:ext cx="571504" cy="428628"/>
          </a:xfrm>
          <a:prstGeom prst="actionButtonForwardNex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ransition advClick="0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Rozlíšenie obrazu</a:t>
            </a:r>
            <a:endParaRPr lang="en-US" dirty="0"/>
          </a:p>
        </p:txBody>
      </p:sp>
      <p:sp>
        <p:nvSpPr>
          <p:cNvPr id="11" name="Rectangle 2"/>
          <p:cNvSpPr>
            <a:spLocks noGrp="1"/>
          </p:cNvSpPr>
          <p:nvPr>
            <p:ph sz="half" idx="1"/>
          </p:nvPr>
        </p:nvSpPr>
        <p:spPr>
          <a:xfrm>
            <a:off x="357158" y="1131590"/>
            <a:ext cx="7632848" cy="2807724"/>
          </a:xfrm>
        </p:spPr>
        <p:txBody>
          <a:bodyPr anchor="t">
            <a:normAutofit/>
          </a:bodyPr>
          <a:lstStyle>
            <a:extLst/>
          </a:lstStyle>
          <a:p>
            <a:pPr marL="33147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600" dirty="0" smtClean="0"/>
              <a:t>Digitálny obraz je matica bodov s konkrétnymi rozmermi</a:t>
            </a:r>
          </a:p>
          <a:p>
            <a:pPr marL="331470" lvl="1" indent="-342900">
              <a:buFont typeface="Arial" pitchFamily="34" charset="0"/>
              <a:buChar char="•"/>
            </a:pPr>
            <a:r>
              <a:rPr lang="cs-CZ" sz="1600" dirty="0" smtClean="0"/>
              <a:t>Rozlíšenie je udávané ako šírka x výška vyjadrené počtom pixelov napr. </a:t>
            </a:r>
            <a:r>
              <a:rPr lang="en-US" sz="1600" dirty="0" smtClean="0"/>
              <a:t>640x480</a:t>
            </a:r>
          </a:p>
          <a:p>
            <a:pPr marL="33147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600" dirty="0" smtClean="0"/>
              <a:t>Toto </a:t>
            </a:r>
            <a:r>
              <a:rPr lang="en-US" sz="1600" dirty="0" err="1" smtClean="0"/>
              <a:t>ni</a:t>
            </a:r>
            <a:r>
              <a:rPr lang="sk-SK" sz="1600" dirty="0" smtClean="0"/>
              <a:t>č nevypovedá o fyzických rozmeroch obrázka, vlastný rozmer obrázka získame až s údajom o veľkosti jedného pixelu.</a:t>
            </a:r>
            <a:endParaRPr lang="cs-CZ" sz="1600" dirty="0"/>
          </a:p>
        </p:txBody>
      </p:sp>
      <p:sp>
        <p:nvSpPr>
          <p:cNvPr id="12" name="Tlačidlo akcie: Domov 6">
            <a:hlinkClick r:id="rId2" action="ppaction://hlinksldjump" highlightClick="1"/>
          </p:cNvPr>
          <p:cNvSpPr/>
          <p:nvPr/>
        </p:nvSpPr>
        <p:spPr>
          <a:xfrm>
            <a:off x="6143636" y="4572014"/>
            <a:ext cx="571504" cy="428628"/>
          </a:xfrm>
          <a:prstGeom prst="actionButtonHom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Tlačidlo akcie: Späť alebo Predchádzajúci 7">
            <a:hlinkClick r:id="" action="ppaction://hlinkshowjump?jump=previousslide" highlightClick="1"/>
          </p:cNvPr>
          <p:cNvSpPr/>
          <p:nvPr/>
        </p:nvSpPr>
        <p:spPr>
          <a:xfrm>
            <a:off x="6786578" y="4572014"/>
            <a:ext cx="571504" cy="428628"/>
          </a:xfrm>
          <a:prstGeom prst="actionButtonBackPrevious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4" name="Tlačidlo akcie: Dopredu alebo Ďalej 8">
            <a:hlinkClick r:id="" action="ppaction://hlinkshowjump?jump=nextslide" highlightClick="1"/>
          </p:cNvPr>
          <p:cNvSpPr/>
          <p:nvPr/>
        </p:nvSpPr>
        <p:spPr>
          <a:xfrm>
            <a:off x="7429520" y="4572014"/>
            <a:ext cx="571504" cy="428628"/>
          </a:xfrm>
          <a:prstGeom prst="actionButtonForwardNex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22896174"/>
      </p:ext>
    </p:extLst>
  </p:cSld>
  <p:clrMapOvr>
    <a:masterClrMapping/>
  </p:clrMapOvr>
  <p:transition advClick="0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Záver</a:t>
            </a:r>
            <a:endParaRPr lang="en-US" dirty="0"/>
          </a:p>
        </p:txBody>
      </p:sp>
      <p:sp>
        <p:nvSpPr>
          <p:cNvPr id="11" name="Rectangle 2"/>
          <p:cNvSpPr>
            <a:spLocks noGrp="1"/>
          </p:cNvSpPr>
          <p:nvPr>
            <p:ph sz="half" idx="1"/>
          </p:nvPr>
        </p:nvSpPr>
        <p:spPr>
          <a:xfrm>
            <a:off x="357158" y="1131590"/>
            <a:ext cx="7632848" cy="2304256"/>
          </a:xfrm>
        </p:spPr>
        <p:txBody>
          <a:bodyPr anchor="t">
            <a:normAutofit/>
          </a:bodyPr>
          <a:lstStyle>
            <a:extLst/>
          </a:lstStyle>
          <a:p>
            <a:pPr marL="33147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sk-SK" sz="1600" dirty="0"/>
              <a:t>Vo svojej praci som sa pokúsil o krátke načrtnutie problematiky digitálneho spracovania obrazu so zameraním na bitmapovú grafiku, keďže v súčastnosti aj vďaka prudkému vzostupu digitálnej fototechniky je najrozšírenejšia. </a:t>
            </a:r>
            <a:endParaRPr lang="sk-SK" sz="1600" dirty="0" smtClean="0"/>
          </a:p>
          <a:p>
            <a:pPr marL="331470" lvl="1" indent="-342900">
              <a:buFont typeface="Arial" pitchFamily="34" charset="0"/>
              <a:buChar char="•"/>
            </a:pPr>
            <a:r>
              <a:rPr lang="sk-SK" sz="1600" dirty="0" smtClean="0"/>
              <a:t>Problematika </a:t>
            </a:r>
            <a:r>
              <a:rPr lang="sk-SK" sz="1600" dirty="0"/>
              <a:t>digitálneho spracovania obrazu je samozrejme podstate hlbšia, do množstva termínov som sa ani nepokúsil ponoriť, nakoľko by to šlo nad rámec tejto práce a jej rozsah by musel byť oveľa väčší.</a:t>
            </a:r>
            <a:endParaRPr lang="en-US" sz="1600" dirty="0"/>
          </a:p>
          <a:p>
            <a:pPr marL="331470" lvl="1" indent="-342900">
              <a:buFont typeface="Arial" pitchFamily="34" charset="0"/>
              <a:buChar char="•"/>
            </a:pPr>
            <a:endParaRPr lang="cs-CZ" sz="1600" dirty="0"/>
          </a:p>
        </p:txBody>
      </p:sp>
      <p:sp>
        <p:nvSpPr>
          <p:cNvPr id="12" name="Tlačidlo akcie: Domov 6">
            <a:hlinkClick r:id="rId2" action="ppaction://hlinksldjump" highlightClick="1"/>
          </p:cNvPr>
          <p:cNvSpPr/>
          <p:nvPr/>
        </p:nvSpPr>
        <p:spPr>
          <a:xfrm>
            <a:off x="6143636" y="4572014"/>
            <a:ext cx="571504" cy="428628"/>
          </a:xfrm>
          <a:prstGeom prst="actionButtonHom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Tlačidlo akcie: Späť alebo Predchádzajúci 7">
            <a:hlinkClick r:id="" action="ppaction://hlinkshowjump?jump=previousslide" highlightClick="1"/>
          </p:cNvPr>
          <p:cNvSpPr/>
          <p:nvPr/>
        </p:nvSpPr>
        <p:spPr>
          <a:xfrm>
            <a:off x="6786578" y="4572014"/>
            <a:ext cx="571504" cy="428628"/>
          </a:xfrm>
          <a:prstGeom prst="actionButtonBackPrevious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Rectangle 2"/>
          <p:cNvSpPr>
            <a:spLocks noGrp="1"/>
          </p:cNvSpPr>
          <p:nvPr>
            <p:ph sz="half" idx="1"/>
          </p:nvPr>
        </p:nvSpPr>
        <p:spPr>
          <a:xfrm>
            <a:off x="368176" y="3435846"/>
            <a:ext cx="7632848" cy="576064"/>
          </a:xfrm>
        </p:spPr>
        <p:txBody>
          <a:bodyPr anchor="ctr">
            <a:normAutofit/>
          </a:bodyPr>
          <a:lstStyle>
            <a:extLst/>
          </a:lstStyle>
          <a:p>
            <a:pPr marL="0" lvl="1" indent="0" algn="ctr">
              <a:lnSpc>
                <a:spcPct val="150000"/>
              </a:lnSpc>
              <a:buNone/>
            </a:pPr>
            <a:r>
              <a:rPr lang="cs-CZ" sz="1600" dirty="0" smtClean="0"/>
              <a:t>Ďakujem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94131488"/>
      </p:ext>
    </p:extLst>
  </p:cSld>
  <p:clrMapOvr>
    <a:masterClrMapping/>
  </p:clrMapOvr>
  <p:transition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cs-CZ" dirty="0"/>
              <a:t>Ú</a:t>
            </a:r>
            <a:r>
              <a:rPr lang="cs-CZ" dirty="0" smtClean="0"/>
              <a:t>VOD</a:t>
            </a:r>
            <a:endParaRPr lang="cs-CZ" dirty="0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28564" y="1357304"/>
            <a:ext cx="8715436" cy="3714776"/>
          </a:xfrm>
        </p:spPr>
        <p:txBody>
          <a:bodyPr>
            <a:normAutofit/>
          </a:bodyPr>
          <a:lstStyle>
            <a:extLst/>
          </a:lstStyle>
          <a:p>
            <a:pPr marL="0" indent="0">
              <a:lnSpc>
                <a:spcPct val="150000"/>
              </a:lnSpc>
              <a:buFont typeface="Arial" pitchFamily="34" charset="0"/>
              <a:buChar char="•"/>
            </a:pPr>
            <a:r>
              <a:rPr lang="sk-SK" sz="1600" dirty="0" smtClean="0"/>
              <a:t>      </a:t>
            </a:r>
            <a:r>
              <a:rPr lang="en-US" sz="1600" dirty="0" err="1"/>
              <a:t>Dnešná</a:t>
            </a:r>
            <a:r>
              <a:rPr lang="en-US" sz="1600" dirty="0"/>
              <a:t> </a:t>
            </a:r>
            <a:r>
              <a:rPr lang="en-US" sz="1600" dirty="0" err="1"/>
              <a:t>doba</a:t>
            </a:r>
            <a:r>
              <a:rPr lang="en-US" sz="1600" dirty="0"/>
              <a:t> je </a:t>
            </a:r>
            <a:r>
              <a:rPr lang="en-US" sz="1600" dirty="0" err="1"/>
              <a:t>okrem</a:t>
            </a:r>
            <a:r>
              <a:rPr lang="en-US" sz="1600" dirty="0"/>
              <a:t> </a:t>
            </a:r>
            <a:r>
              <a:rPr lang="en-US" sz="1600" dirty="0" err="1"/>
              <a:t>iného</a:t>
            </a:r>
            <a:r>
              <a:rPr lang="en-US" sz="1600" dirty="0"/>
              <a:t> </a:t>
            </a:r>
            <a:r>
              <a:rPr lang="en-US" sz="1600" dirty="0" err="1"/>
              <a:t>charakteristická</a:t>
            </a:r>
            <a:r>
              <a:rPr lang="en-US" sz="1600" dirty="0"/>
              <a:t> </a:t>
            </a:r>
            <a:r>
              <a:rPr lang="en-US" sz="1600" dirty="0" err="1"/>
              <a:t>obrovským</a:t>
            </a:r>
            <a:r>
              <a:rPr lang="en-US" sz="1600" dirty="0"/>
              <a:t> </a:t>
            </a:r>
            <a:r>
              <a:rPr lang="en-US" sz="1600" dirty="0" err="1"/>
              <a:t>prebytkom</a:t>
            </a:r>
            <a:r>
              <a:rPr lang="en-US" sz="1600" dirty="0"/>
              <a:t> </a:t>
            </a:r>
            <a:r>
              <a:rPr lang="en-US" sz="1600" dirty="0" err="1"/>
              <a:t>informácii</a:t>
            </a:r>
            <a:r>
              <a:rPr lang="en-US" sz="1600" dirty="0"/>
              <a:t>. </a:t>
            </a:r>
            <a:r>
              <a:rPr lang="en-US" sz="1600" dirty="0" err="1"/>
              <a:t>Tieto</a:t>
            </a:r>
            <a:r>
              <a:rPr lang="en-US" sz="1600" dirty="0"/>
              <a:t> </a:t>
            </a:r>
            <a:r>
              <a:rPr lang="en-US" sz="1600" dirty="0" err="1"/>
              <a:t>sú</a:t>
            </a:r>
            <a:r>
              <a:rPr lang="en-US" sz="1600" dirty="0"/>
              <a:t> </a:t>
            </a:r>
            <a:r>
              <a:rPr lang="en-US" sz="1600" dirty="0" err="1"/>
              <a:t>čoraz</a:t>
            </a:r>
            <a:r>
              <a:rPr lang="en-US" sz="1600" dirty="0"/>
              <a:t> </a:t>
            </a:r>
            <a:r>
              <a:rPr lang="en-US" sz="1600" dirty="0" err="1"/>
              <a:t>dostupnejšie</a:t>
            </a:r>
            <a:r>
              <a:rPr lang="en-US" sz="1600" dirty="0"/>
              <a:t>, </a:t>
            </a:r>
            <a:r>
              <a:rPr lang="en-US" sz="1600" dirty="0" err="1"/>
              <a:t>či</a:t>
            </a:r>
            <a:r>
              <a:rPr lang="en-US" sz="1600" dirty="0"/>
              <a:t> </a:t>
            </a:r>
            <a:r>
              <a:rPr lang="en-US" sz="1600" dirty="0" err="1"/>
              <a:t>už</a:t>
            </a:r>
            <a:r>
              <a:rPr lang="en-US" sz="1600" dirty="0"/>
              <a:t> z </a:t>
            </a:r>
            <a:r>
              <a:rPr lang="en-US" sz="1600" dirty="0" err="1"/>
              <a:t>klasických</a:t>
            </a:r>
            <a:r>
              <a:rPr lang="en-US" sz="1600" dirty="0"/>
              <a:t> </a:t>
            </a:r>
            <a:r>
              <a:rPr lang="en-US" sz="1600" dirty="0" err="1"/>
              <a:t>médii</a:t>
            </a:r>
            <a:r>
              <a:rPr lang="en-US" sz="1600" dirty="0"/>
              <a:t>, </a:t>
            </a:r>
            <a:r>
              <a:rPr lang="en-US" sz="1600" dirty="0" err="1" smtClean="0"/>
              <a:t>ktor</a:t>
            </a:r>
            <a:r>
              <a:rPr lang="sk-SK" sz="1600" dirty="0" smtClean="0"/>
              <a:t>í</a:t>
            </a:r>
            <a:r>
              <a:rPr lang="en-US" sz="1600" dirty="0" err="1" smtClean="0"/>
              <a:t>ch</a:t>
            </a:r>
            <a:r>
              <a:rPr lang="en-US" sz="1600" dirty="0" smtClean="0"/>
              <a:t> </a:t>
            </a:r>
            <a:r>
              <a:rPr lang="en-US" sz="1600" dirty="0"/>
              <a:t>je </a:t>
            </a:r>
            <a:r>
              <a:rPr lang="en-US" sz="1600" dirty="0" err="1"/>
              <a:t>obrovské</a:t>
            </a:r>
            <a:r>
              <a:rPr lang="en-US" sz="1600" dirty="0"/>
              <a:t> </a:t>
            </a:r>
            <a:r>
              <a:rPr lang="en-US" sz="1600" dirty="0" err="1"/>
              <a:t>množstvo</a:t>
            </a:r>
            <a:r>
              <a:rPr lang="en-US" sz="1600" dirty="0"/>
              <a:t>, ale </a:t>
            </a:r>
            <a:r>
              <a:rPr lang="en-US" sz="1600" dirty="0" err="1"/>
              <a:t>hlavne</a:t>
            </a:r>
            <a:r>
              <a:rPr lang="en-US" sz="1600" dirty="0"/>
              <a:t> z media </a:t>
            </a:r>
            <a:r>
              <a:rPr lang="en-US" sz="1600" dirty="0" err="1"/>
              <a:t>najmladšieho</a:t>
            </a:r>
            <a:r>
              <a:rPr lang="en-US" sz="1600" dirty="0"/>
              <a:t>, z </a:t>
            </a:r>
            <a:r>
              <a:rPr lang="en-US" sz="1600" dirty="0" err="1"/>
              <a:t>internetu</a:t>
            </a:r>
            <a:r>
              <a:rPr lang="en-US" sz="1600" dirty="0"/>
              <a:t>. Ide </a:t>
            </a:r>
            <a:r>
              <a:rPr lang="en-US" sz="1600" dirty="0" err="1"/>
              <a:t>nielen</a:t>
            </a:r>
            <a:r>
              <a:rPr lang="en-US" sz="1600" dirty="0"/>
              <a:t> o </a:t>
            </a:r>
            <a:r>
              <a:rPr lang="en-US" sz="1600" dirty="0" err="1"/>
              <a:t>písaný</a:t>
            </a:r>
            <a:r>
              <a:rPr lang="en-US" sz="1600" dirty="0"/>
              <a:t> text, ale </a:t>
            </a:r>
            <a:r>
              <a:rPr lang="en-US" sz="1600" dirty="0" err="1"/>
              <a:t>aj</a:t>
            </a:r>
            <a:r>
              <a:rPr lang="en-US" sz="1600" dirty="0"/>
              <a:t> </a:t>
            </a:r>
            <a:r>
              <a:rPr lang="en-US" sz="1600" dirty="0" err="1"/>
              <a:t>zvuk</a:t>
            </a:r>
            <a:r>
              <a:rPr lang="en-US" sz="1600" dirty="0"/>
              <a:t>, </a:t>
            </a:r>
            <a:r>
              <a:rPr lang="en-US" sz="1600" dirty="0" err="1"/>
              <a:t>obraz</a:t>
            </a:r>
            <a:r>
              <a:rPr lang="en-US" sz="1600" dirty="0"/>
              <a:t> a video. V </a:t>
            </a:r>
            <a:r>
              <a:rPr lang="en-US" sz="1600" dirty="0" err="1"/>
              <a:t>dnešnej</a:t>
            </a:r>
            <a:r>
              <a:rPr lang="en-US" sz="1600" dirty="0"/>
              <a:t> </a:t>
            </a:r>
            <a:r>
              <a:rPr lang="en-US" sz="1600" dirty="0" err="1"/>
              <a:t>dobe</a:t>
            </a:r>
            <a:r>
              <a:rPr lang="en-US" sz="1600" dirty="0"/>
              <a:t> </a:t>
            </a:r>
            <a:r>
              <a:rPr lang="en-US" sz="1600" dirty="0" err="1"/>
              <a:t>nieje</a:t>
            </a:r>
            <a:r>
              <a:rPr lang="en-US" sz="1600" dirty="0"/>
              <a:t> </a:t>
            </a:r>
            <a:r>
              <a:rPr lang="en-US" sz="1600" dirty="0" err="1"/>
              <a:t>žiadny</a:t>
            </a:r>
            <a:r>
              <a:rPr lang="en-US" sz="1600" dirty="0"/>
              <a:t> problem </a:t>
            </a:r>
            <a:r>
              <a:rPr lang="en-US" sz="1600" dirty="0" err="1"/>
              <a:t>na</a:t>
            </a:r>
            <a:r>
              <a:rPr lang="en-US" sz="1600" dirty="0"/>
              <a:t> </a:t>
            </a:r>
            <a:r>
              <a:rPr lang="en-US" sz="1600" dirty="0" err="1"/>
              <a:t>internete</a:t>
            </a:r>
            <a:r>
              <a:rPr lang="en-US" sz="1600" dirty="0"/>
              <a:t> </a:t>
            </a:r>
            <a:r>
              <a:rPr lang="en-US" sz="1600" dirty="0" err="1"/>
              <a:t>publikovať</a:t>
            </a:r>
            <a:r>
              <a:rPr lang="en-US" sz="1600" dirty="0"/>
              <a:t> </a:t>
            </a:r>
            <a:r>
              <a:rPr lang="en-US" sz="1600" dirty="0" err="1"/>
              <a:t>svoje</a:t>
            </a:r>
            <a:r>
              <a:rPr lang="en-US" sz="1600" dirty="0"/>
              <a:t> </a:t>
            </a:r>
            <a:r>
              <a:rPr lang="en-US" sz="1600" dirty="0" err="1"/>
              <a:t>diela</a:t>
            </a:r>
            <a:r>
              <a:rPr lang="en-US" sz="1600" dirty="0"/>
              <a:t> </a:t>
            </a:r>
            <a:r>
              <a:rPr lang="en-US" sz="1600" dirty="0" err="1"/>
              <a:t>bez</a:t>
            </a:r>
            <a:r>
              <a:rPr lang="en-US" sz="1600" dirty="0"/>
              <a:t> </a:t>
            </a:r>
            <a:r>
              <a:rPr lang="en-US" sz="1600" dirty="0" err="1"/>
              <a:t>toho</a:t>
            </a:r>
            <a:r>
              <a:rPr lang="en-US" sz="1600" dirty="0"/>
              <a:t>, </a:t>
            </a:r>
            <a:r>
              <a:rPr lang="en-US" sz="1600" dirty="0" err="1"/>
              <a:t>aby</a:t>
            </a:r>
            <a:r>
              <a:rPr lang="en-US" sz="1600" dirty="0"/>
              <a:t> </a:t>
            </a:r>
            <a:r>
              <a:rPr lang="en-US" sz="1600" dirty="0" err="1"/>
              <a:t>človek</a:t>
            </a:r>
            <a:r>
              <a:rPr lang="en-US" sz="1600" dirty="0"/>
              <a:t> mal </a:t>
            </a:r>
            <a:r>
              <a:rPr lang="en-US" sz="1600" dirty="0" err="1"/>
              <a:t>akékoľvek</a:t>
            </a:r>
            <a:r>
              <a:rPr lang="en-US" sz="1600" dirty="0"/>
              <a:t> </a:t>
            </a:r>
            <a:r>
              <a:rPr lang="en-US" sz="1600" dirty="0" err="1"/>
              <a:t>hlbšie</a:t>
            </a:r>
            <a:r>
              <a:rPr lang="en-US" sz="1600" dirty="0"/>
              <a:t> </a:t>
            </a:r>
            <a:r>
              <a:rPr lang="en-US" sz="1600" dirty="0" err="1"/>
              <a:t>počítačové</a:t>
            </a:r>
            <a:r>
              <a:rPr lang="en-US" sz="1600" dirty="0"/>
              <a:t> </a:t>
            </a:r>
            <a:r>
              <a:rPr lang="en-US" sz="1600" dirty="0" err="1"/>
              <a:t>vedomosti</a:t>
            </a:r>
            <a:r>
              <a:rPr lang="en-US" sz="1600" dirty="0"/>
              <a:t>. </a:t>
            </a:r>
            <a:r>
              <a:rPr lang="en-US" sz="1600" dirty="0" err="1"/>
              <a:t>Odfotenie</a:t>
            </a:r>
            <a:r>
              <a:rPr lang="en-US" sz="1600" dirty="0"/>
              <a:t> </a:t>
            </a:r>
            <a:r>
              <a:rPr lang="en-US" sz="1600" dirty="0" err="1"/>
              <a:t>konkrétneho</a:t>
            </a:r>
            <a:r>
              <a:rPr lang="en-US" sz="1600" dirty="0"/>
              <a:t> </a:t>
            </a:r>
            <a:r>
              <a:rPr lang="en-US" sz="1600" dirty="0" err="1"/>
              <a:t>obrázku</a:t>
            </a:r>
            <a:r>
              <a:rPr lang="en-US" sz="1600" dirty="0"/>
              <a:t> a </a:t>
            </a:r>
            <a:r>
              <a:rPr lang="en-US" sz="1600" dirty="0" err="1"/>
              <a:t>jeho</a:t>
            </a:r>
            <a:r>
              <a:rPr lang="en-US" sz="1600" dirty="0"/>
              <a:t> </a:t>
            </a:r>
            <a:r>
              <a:rPr lang="en-US" sz="1600" dirty="0" err="1"/>
              <a:t>zdieľanie</a:t>
            </a:r>
            <a:r>
              <a:rPr lang="en-US" sz="1600" dirty="0"/>
              <a:t> </a:t>
            </a:r>
            <a:r>
              <a:rPr lang="en-US" sz="1600" dirty="0" err="1"/>
              <a:t>napr</a:t>
            </a:r>
            <a:r>
              <a:rPr lang="en-US" sz="1600" dirty="0"/>
              <a:t>. </a:t>
            </a:r>
            <a:r>
              <a:rPr lang="en-US" sz="1600" dirty="0" err="1"/>
              <a:t>na</a:t>
            </a:r>
            <a:r>
              <a:rPr lang="en-US" sz="1600" dirty="0"/>
              <a:t> </a:t>
            </a:r>
            <a:r>
              <a:rPr lang="en-US" sz="1600" dirty="0" err="1"/>
              <a:t>sociálnej</a:t>
            </a:r>
            <a:r>
              <a:rPr lang="en-US" sz="1600" dirty="0"/>
              <a:t> </a:t>
            </a:r>
            <a:r>
              <a:rPr lang="en-US" sz="1600" dirty="0" err="1"/>
              <a:t>sieti</a:t>
            </a:r>
            <a:r>
              <a:rPr lang="en-US" sz="1600" dirty="0"/>
              <a:t> je </a:t>
            </a:r>
            <a:r>
              <a:rPr lang="en-US" sz="1600" dirty="0" err="1"/>
              <a:t>otázkou</a:t>
            </a:r>
            <a:r>
              <a:rPr lang="en-US" sz="1600" dirty="0"/>
              <a:t> </a:t>
            </a:r>
            <a:r>
              <a:rPr lang="en-US" sz="1600" dirty="0" err="1"/>
              <a:t>dvoch</a:t>
            </a:r>
            <a:r>
              <a:rPr lang="en-US" sz="1600" dirty="0"/>
              <a:t>, troch </a:t>
            </a:r>
            <a:r>
              <a:rPr lang="en-US" sz="1600" dirty="0" err="1"/>
              <a:t>kliknutí</a:t>
            </a:r>
            <a:r>
              <a:rPr lang="en-US" sz="1600" dirty="0"/>
              <a:t> </a:t>
            </a:r>
            <a:r>
              <a:rPr lang="en-US" sz="1600" dirty="0" err="1"/>
              <a:t>napr</a:t>
            </a:r>
            <a:r>
              <a:rPr lang="en-US" sz="1600" dirty="0"/>
              <a:t>. </a:t>
            </a:r>
            <a:r>
              <a:rPr lang="en-US" sz="1600" dirty="0" err="1"/>
              <a:t>na</a:t>
            </a:r>
            <a:r>
              <a:rPr lang="en-US" sz="1600" dirty="0"/>
              <a:t> </a:t>
            </a:r>
            <a:r>
              <a:rPr lang="en-US" sz="1600" dirty="0" err="1"/>
              <a:t>dipleji</a:t>
            </a:r>
            <a:r>
              <a:rPr lang="en-US" sz="1600" dirty="0"/>
              <a:t> </a:t>
            </a:r>
            <a:r>
              <a:rPr lang="en-US" sz="1600" dirty="0" err="1"/>
              <a:t>mobilného</a:t>
            </a:r>
            <a:r>
              <a:rPr lang="en-US" sz="1600" dirty="0"/>
              <a:t> </a:t>
            </a:r>
            <a:r>
              <a:rPr lang="en-US" sz="1600" dirty="0" err="1"/>
              <a:t>telefónu</a:t>
            </a:r>
            <a:r>
              <a:rPr lang="en-US" sz="1600" dirty="0"/>
              <a:t>. </a:t>
            </a:r>
            <a:r>
              <a:rPr lang="en-US" sz="1600" dirty="0" err="1"/>
              <a:t>Aj</a:t>
            </a:r>
            <a:r>
              <a:rPr lang="en-US" sz="1600" dirty="0"/>
              <a:t> </a:t>
            </a:r>
            <a:r>
              <a:rPr lang="en-US" sz="1600" dirty="0" err="1"/>
              <a:t>preto</a:t>
            </a:r>
            <a:r>
              <a:rPr lang="en-US" sz="1600" dirty="0"/>
              <a:t> je </a:t>
            </a:r>
            <a:r>
              <a:rPr lang="en-US" sz="1600" dirty="0" err="1"/>
              <a:t>témou</a:t>
            </a:r>
            <a:r>
              <a:rPr lang="en-US" sz="1600" dirty="0"/>
              <a:t> </a:t>
            </a:r>
            <a:r>
              <a:rPr lang="en-US" sz="1600" dirty="0" err="1"/>
              <a:t>mojej</a:t>
            </a:r>
            <a:r>
              <a:rPr lang="en-US" sz="1600" dirty="0"/>
              <a:t> </a:t>
            </a:r>
            <a:r>
              <a:rPr lang="en-US" sz="1600" dirty="0" err="1"/>
              <a:t>semestrálnej</a:t>
            </a:r>
            <a:r>
              <a:rPr lang="en-US" sz="1600" dirty="0"/>
              <a:t> </a:t>
            </a:r>
            <a:r>
              <a:rPr lang="en-US" sz="1600" dirty="0" err="1"/>
              <a:t>práce</a:t>
            </a:r>
            <a:r>
              <a:rPr lang="en-US" sz="1600" dirty="0"/>
              <a:t> </a:t>
            </a:r>
            <a:r>
              <a:rPr lang="en-US" sz="1600" i="1" dirty="0" err="1"/>
              <a:t>digitálne</a:t>
            </a:r>
            <a:r>
              <a:rPr lang="en-US" sz="1600" i="1" dirty="0"/>
              <a:t> </a:t>
            </a:r>
            <a:r>
              <a:rPr lang="en-US" sz="1600" i="1" dirty="0" err="1"/>
              <a:t>spracovanie</a:t>
            </a:r>
            <a:r>
              <a:rPr lang="en-US" sz="1600" i="1" dirty="0"/>
              <a:t> </a:t>
            </a:r>
            <a:r>
              <a:rPr lang="en-US" sz="1600" i="1" dirty="0" err="1"/>
              <a:t>obrazu</a:t>
            </a:r>
            <a:r>
              <a:rPr lang="en-US" sz="1600" dirty="0"/>
              <a:t>.</a:t>
            </a:r>
            <a:endParaRPr lang="sk-SK" sz="1600" dirty="0" smtClean="0"/>
          </a:p>
          <a:p>
            <a:pPr marL="0" indent="0">
              <a:buFont typeface="Arial" pitchFamily="34" charset="0"/>
              <a:buChar char="•"/>
            </a:pPr>
            <a:endParaRPr lang="cs-CZ" sz="1600" dirty="0"/>
          </a:p>
        </p:txBody>
      </p:sp>
      <p:sp>
        <p:nvSpPr>
          <p:cNvPr id="5" name="Tlačidlo akcie: Dopredu alebo Ďalej 4">
            <a:hlinkClick r:id="" action="ppaction://hlinkshowjump?jump=nextslide" highlightClick="1"/>
          </p:cNvPr>
          <p:cNvSpPr/>
          <p:nvPr/>
        </p:nvSpPr>
        <p:spPr>
          <a:xfrm>
            <a:off x="7429520" y="4572014"/>
            <a:ext cx="571504" cy="428628"/>
          </a:xfrm>
          <a:prstGeom prst="actionButtonForwardNex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Tlačidlo akcie: Späť alebo Predchádzajúci 5">
            <a:hlinkClick r:id="" action="ppaction://hlinkshowjump?jump=previousslide" highlightClick="1"/>
          </p:cNvPr>
          <p:cNvSpPr/>
          <p:nvPr/>
        </p:nvSpPr>
        <p:spPr>
          <a:xfrm>
            <a:off x="6786578" y="4572014"/>
            <a:ext cx="571504" cy="428628"/>
          </a:xfrm>
          <a:prstGeom prst="actionButtonBackPrevious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Tlačidlo akcie: Domov 6">
            <a:hlinkClick r:id="rId3" action="ppaction://hlinksldjump" highlightClick="1"/>
          </p:cNvPr>
          <p:cNvSpPr/>
          <p:nvPr/>
        </p:nvSpPr>
        <p:spPr>
          <a:xfrm>
            <a:off x="6143636" y="4572014"/>
            <a:ext cx="571504" cy="428628"/>
          </a:xfrm>
          <a:prstGeom prst="actionButtonHom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ransition advClick="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cs-CZ" dirty="0" smtClean="0"/>
              <a:t>OBSAH</a:t>
            </a:r>
            <a:endParaRPr lang="cs-CZ" dirty="0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67544" y="1059582"/>
            <a:ext cx="3672408" cy="3528392"/>
          </a:xfrm>
        </p:spPr>
        <p:txBody>
          <a:bodyPr anchor="ctr">
            <a:normAutofit/>
          </a:bodyPr>
          <a:lstStyle>
            <a:extLst/>
          </a:lstStyle>
          <a:p>
            <a:pPr marL="274320" lvl="1">
              <a:buFont typeface="Arial" pitchFamily="34" charset="0"/>
              <a:buChar char="•"/>
            </a:pPr>
            <a:r>
              <a:rPr lang="cs-CZ" sz="1600" u="sng" dirty="0" smtClean="0">
                <a:solidFill>
                  <a:schemeClr val="tx1"/>
                </a:solidFill>
                <a:hlinkClick r:id="rId3" action="ppaction://hlinksldjump"/>
              </a:rPr>
              <a:t>Digitálny obraz</a:t>
            </a:r>
            <a:endParaRPr lang="cs-CZ" sz="1600" u="sng" dirty="0">
              <a:solidFill>
                <a:schemeClr val="tx1"/>
              </a:solidFill>
            </a:endParaRPr>
          </a:p>
          <a:p>
            <a:pPr marL="274320" lvl="1">
              <a:buFont typeface="Arial" pitchFamily="34" charset="0"/>
              <a:buChar char="•"/>
            </a:pPr>
            <a:r>
              <a:rPr lang="cs-CZ" sz="1600" u="sng" dirty="0" smtClean="0">
                <a:solidFill>
                  <a:schemeClr val="tx1"/>
                </a:solidFill>
                <a:hlinkClick r:id="rId4" action="ppaction://hlinksldjump"/>
              </a:rPr>
              <a:t>Vektorová grafika</a:t>
            </a:r>
            <a:endParaRPr lang="cs-CZ" sz="1600" u="sng" dirty="0" smtClean="0">
              <a:solidFill>
                <a:schemeClr val="tx1"/>
              </a:solidFill>
            </a:endParaRPr>
          </a:p>
          <a:p>
            <a:pPr marL="274320" lvl="1">
              <a:buFont typeface="Arial" pitchFamily="34" charset="0"/>
              <a:buChar char="•"/>
            </a:pPr>
            <a:r>
              <a:rPr lang="cs-CZ" sz="1600" u="sng" dirty="0" smtClean="0">
                <a:solidFill>
                  <a:schemeClr val="tx1"/>
                </a:solidFill>
                <a:hlinkClick r:id="rId5" action="ppaction://hlinksldjump"/>
              </a:rPr>
              <a:t>Bitmapová grafika	</a:t>
            </a:r>
            <a:endParaRPr lang="cs-CZ" sz="1600" u="sng" dirty="0" smtClean="0">
              <a:solidFill>
                <a:schemeClr val="tx1"/>
              </a:solidFill>
            </a:endParaRPr>
          </a:p>
          <a:p>
            <a:pPr marL="274320" lvl="1">
              <a:buFont typeface="Arial" pitchFamily="34" charset="0"/>
              <a:buChar char="•"/>
            </a:pPr>
            <a:r>
              <a:rPr lang="cs-CZ" sz="1600" u="sng" dirty="0" smtClean="0">
                <a:solidFill>
                  <a:schemeClr val="tx1"/>
                </a:solidFill>
                <a:hlinkClick r:id="rId6" action="ppaction://hlinksldjump"/>
              </a:rPr>
              <a:t>Farebná hĺbka</a:t>
            </a:r>
            <a:endParaRPr lang="cs-CZ" sz="1600" u="sng" dirty="0" smtClean="0">
              <a:solidFill>
                <a:schemeClr val="tx1"/>
              </a:solidFill>
            </a:endParaRPr>
          </a:p>
          <a:p>
            <a:pPr marL="274320" lvl="1">
              <a:buFont typeface="Arial" pitchFamily="34" charset="0"/>
              <a:buChar char="•"/>
            </a:pPr>
            <a:r>
              <a:rPr lang="cs-CZ" sz="1600" u="sng" dirty="0" smtClean="0">
                <a:solidFill>
                  <a:schemeClr val="tx1"/>
                </a:solidFill>
                <a:hlinkClick r:id="rId7" action="ppaction://hlinksldjump"/>
              </a:rPr>
              <a:t>Farebné modely</a:t>
            </a:r>
            <a:endParaRPr lang="cs-CZ" sz="1600" u="sng" dirty="0" smtClean="0">
              <a:solidFill>
                <a:schemeClr val="tx1"/>
              </a:solidFill>
            </a:endParaRPr>
          </a:p>
          <a:p>
            <a:pPr marL="274320" lvl="1">
              <a:buFont typeface="Arial" pitchFamily="34" charset="0"/>
              <a:buChar char="•"/>
            </a:pPr>
            <a:r>
              <a:rPr lang="cs-CZ" sz="1600" u="sng" dirty="0" smtClean="0">
                <a:solidFill>
                  <a:schemeClr val="tx1"/>
                </a:solidFill>
                <a:hlinkClick r:id="rId8" action="ppaction://hlinksldjump"/>
              </a:rPr>
              <a:t>Ukladanie obrazu</a:t>
            </a:r>
            <a:endParaRPr lang="cs-CZ" sz="1600" u="sng" dirty="0" smtClean="0">
              <a:solidFill>
                <a:schemeClr val="tx1"/>
              </a:solidFill>
            </a:endParaRPr>
          </a:p>
          <a:p>
            <a:pPr marL="274320" lvl="1">
              <a:buFont typeface="Arial" pitchFamily="34" charset="0"/>
              <a:buChar char="•"/>
            </a:pPr>
            <a:r>
              <a:rPr lang="cs-CZ" sz="1600" u="sng" dirty="0" smtClean="0">
                <a:solidFill>
                  <a:schemeClr val="tx1"/>
                </a:solidFill>
                <a:hlinkClick r:id="rId9" action="ppaction://hlinksldjump"/>
              </a:rPr>
              <a:t>Rozlíšenie obrazu</a:t>
            </a:r>
            <a:endParaRPr lang="cs-CZ" sz="1600" u="sng" dirty="0" smtClean="0">
              <a:solidFill>
                <a:schemeClr val="tx1"/>
              </a:solidFill>
            </a:endParaRPr>
          </a:p>
          <a:p>
            <a:pPr marL="274320" lvl="1">
              <a:buFont typeface="Arial" pitchFamily="34" charset="0"/>
              <a:buChar char="•"/>
            </a:pPr>
            <a:r>
              <a:rPr lang="cs-CZ" sz="1600" u="sng" dirty="0" smtClean="0">
                <a:solidFill>
                  <a:schemeClr val="tx1"/>
                </a:solidFill>
                <a:hlinkClick r:id="rId10" action="ppaction://hlinksldjump"/>
              </a:rPr>
              <a:t>Záver</a:t>
            </a:r>
            <a:endParaRPr lang="cs-CZ" sz="1600" u="sng" dirty="0" smtClean="0">
              <a:solidFill>
                <a:schemeClr val="tx1"/>
              </a:solidFill>
            </a:endParaRPr>
          </a:p>
          <a:p>
            <a:pPr marL="274320" lvl="1">
              <a:buFont typeface="Arial" pitchFamily="34" charset="0"/>
              <a:buChar char="•"/>
            </a:pPr>
            <a:endParaRPr lang="cs-CZ" sz="1600" u="sng" dirty="0" smtClean="0">
              <a:solidFill>
                <a:schemeClr val="tx1"/>
              </a:solidFill>
            </a:endParaRPr>
          </a:p>
          <a:p>
            <a:pPr marL="274320" lvl="1">
              <a:buFont typeface="Arial" pitchFamily="34" charset="0"/>
              <a:buChar char="•"/>
            </a:pPr>
            <a:endParaRPr lang="cs-CZ" sz="1600" u="sng" dirty="0">
              <a:solidFill>
                <a:schemeClr val="tx1"/>
              </a:solidFill>
            </a:endParaRPr>
          </a:p>
        </p:txBody>
      </p:sp>
      <p:sp>
        <p:nvSpPr>
          <p:cNvPr id="7" name="Tlačidlo akcie: Späť alebo Predchádzajúci 6">
            <a:hlinkClick r:id="" action="ppaction://hlinkshowjump?jump=previousslide" highlightClick="1"/>
          </p:cNvPr>
          <p:cNvSpPr/>
          <p:nvPr/>
        </p:nvSpPr>
        <p:spPr>
          <a:xfrm>
            <a:off x="6786578" y="4572014"/>
            <a:ext cx="571504" cy="428628"/>
          </a:xfrm>
          <a:prstGeom prst="actionButtonBackPrevious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9" name="Tlačidlo akcie: Dopredu alebo Ďalej 8">
            <a:hlinkClick r:id="" action="ppaction://hlinkshowjump?jump=nextslide" highlightClick="1"/>
          </p:cNvPr>
          <p:cNvSpPr/>
          <p:nvPr/>
        </p:nvSpPr>
        <p:spPr>
          <a:xfrm>
            <a:off x="7429520" y="4572014"/>
            <a:ext cx="571504" cy="428628"/>
          </a:xfrm>
          <a:prstGeom prst="actionButtonForwardNex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Tlačidlo akcie: Domov 10">
            <a:hlinkClick r:id="" action="ppaction://hlinkshowjump?jump=firstslide" highlightClick="1"/>
          </p:cNvPr>
          <p:cNvSpPr/>
          <p:nvPr/>
        </p:nvSpPr>
        <p:spPr>
          <a:xfrm>
            <a:off x="6143636" y="4572014"/>
            <a:ext cx="571504" cy="428628"/>
          </a:xfrm>
          <a:prstGeom prst="actionButtonHom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8636" y="1419622"/>
            <a:ext cx="3810000" cy="2457450"/>
          </a:xfrm>
        </p:spPr>
      </p:pic>
    </p:spTree>
  </p:cSld>
  <p:clrMapOvr>
    <a:masterClrMapping/>
  </p:clrMapOvr>
  <p:transition advClick="0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cs-CZ" dirty="0"/>
              <a:t>DIGITÁLNY OBRAZ</a:t>
            </a: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323528" y="1275606"/>
            <a:ext cx="7632848" cy="3024336"/>
          </a:xfrm>
        </p:spPr>
        <p:txBody>
          <a:bodyPr anchor="ctr">
            <a:normAutofit/>
          </a:bodyPr>
          <a:lstStyle>
            <a:extLst/>
          </a:lstStyle>
          <a:p>
            <a:pPr marL="331470" lvl="1" indent="-342900">
              <a:buFont typeface="Arial" pitchFamily="34" charset="0"/>
              <a:buChar char="•"/>
            </a:pPr>
            <a:r>
              <a:rPr lang="sk-SK" sz="1600" dirty="0" smtClean="0"/>
              <a:t>Najznámejšia sučastná encyklopédia </a:t>
            </a:r>
            <a:r>
              <a:rPr lang="sk-SK" sz="1600" dirty="0" smtClean="0"/>
              <a:t>Wikipedia o digitálnom obraze </a:t>
            </a:r>
            <a:r>
              <a:rPr lang="sk-SK" sz="1600" dirty="0" smtClean="0"/>
              <a:t>hovorí</a:t>
            </a:r>
            <a:r>
              <a:rPr lang="en-US" sz="1600" dirty="0" smtClean="0"/>
              <a:t>:</a:t>
            </a:r>
          </a:p>
          <a:p>
            <a:pPr marL="331470" lvl="1" indent="-342900">
              <a:buFont typeface="Arial" pitchFamily="34" charset="0"/>
              <a:buChar char="•"/>
            </a:pPr>
            <a:endParaRPr lang="sk-SK" sz="1600" dirty="0" smtClean="0"/>
          </a:p>
          <a:p>
            <a:pPr marL="331470" lvl="1" indent="-342900">
              <a:buFont typeface="Arial" pitchFamily="34" charset="0"/>
              <a:buChar char="•"/>
            </a:pPr>
            <a:r>
              <a:rPr lang="sk-SK" sz="1600" i="1" dirty="0" smtClean="0"/>
              <a:t>„</a:t>
            </a:r>
            <a:r>
              <a:rPr lang="sk-SK" sz="1600" i="1" dirty="0"/>
              <a:t>Digitální obraz je reprezentace dvojrozměrného obrazu, který používá jedničky a nuly (binární soustavu). Rozlišují se dva typy obrázků. vektorový nebo rastrový (bitmapový) typ. Bez hlubšího rozlišení se termín "digitální obraz" obvykle používá pro rastrové obrázky.“</a:t>
            </a:r>
            <a:endParaRPr lang="sk-SK" sz="1600" i="1" dirty="0" smtClean="0"/>
          </a:p>
          <a:p>
            <a:pPr marL="331470" lvl="1" indent="-342900">
              <a:buFont typeface="Arial" pitchFamily="34" charset="0"/>
              <a:buChar char="•"/>
            </a:pPr>
            <a:endParaRPr lang="cs-CZ" sz="1800" dirty="0"/>
          </a:p>
        </p:txBody>
      </p:sp>
      <p:sp>
        <p:nvSpPr>
          <p:cNvPr id="6" name="Tlačidlo akcie: Domov 5">
            <a:hlinkClick r:id="rId3" action="ppaction://hlinksldjump" highlightClick="1"/>
          </p:cNvPr>
          <p:cNvSpPr/>
          <p:nvPr/>
        </p:nvSpPr>
        <p:spPr>
          <a:xfrm>
            <a:off x="6143636" y="4572014"/>
            <a:ext cx="571504" cy="428628"/>
          </a:xfrm>
          <a:prstGeom prst="actionButtonHom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Tlačidlo akcie: Späť alebo Predchádzajúci 6">
            <a:hlinkClick r:id="" action="ppaction://hlinkshowjump?jump=previousslide" highlightClick="1"/>
          </p:cNvPr>
          <p:cNvSpPr/>
          <p:nvPr/>
        </p:nvSpPr>
        <p:spPr>
          <a:xfrm>
            <a:off x="6786578" y="4572014"/>
            <a:ext cx="571504" cy="428628"/>
          </a:xfrm>
          <a:prstGeom prst="actionButtonBackPrevious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Tlačidlo akcie: Dopredu alebo Ďalej 7">
            <a:hlinkClick r:id="" action="ppaction://hlinkshowjump?jump=nextslide" highlightClick="1"/>
          </p:cNvPr>
          <p:cNvSpPr/>
          <p:nvPr/>
        </p:nvSpPr>
        <p:spPr>
          <a:xfrm>
            <a:off x="7429520" y="4572014"/>
            <a:ext cx="571504" cy="428628"/>
          </a:xfrm>
          <a:prstGeom prst="actionButtonForwardNex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48898438"/>
      </p:ext>
    </p:extLst>
  </p:cSld>
  <p:clrMapOvr>
    <a:masterClrMapping/>
  </p:clrMapOvr>
  <p:transition advClick="0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Content Placeholder 1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851670"/>
            <a:ext cx="3411488" cy="2667976"/>
          </a:xfrm>
        </p:spPr>
      </p:pic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cs-CZ" dirty="0"/>
              <a:t>Vektorová grafika</a:t>
            </a: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323528" y="1131590"/>
            <a:ext cx="8280920" cy="792088"/>
          </a:xfrm>
        </p:spPr>
        <p:txBody>
          <a:bodyPr anchor="t">
            <a:normAutofit fontScale="92500" lnSpcReduction="10000"/>
          </a:bodyPr>
          <a:lstStyle>
            <a:extLst/>
          </a:lstStyle>
          <a:p>
            <a:pPr marL="331470" lvl="1" indent="-342900">
              <a:lnSpc>
                <a:spcPct val="160000"/>
              </a:lnSpc>
              <a:buFont typeface="Arial" pitchFamily="34" charset="0"/>
              <a:buChar char="•"/>
            </a:pPr>
            <a:r>
              <a:rPr lang="sk-SK" sz="1600" dirty="0"/>
              <a:t>Vo vektorovej grafike na rozdiel od bitmapovej je obrázok tvorený sadou geometrických obrazcov ako sú body, priamky, krivky a mnohouholníky. </a:t>
            </a:r>
            <a:endParaRPr lang="sk-SK" sz="1200" dirty="0" smtClean="0"/>
          </a:p>
          <a:p>
            <a:pPr marL="731520" lvl="2" indent="-342900">
              <a:buFont typeface="Wingdings" panose="05000000000000000000" pitchFamily="2" charset="2"/>
              <a:buChar char="ü"/>
            </a:pPr>
            <a:endParaRPr lang="sk-SK" sz="1200" dirty="0"/>
          </a:p>
          <a:p>
            <a:pPr marL="331470" lvl="1" indent="-342900">
              <a:buFont typeface="Arial" pitchFamily="34" charset="0"/>
              <a:buChar char="•"/>
            </a:pPr>
            <a:endParaRPr lang="sk-SK" sz="1600" dirty="0" smtClean="0"/>
          </a:p>
          <a:p>
            <a:pPr marL="331470" lvl="1" indent="-342900">
              <a:buFont typeface="Arial" pitchFamily="34" charset="0"/>
              <a:buChar char="•"/>
            </a:pPr>
            <a:endParaRPr lang="cs-CZ" sz="1800" dirty="0"/>
          </a:p>
        </p:txBody>
      </p:sp>
      <p:sp>
        <p:nvSpPr>
          <p:cNvPr id="6" name="Tlačidlo akcie: Domov 5">
            <a:hlinkClick r:id="rId4" action="ppaction://hlinksldjump" highlightClick="1"/>
          </p:cNvPr>
          <p:cNvSpPr/>
          <p:nvPr/>
        </p:nvSpPr>
        <p:spPr>
          <a:xfrm>
            <a:off x="6143636" y="4572014"/>
            <a:ext cx="571504" cy="428628"/>
          </a:xfrm>
          <a:prstGeom prst="actionButtonHom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Tlačidlo akcie: Späť alebo Predchádzajúci 6">
            <a:hlinkClick r:id="" action="ppaction://hlinkshowjump?jump=previousslide" highlightClick="1"/>
          </p:cNvPr>
          <p:cNvSpPr/>
          <p:nvPr/>
        </p:nvSpPr>
        <p:spPr>
          <a:xfrm>
            <a:off x="6786578" y="4572014"/>
            <a:ext cx="571504" cy="428628"/>
          </a:xfrm>
          <a:prstGeom prst="actionButtonBackPrevious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Tlačidlo akcie: Dopredu alebo Ďalej 7">
            <a:hlinkClick r:id="" action="ppaction://hlinkshowjump?jump=nextslide" highlightClick="1"/>
          </p:cNvPr>
          <p:cNvSpPr/>
          <p:nvPr/>
        </p:nvSpPr>
        <p:spPr>
          <a:xfrm>
            <a:off x="7429520" y="4572014"/>
            <a:ext cx="571504" cy="428628"/>
          </a:xfrm>
          <a:prstGeom prst="actionButtonForwardNex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0" name="Rectangle 2"/>
          <p:cNvSpPr txBox="1">
            <a:spLocks/>
          </p:cNvSpPr>
          <p:nvPr/>
        </p:nvSpPr>
        <p:spPr>
          <a:xfrm>
            <a:off x="323528" y="1923678"/>
            <a:ext cx="4968552" cy="302433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3147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sk-SK" sz="1600" dirty="0" smtClean="0"/>
              <a:t>V</a:t>
            </a:r>
            <a:r>
              <a:rPr lang="en-US" sz="1600" dirty="0" err="1" smtClean="0"/>
              <a:t>yužitie</a:t>
            </a:r>
            <a:r>
              <a:rPr lang="en-US" sz="1600" dirty="0" smtClean="0"/>
              <a:t>  </a:t>
            </a:r>
            <a:r>
              <a:rPr lang="en-US" sz="1600" dirty="0" err="1" smtClean="0"/>
              <a:t>predovšetkým</a:t>
            </a:r>
            <a:r>
              <a:rPr lang="en-US" sz="1600" dirty="0" smtClean="0"/>
              <a:t> v </a:t>
            </a:r>
            <a:r>
              <a:rPr lang="en-US" sz="1600" dirty="0" err="1" smtClean="0"/>
              <a:t>tvorbe</a:t>
            </a:r>
            <a:r>
              <a:rPr lang="en-US" sz="1600" dirty="0" smtClean="0"/>
              <a:t> </a:t>
            </a:r>
            <a:r>
              <a:rPr lang="en-US" sz="1600" dirty="0" err="1" smtClean="0"/>
              <a:t>tlačových</a:t>
            </a:r>
            <a:r>
              <a:rPr lang="en-US" sz="1600" dirty="0" smtClean="0"/>
              <a:t> </a:t>
            </a:r>
            <a:r>
              <a:rPr lang="en-US" sz="1600" dirty="0" err="1" smtClean="0"/>
              <a:t>predlôch</a:t>
            </a:r>
            <a:r>
              <a:rPr lang="en-US" sz="1600" dirty="0" smtClean="0"/>
              <a:t>, </a:t>
            </a:r>
            <a:r>
              <a:rPr lang="en-US" sz="1600" dirty="0" err="1" smtClean="0"/>
              <a:t>lôg</a:t>
            </a:r>
            <a:r>
              <a:rPr lang="en-US" sz="1600" dirty="0" smtClean="0"/>
              <a:t>, </a:t>
            </a:r>
            <a:r>
              <a:rPr lang="en-US" sz="1600" dirty="0" err="1" smtClean="0"/>
              <a:t>ilustrácii</a:t>
            </a:r>
            <a:r>
              <a:rPr lang="en-US" sz="1600" dirty="0" smtClean="0"/>
              <a:t> a </a:t>
            </a:r>
            <a:r>
              <a:rPr lang="en-US" sz="1600" dirty="0" err="1" smtClean="0"/>
              <a:t>počítačových</a:t>
            </a:r>
            <a:r>
              <a:rPr lang="en-US" sz="1600" dirty="0" smtClean="0"/>
              <a:t> </a:t>
            </a:r>
            <a:r>
              <a:rPr lang="en-US" sz="1600" dirty="0" err="1" smtClean="0"/>
              <a:t>animácii</a:t>
            </a:r>
            <a:endParaRPr lang="sk-SK" sz="1600" dirty="0" smtClean="0"/>
          </a:p>
          <a:p>
            <a:pPr marL="33147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sk-SK" sz="1600" dirty="0" smtClean="0"/>
              <a:t>Základom vektorovej grafiky je vektor, konkrétne Bézierova krivka</a:t>
            </a:r>
            <a:endParaRPr lang="en-US" sz="1600" dirty="0" smtClean="0"/>
          </a:p>
          <a:p>
            <a:pPr marL="33147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600" dirty="0" smtClean="0"/>
              <a:t>V</a:t>
            </a:r>
            <a:r>
              <a:rPr lang="sk-SK" sz="1600" dirty="0" smtClean="0"/>
              <a:t>ýhody oproti bitmapovej grafike sú </a:t>
            </a:r>
          </a:p>
          <a:p>
            <a:pPr marL="731520" lvl="2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200" dirty="0" err="1" smtClean="0"/>
              <a:t>možnosť</a:t>
            </a:r>
            <a:r>
              <a:rPr lang="en-US" sz="1200" dirty="0" smtClean="0"/>
              <a:t> </a:t>
            </a:r>
            <a:r>
              <a:rPr lang="en-US" sz="1200" dirty="0" err="1" smtClean="0"/>
              <a:t>pracovať</a:t>
            </a:r>
            <a:r>
              <a:rPr lang="en-US" sz="1200" dirty="0" smtClean="0"/>
              <a:t> s </a:t>
            </a:r>
            <a:r>
              <a:rPr lang="en-US" sz="1200" dirty="0" err="1" smtClean="0"/>
              <a:t>každým</a:t>
            </a:r>
            <a:r>
              <a:rPr lang="en-US" sz="1200" dirty="0" smtClean="0"/>
              <a:t> </a:t>
            </a:r>
            <a:r>
              <a:rPr lang="en-US" sz="1200" dirty="0" err="1" smtClean="0"/>
              <a:t>objektom</a:t>
            </a:r>
            <a:r>
              <a:rPr lang="en-US" sz="1200" dirty="0" smtClean="0"/>
              <a:t> </a:t>
            </a:r>
            <a:r>
              <a:rPr lang="en-US" sz="1200" dirty="0" err="1" smtClean="0"/>
              <a:t>obrázka</a:t>
            </a:r>
            <a:r>
              <a:rPr lang="en-US" sz="1200" dirty="0" smtClean="0"/>
              <a:t> </a:t>
            </a:r>
            <a:r>
              <a:rPr lang="en-US" sz="1200" dirty="0" err="1" smtClean="0"/>
              <a:t>samostatne</a:t>
            </a:r>
            <a:endParaRPr lang="sk-SK" sz="1200" dirty="0" smtClean="0"/>
          </a:p>
          <a:p>
            <a:pPr marL="731520" lvl="2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200" dirty="0" err="1" smtClean="0"/>
              <a:t>zvyčajne</a:t>
            </a:r>
            <a:r>
              <a:rPr lang="en-US" sz="1200" dirty="0" smtClean="0"/>
              <a:t> </a:t>
            </a:r>
            <a:r>
              <a:rPr lang="en-US" sz="1200" dirty="0" err="1" smtClean="0"/>
              <a:t>menšia</a:t>
            </a:r>
            <a:r>
              <a:rPr lang="en-US" sz="1200" dirty="0" smtClean="0"/>
              <a:t> </a:t>
            </a:r>
            <a:r>
              <a:rPr lang="en-US" sz="1200" dirty="0" err="1" smtClean="0"/>
              <a:t>veľkosť</a:t>
            </a:r>
            <a:r>
              <a:rPr lang="en-US" sz="1200" dirty="0" smtClean="0"/>
              <a:t> </a:t>
            </a:r>
            <a:r>
              <a:rPr lang="en-US" sz="1200" dirty="0" err="1" smtClean="0"/>
              <a:t>súboru</a:t>
            </a:r>
            <a:endParaRPr lang="sk-SK" sz="1200" dirty="0" smtClean="0"/>
          </a:p>
          <a:p>
            <a:pPr marL="731520" lvl="2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200" dirty="0" err="1" smtClean="0"/>
              <a:t>zmena</a:t>
            </a:r>
            <a:r>
              <a:rPr lang="en-US" sz="1200" dirty="0" smtClean="0"/>
              <a:t> </a:t>
            </a:r>
            <a:r>
              <a:rPr lang="en-US" sz="1200" dirty="0" err="1" smtClean="0"/>
              <a:t>veľkosti</a:t>
            </a:r>
            <a:r>
              <a:rPr lang="en-US" sz="1200" dirty="0" smtClean="0"/>
              <a:t> </a:t>
            </a:r>
            <a:r>
              <a:rPr lang="en-US" sz="1200" dirty="0" err="1" smtClean="0"/>
              <a:t>obrázka</a:t>
            </a:r>
            <a:r>
              <a:rPr lang="en-US" sz="1200" dirty="0" smtClean="0"/>
              <a:t> </a:t>
            </a:r>
            <a:r>
              <a:rPr lang="en-US" sz="1200" dirty="0" err="1" smtClean="0"/>
              <a:t>bez</a:t>
            </a:r>
            <a:r>
              <a:rPr lang="en-US" sz="1200" dirty="0" smtClean="0"/>
              <a:t> </a:t>
            </a:r>
            <a:r>
              <a:rPr lang="en-US" sz="1200" dirty="0" err="1" smtClean="0"/>
              <a:t>straty</a:t>
            </a:r>
            <a:r>
              <a:rPr lang="en-US" sz="1200" dirty="0" smtClean="0"/>
              <a:t> </a:t>
            </a:r>
            <a:r>
              <a:rPr lang="en-US" sz="1200" dirty="0" err="1" smtClean="0"/>
              <a:t>kvality</a:t>
            </a:r>
            <a:endParaRPr lang="sk-SK" sz="1200" dirty="0" smtClean="0"/>
          </a:p>
          <a:p>
            <a:pPr marL="731520" lvl="2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sk-SK" sz="1200" dirty="0" smtClean="0"/>
          </a:p>
          <a:p>
            <a:pPr marL="331470" lvl="1" indent="-342900">
              <a:lnSpc>
                <a:spcPct val="150000"/>
              </a:lnSpc>
              <a:buFont typeface="Arial" pitchFamily="34" charset="0"/>
              <a:buChar char="•"/>
            </a:pPr>
            <a:endParaRPr lang="sk-SK" sz="1600" dirty="0" smtClean="0"/>
          </a:p>
          <a:p>
            <a:pPr marL="331470" lvl="1" indent="-342900">
              <a:lnSpc>
                <a:spcPct val="150000"/>
              </a:lnSpc>
              <a:buFont typeface="Arial" pitchFamily="34" charset="0"/>
              <a:buChar char="•"/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1582170568"/>
      </p:ext>
    </p:extLst>
  </p:cSld>
  <p:clrMapOvr>
    <a:masterClrMapping/>
  </p:clrMapOvr>
  <p:transition advClick="0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cs-CZ" dirty="0"/>
              <a:t>Bitmapová grafika</a:t>
            </a: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323528" y="1131590"/>
            <a:ext cx="7632848" cy="3654738"/>
          </a:xfrm>
        </p:spPr>
        <p:txBody>
          <a:bodyPr anchor="ctr">
            <a:normAutofit/>
          </a:bodyPr>
          <a:lstStyle>
            <a:extLst/>
          </a:lstStyle>
          <a:p>
            <a:pPr marL="33147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sk-SK" sz="1600" dirty="0"/>
              <a:t>Bitmapový obraz je v podstate pravidelná matica bodov. Jeden bod sa nazýva </a:t>
            </a:r>
            <a:r>
              <a:rPr lang="en-US" sz="1600" dirty="0" smtClean="0"/>
              <a:t>pixel</a:t>
            </a:r>
            <a:endParaRPr lang="sk-SK" sz="1600" dirty="0"/>
          </a:p>
          <a:p>
            <a:pPr marL="33147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600" dirty="0" smtClean="0"/>
              <a:t>Pixel </a:t>
            </a:r>
            <a:r>
              <a:rPr lang="cs-CZ" sz="1600" dirty="0"/>
              <a:t>je skratka z pixel element a nesie v sebe kompletnú informáciu o jase a farbe bodu. </a:t>
            </a:r>
            <a:endParaRPr lang="en-US" sz="1600" dirty="0" smtClean="0"/>
          </a:p>
          <a:p>
            <a:pPr marL="33147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600" dirty="0"/>
              <a:t>Množstvo farieb, ktoré je každý jeden pixel schopný zaznamenať sa nazýva farebná hĺbka. Vyjadruje sa v bitoch, teda koľko bitov je rezervovaných pre každý pixel. </a:t>
            </a:r>
            <a:endParaRPr lang="en-US" sz="1600" dirty="0" smtClean="0"/>
          </a:p>
          <a:p>
            <a:pPr marL="731520" lvl="2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sk-SK" sz="1200" dirty="0"/>
              <a:t>Monochrómové zobrazenie používa na každý pixel práve jeden bit a teda vo výsledku je schopné zobraziť 2</a:t>
            </a:r>
            <a:r>
              <a:rPr lang="sk-SK" sz="1200" baseline="30000" dirty="0"/>
              <a:t>1</a:t>
            </a:r>
            <a:r>
              <a:rPr lang="sk-SK" sz="1200" dirty="0"/>
              <a:t> farieb, teda 2 </a:t>
            </a:r>
            <a:r>
              <a:rPr lang="sk-SK" sz="1200" dirty="0" smtClean="0"/>
              <a:t>farby</a:t>
            </a:r>
            <a:endParaRPr lang="en-US" sz="1200" dirty="0" smtClean="0"/>
          </a:p>
          <a:p>
            <a:pPr marL="731520" lvl="2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sk-SK" sz="1200" dirty="0"/>
              <a:t>8 bitové zobrazenie – VGA potom zobrazí 2</a:t>
            </a:r>
            <a:r>
              <a:rPr lang="sk-SK" sz="1200" baseline="30000" dirty="0"/>
              <a:t>8</a:t>
            </a:r>
            <a:r>
              <a:rPr lang="sk-SK" sz="1200" dirty="0"/>
              <a:t> ,teda 256 </a:t>
            </a:r>
            <a:r>
              <a:rPr lang="sk-SK" sz="1200" dirty="0" smtClean="0"/>
              <a:t>farieb</a:t>
            </a:r>
            <a:endParaRPr lang="en-US" sz="1200" dirty="0" smtClean="0"/>
          </a:p>
          <a:p>
            <a:pPr marL="731520" lvl="2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sk-SK" sz="1200" dirty="0"/>
              <a:t>24 bitové potom zobrazí 2</a:t>
            </a:r>
            <a:r>
              <a:rPr lang="sk-SK" sz="1200" baseline="30000" dirty="0"/>
              <a:t>24 </a:t>
            </a:r>
            <a:r>
              <a:rPr lang="en-US" sz="1200" dirty="0"/>
              <a:t>= 16777216 </a:t>
            </a:r>
            <a:r>
              <a:rPr lang="en-US" sz="1200" dirty="0" err="1"/>
              <a:t>farieb</a:t>
            </a:r>
            <a:endParaRPr lang="en-US" sz="1200" dirty="0" smtClean="0"/>
          </a:p>
          <a:p>
            <a:pPr marL="731520" lvl="2" indent="-342900">
              <a:buFont typeface="Wingdings" panose="05000000000000000000" pitchFamily="2" charset="2"/>
              <a:buChar char="ü"/>
            </a:pPr>
            <a:endParaRPr lang="cs-CZ" sz="1200" dirty="0"/>
          </a:p>
        </p:txBody>
      </p:sp>
      <p:sp>
        <p:nvSpPr>
          <p:cNvPr id="6" name="Tlačidlo akcie: Domov 5">
            <a:hlinkClick r:id="rId3" action="ppaction://hlinksldjump" highlightClick="1"/>
          </p:cNvPr>
          <p:cNvSpPr/>
          <p:nvPr/>
        </p:nvSpPr>
        <p:spPr>
          <a:xfrm>
            <a:off x="6143636" y="4572014"/>
            <a:ext cx="571504" cy="428628"/>
          </a:xfrm>
          <a:prstGeom prst="actionButtonHom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Tlačidlo akcie: Späť alebo Predchádzajúci 6">
            <a:hlinkClick r:id="" action="ppaction://hlinkshowjump?jump=previousslide" highlightClick="1"/>
          </p:cNvPr>
          <p:cNvSpPr/>
          <p:nvPr/>
        </p:nvSpPr>
        <p:spPr>
          <a:xfrm>
            <a:off x="6786578" y="4572014"/>
            <a:ext cx="571504" cy="428628"/>
          </a:xfrm>
          <a:prstGeom prst="actionButtonBackPrevious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Tlačidlo akcie: Dopredu alebo Ďalej 7">
            <a:hlinkClick r:id="" action="ppaction://hlinkshowjump?jump=nextslide" highlightClick="1"/>
          </p:cNvPr>
          <p:cNvSpPr/>
          <p:nvPr/>
        </p:nvSpPr>
        <p:spPr>
          <a:xfrm>
            <a:off x="7429520" y="4572014"/>
            <a:ext cx="571504" cy="428628"/>
          </a:xfrm>
          <a:prstGeom prst="actionButtonForwardNex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82170568"/>
      </p:ext>
    </p:extLst>
  </p:cSld>
  <p:clrMapOvr>
    <a:masterClrMapping/>
  </p:clrMapOvr>
  <p:transition advClick="0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cs-CZ" dirty="0" smtClean="0"/>
              <a:t>Farebná Hĺbka</a:t>
            </a:r>
            <a:endParaRPr lang="cs-CZ" dirty="0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323528" y="1275606"/>
            <a:ext cx="7677496" cy="864096"/>
          </a:xfrm>
        </p:spPr>
        <p:txBody>
          <a:bodyPr anchor="ctr">
            <a:normAutofit lnSpcReduction="10000"/>
          </a:bodyPr>
          <a:lstStyle>
            <a:extLst/>
          </a:lstStyle>
          <a:p>
            <a:pPr marL="331470" lvl="1" indent="-342900">
              <a:lnSpc>
                <a:spcPct val="160000"/>
              </a:lnSpc>
              <a:buFont typeface="Arial" pitchFamily="34" charset="0"/>
              <a:buChar char="•"/>
            </a:pPr>
            <a:r>
              <a:rPr lang="en-US" sz="1600" dirty="0" smtClean="0"/>
              <a:t>F</a:t>
            </a:r>
            <a:r>
              <a:rPr lang="sk-SK" sz="1600" dirty="0" smtClean="0"/>
              <a:t>arebná </a:t>
            </a:r>
            <a:r>
              <a:rPr lang="sk-SK" sz="1600" dirty="0"/>
              <a:t>hĺbka udáva buď na pixel alebo na kanál a preto farebná hĺbka 8 bitov na kanál je v skutocnosti 3x8 </a:t>
            </a:r>
            <a:r>
              <a:rPr lang="en-US" sz="1600" dirty="0"/>
              <a:t>= 24 </a:t>
            </a:r>
            <a:r>
              <a:rPr lang="en-US" sz="1600" dirty="0" err="1"/>
              <a:t>bitov</a:t>
            </a:r>
            <a:r>
              <a:rPr lang="en-US" sz="1600" dirty="0"/>
              <a:t> </a:t>
            </a:r>
            <a:r>
              <a:rPr lang="en-US" sz="1600" dirty="0" err="1"/>
              <a:t>na</a:t>
            </a:r>
            <a:r>
              <a:rPr lang="en-US" sz="1600" dirty="0"/>
              <a:t> </a:t>
            </a:r>
            <a:r>
              <a:rPr lang="en-US" sz="1600" dirty="0" smtClean="0"/>
              <a:t>pixel</a:t>
            </a:r>
            <a:endParaRPr lang="sk-SK" sz="1600" dirty="0"/>
          </a:p>
        </p:txBody>
      </p:sp>
      <p:sp>
        <p:nvSpPr>
          <p:cNvPr id="7" name="Tlačidlo akcie: Dopredu alebo Ďalej 6">
            <a:hlinkClick r:id="" action="ppaction://hlinkshowjump?jump=nextslide" highlightClick="1"/>
          </p:cNvPr>
          <p:cNvSpPr/>
          <p:nvPr/>
        </p:nvSpPr>
        <p:spPr>
          <a:xfrm>
            <a:off x="7429520" y="4572014"/>
            <a:ext cx="571504" cy="428628"/>
          </a:xfrm>
          <a:prstGeom prst="actionButtonForwardNex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Tlačidlo akcie: Späť alebo Predchádzajúci 7">
            <a:hlinkClick r:id="" action="ppaction://hlinkshowjump?jump=previousslide" highlightClick="1"/>
          </p:cNvPr>
          <p:cNvSpPr/>
          <p:nvPr/>
        </p:nvSpPr>
        <p:spPr>
          <a:xfrm>
            <a:off x="6786578" y="4572014"/>
            <a:ext cx="571504" cy="428628"/>
          </a:xfrm>
          <a:prstGeom prst="actionButtonBackPrevious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9" name="Tlačidlo akcie: Domov 8">
            <a:hlinkClick r:id="rId3" action="ppaction://hlinksldjump" highlightClick="1"/>
          </p:cNvPr>
          <p:cNvSpPr/>
          <p:nvPr/>
        </p:nvSpPr>
        <p:spPr>
          <a:xfrm>
            <a:off x="6143636" y="4572014"/>
            <a:ext cx="571504" cy="428628"/>
          </a:xfrm>
          <a:prstGeom prst="actionButtonHom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026" name="Picture 2" descr="RG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923678"/>
            <a:ext cx="3019772" cy="2338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2"/>
          <p:cNvSpPr>
            <a:spLocks noGrp="1"/>
          </p:cNvSpPr>
          <p:nvPr>
            <p:ph sz="half" idx="1"/>
          </p:nvPr>
        </p:nvSpPr>
        <p:spPr>
          <a:xfrm>
            <a:off x="323528" y="2067694"/>
            <a:ext cx="5238916" cy="1824203"/>
          </a:xfrm>
        </p:spPr>
        <p:txBody>
          <a:bodyPr anchor="t">
            <a:normAutofit/>
          </a:bodyPr>
          <a:lstStyle>
            <a:extLst/>
          </a:lstStyle>
          <a:p>
            <a:pPr marL="33147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sk-SK" sz="1600" dirty="0"/>
              <a:t>Jednotlivé k</a:t>
            </a:r>
            <a:r>
              <a:rPr lang="en-US" sz="1600" dirty="0"/>
              <a:t>an</a:t>
            </a:r>
            <a:r>
              <a:rPr lang="sk-SK" sz="1600" dirty="0"/>
              <a:t>ály môžu mať rozličnú hĺbku, napr. </a:t>
            </a:r>
            <a:r>
              <a:rPr lang="sk-SK" sz="1600" dirty="0" smtClean="0"/>
              <a:t>zelený, pretože na zelenú farbu je ľudké oko najcitlivejšie</a:t>
            </a:r>
            <a:endParaRPr lang="sk-SK" sz="1600" dirty="0"/>
          </a:p>
          <a:p>
            <a:pPr marL="33147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sk-SK" sz="1600" dirty="0"/>
              <a:t>V digitálnej fotografii sa používa rovnaka hĺbka pre všetky kanály </a:t>
            </a:r>
            <a:r>
              <a:rPr lang="sk-SK" sz="1600" dirty="0" smtClean="0"/>
              <a:t>= napr. 8, </a:t>
            </a:r>
            <a:r>
              <a:rPr lang="en-US" sz="1600" dirty="0" smtClean="0"/>
              <a:t>12, 14, 16 </a:t>
            </a:r>
            <a:r>
              <a:rPr lang="sk-SK" sz="1600" dirty="0" smtClean="0"/>
              <a:t>bitov na kanál</a:t>
            </a:r>
            <a:endParaRPr lang="sk-SK" sz="1600" dirty="0"/>
          </a:p>
        </p:txBody>
      </p:sp>
    </p:spTree>
    <p:extLst>
      <p:ext uri="{BB962C8B-B14F-4D97-AF65-F5344CB8AC3E}">
        <p14:creationId xmlns:p14="http://schemas.microsoft.com/office/powerpoint/2010/main" val="1582170568"/>
      </p:ext>
    </p:extLst>
  </p:cSld>
  <p:clrMapOvr>
    <a:masterClrMapping/>
  </p:clrMapOvr>
  <p:transition advClick="0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cs-CZ" dirty="0" smtClean="0"/>
              <a:t>Farebné modely</a:t>
            </a:r>
            <a:endParaRPr lang="cs-CZ" dirty="0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357158" y="1203598"/>
            <a:ext cx="7632848" cy="3096344"/>
          </a:xfrm>
        </p:spPr>
        <p:txBody>
          <a:bodyPr anchor="ctr">
            <a:normAutofit fontScale="92500" lnSpcReduction="10000"/>
          </a:bodyPr>
          <a:lstStyle>
            <a:extLst/>
          </a:lstStyle>
          <a:p>
            <a:pPr marL="331470" lvl="1" indent="-342900">
              <a:buFont typeface="Arial" pitchFamily="34" charset="0"/>
              <a:buChar char="•"/>
            </a:pPr>
            <a:r>
              <a:rPr lang="cs-CZ" sz="1600" dirty="0" smtClean="0"/>
              <a:t>Farebný model je snahou o modelovanie ľudského vnímania farieb</a:t>
            </a:r>
          </a:p>
          <a:p>
            <a:pPr marL="33147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600" dirty="0" smtClean="0"/>
              <a:t>Vnímanie farieb okom je založené na vnímaní tromi druhmi čapíkov - červené, zelené a modré</a:t>
            </a:r>
          </a:p>
          <a:p>
            <a:pPr marL="331470" lvl="1" indent="-342900">
              <a:lnSpc>
                <a:spcPct val="160000"/>
              </a:lnSpc>
              <a:buFont typeface="Arial" pitchFamily="34" charset="0"/>
              <a:buChar char="•"/>
            </a:pPr>
            <a:r>
              <a:rPr lang="cs-CZ" sz="1600" dirty="0" smtClean="0"/>
              <a:t>Oko vo svojej podstate vníma farbu nedokonalo</a:t>
            </a:r>
          </a:p>
          <a:p>
            <a:pPr marL="331470" lvl="1" indent="-342900">
              <a:buFont typeface="Arial" pitchFamily="34" charset="0"/>
              <a:buChar char="•"/>
            </a:pPr>
            <a:r>
              <a:rPr lang="cs-CZ" sz="1600" dirty="0" smtClean="0"/>
              <a:t>Najbežnejšie farebné modely</a:t>
            </a:r>
          </a:p>
          <a:p>
            <a:pPr marL="685800" lvl="2">
              <a:lnSpc>
                <a:spcPct val="160000"/>
              </a:lnSpc>
              <a:buFont typeface="Wingdings" panose="05000000000000000000" pitchFamily="2" charset="2"/>
              <a:buChar char="ü"/>
            </a:pPr>
            <a:r>
              <a:rPr lang="cs-CZ" sz="1200" dirty="0" smtClean="0"/>
              <a:t>sRGB</a:t>
            </a:r>
          </a:p>
          <a:p>
            <a:pPr marL="685800" lvl="2">
              <a:lnSpc>
                <a:spcPct val="160000"/>
              </a:lnSpc>
              <a:buFont typeface="Wingdings" panose="05000000000000000000" pitchFamily="2" charset="2"/>
              <a:buChar char="ü"/>
            </a:pPr>
            <a:r>
              <a:rPr lang="cs-CZ" sz="1200" dirty="0" smtClean="0"/>
              <a:t>Adobe RGB</a:t>
            </a:r>
          </a:p>
          <a:p>
            <a:pPr marL="685800" lvl="2">
              <a:lnSpc>
                <a:spcPct val="160000"/>
              </a:lnSpc>
              <a:buFont typeface="Wingdings" panose="05000000000000000000" pitchFamily="2" charset="2"/>
              <a:buChar char="ü"/>
            </a:pPr>
            <a:r>
              <a:rPr lang="cs-CZ" sz="1200" dirty="0" smtClean="0"/>
              <a:t>CMYK</a:t>
            </a:r>
          </a:p>
          <a:p>
            <a:pPr marL="685800" lvl="2">
              <a:lnSpc>
                <a:spcPct val="160000"/>
              </a:lnSpc>
              <a:buFont typeface="Wingdings" panose="05000000000000000000" pitchFamily="2" charset="2"/>
              <a:buChar char="ü"/>
            </a:pPr>
            <a:r>
              <a:rPr lang="cs-CZ" sz="1200" dirty="0" smtClean="0"/>
              <a:t>HSB</a:t>
            </a:r>
          </a:p>
          <a:p>
            <a:pPr marL="685800" lvl="2">
              <a:lnSpc>
                <a:spcPct val="160000"/>
              </a:lnSpc>
              <a:buFont typeface="Wingdings" panose="05000000000000000000" pitchFamily="2" charset="2"/>
              <a:buChar char="ü"/>
            </a:pPr>
            <a:r>
              <a:rPr lang="cs-CZ" sz="1200" dirty="0" smtClean="0"/>
              <a:t>Lab</a:t>
            </a:r>
          </a:p>
          <a:p>
            <a:pPr marL="331470" lvl="1" indent="-342900">
              <a:buFont typeface="Arial" pitchFamily="34" charset="0"/>
              <a:buChar char="•"/>
            </a:pPr>
            <a:endParaRPr lang="cs-CZ" sz="1600" dirty="0"/>
          </a:p>
        </p:txBody>
      </p:sp>
      <p:sp>
        <p:nvSpPr>
          <p:cNvPr id="7" name="Tlačidlo akcie: Domov 6">
            <a:hlinkClick r:id="rId3" action="ppaction://hlinksldjump" highlightClick="1"/>
          </p:cNvPr>
          <p:cNvSpPr/>
          <p:nvPr/>
        </p:nvSpPr>
        <p:spPr>
          <a:xfrm>
            <a:off x="6143636" y="4572014"/>
            <a:ext cx="571504" cy="428628"/>
          </a:xfrm>
          <a:prstGeom prst="actionButtonHom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Tlačidlo akcie: Späť alebo Predchádzajúci 7">
            <a:hlinkClick r:id="" action="ppaction://hlinkshowjump?jump=previousslide" highlightClick="1"/>
          </p:cNvPr>
          <p:cNvSpPr/>
          <p:nvPr/>
        </p:nvSpPr>
        <p:spPr>
          <a:xfrm>
            <a:off x="6786578" y="4572014"/>
            <a:ext cx="571504" cy="428628"/>
          </a:xfrm>
          <a:prstGeom prst="actionButtonBackPrevious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9" name="Tlačidlo akcie: Dopredu alebo Ďalej 8">
            <a:hlinkClick r:id="" action="ppaction://hlinkshowjump?jump=nextslide" highlightClick="1"/>
          </p:cNvPr>
          <p:cNvSpPr/>
          <p:nvPr/>
        </p:nvSpPr>
        <p:spPr>
          <a:xfrm>
            <a:off x="7429520" y="4572014"/>
            <a:ext cx="571504" cy="428628"/>
          </a:xfrm>
          <a:prstGeom prst="actionButtonForwardNex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787774"/>
            <a:ext cx="3962400" cy="96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644008" y="3867894"/>
            <a:ext cx="3962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/>
              <a:t>Obraz</a:t>
            </a:r>
            <a:r>
              <a:rPr lang="en-US" sz="1100" dirty="0"/>
              <a:t> </a:t>
            </a:r>
            <a:r>
              <a:rPr lang="en-US" sz="1100" dirty="0" err="1"/>
              <a:t>tvorený</a:t>
            </a:r>
            <a:r>
              <a:rPr lang="en-US" sz="1100" dirty="0"/>
              <a:t> </a:t>
            </a:r>
            <a:r>
              <a:rPr lang="en-US" sz="1100" dirty="0" err="1"/>
              <a:t>len</a:t>
            </a:r>
            <a:r>
              <a:rPr lang="en-US" sz="1100" dirty="0"/>
              <a:t> </a:t>
            </a:r>
            <a:r>
              <a:rPr lang="en-US" sz="1100" dirty="0" err="1"/>
              <a:t>červenými</a:t>
            </a:r>
            <a:r>
              <a:rPr lang="en-US" sz="1100" dirty="0"/>
              <a:t> a </a:t>
            </a:r>
            <a:r>
              <a:rPr lang="en-US" sz="1100" dirty="0" err="1"/>
              <a:t>zelenými</a:t>
            </a:r>
            <a:r>
              <a:rPr lang="en-US" sz="1100" dirty="0"/>
              <a:t> </a:t>
            </a:r>
            <a:r>
              <a:rPr lang="en-US" sz="1100" dirty="0" err="1"/>
              <a:t>pixelmi</a:t>
            </a:r>
            <a:r>
              <a:rPr lang="en-US" sz="1100" dirty="0"/>
              <a:t> </a:t>
            </a:r>
            <a:r>
              <a:rPr lang="en-US" sz="1100" dirty="0" err="1"/>
              <a:t>sa</a:t>
            </a:r>
            <a:r>
              <a:rPr lang="en-US" sz="1100" dirty="0"/>
              <a:t> </a:t>
            </a:r>
            <a:r>
              <a:rPr lang="en-US" sz="1100" dirty="0" err="1"/>
              <a:t>javí</a:t>
            </a:r>
            <a:r>
              <a:rPr lang="en-US" sz="1100" dirty="0"/>
              <a:t> </a:t>
            </a:r>
            <a:r>
              <a:rPr lang="en-US" sz="1100" dirty="0" err="1"/>
              <a:t>stále</a:t>
            </a:r>
            <a:r>
              <a:rPr lang="en-US" sz="1100" dirty="0"/>
              <a:t> </a:t>
            </a:r>
            <a:r>
              <a:rPr lang="en-US" sz="1100" dirty="0" err="1"/>
              <a:t>viac</a:t>
            </a:r>
            <a:r>
              <a:rPr lang="en-US" sz="1100" dirty="0"/>
              <a:t> </a:t>
            </a:r>
            <a:r>
              <a:rPr lang="en-US" sz="1100" dirty="0" err="1"/>
              <a:t>žltý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582170568"/>
      </p:ext>
    </p:extLst>
  </p:cSld>
  <p:clrMapOvr>
    <a:masterClrMapping/>
  </p:clrMapOvr>
  <p:transition advClick="0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cs-CZ" dirty="0" smtClean="0"/>
              <a:t>Ukladanie obrazu</a:t>
            </a:r>
            <a:endParaRPr lang="cs-CZ" dirty="0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357158" y="1203598"/>
            <a:ext cx="7632848" cy="3592972"/>
          </a:xfrm>
        </p:spPr>
        <p:txBody>
          <a:bodyPr anchor="t">
            <a:normAutofit lnSpcReduction="10000"/>
          </a:bodyPr>
          <a:lstStyle>
            <a:extLst/>
          </a:lstStyle>
          <a:p>
            <a:pPr marL="33147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600" dirty="0" smtClean="0"/>
              <a:t>Formáty ukladania delíme na nekomprimované a komprimované</a:t>
            </a:r>
          </a:p>
          <a:p>
            <a:pPr marL="33147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600" dirty="0" smtClean="0"/>
              <a:t>Komprimovné formáty môžu byť buď stratové, alebo bezstratové</a:t>
            </a:r>
          </a:p>
          <a:p>
            <a:pPr marL="33147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600" dirty="0" smtClean="0"/>
              <a:t>Nekomprimované napr. BMP</a:t>
            </a:r>
          </a:p>
          <a:p>
            <a:pPr marL="33147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600" dirty="0" smtClean="0"/>
              <a:t>Bezstratovo komprimovené napr. GIF, TIFF</a:t>
            </a:r>
          </a:p>
          <a:p>
            <a:pPr marL="33147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600" dirty="0" smtClean="0"/>
              <a:t>Stratovo komprimované napr. JPEG – úroveň kompresie je nastaviteľná</a:t>
            </a:r>
          </a:p>
          <a:p>
            <a:pPr marL="33147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600" dirty="0" smtClean="0"/>
              <a:t>Ďalšie formáty </a:t>
            </a:r>
          </a:p>
          <a:p>
            <a:pPr marL="731520" lvl="2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cs-CZ" sz="1400" dirty="0" smtClean="0"/>
              <a:t>PNG – Portable Netwokr Graphics</a:t>
            </a:r>
          </a:p>
          <a:p>
            <a:pPr marL="731520" lvl="2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cs-CZ" sz="1400" dirty="0" smtClean="0"/>
              <a:t>PSD – Photoshop document firmy Adobe</a:t>
            </a:r>
          </a:p>
          <a:p>
            <a:pPr marL="731520" lvl="2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cs-CZ" sz="1400" dirty="0" smtClean="0"/>
              <a:t>RAW – Súbor dát, nameraných priamo CMOS alebo CCD snímačom</a:t>
            </a:r>
            <a:endParaRPr lang="cs-CZ" sz="1400" dirty="0"/>
          </a:p>
        </p:txBody>
      </p:sp>
      <p:sp>
        <p:nvSpPr>
          <p:cNvPr id="8" name="Tlačidlo akcie: Domov 6">
            <a:hlinkClick r:id="rId3" action="ppaction://hlinksldjump" highlightClick="1"/>
          </p:cNvPr>
          <p:cNvSpPr/>
          <p:nvPr/>
        </p:nvSpPr>
        <p:spPr>
          <a:xfrm>
            <a:off x="6143636" y="4572014"/>
            <a:ext cx="571504" cy="428628"/>
          </a:xfrm>
          <a:prstGeom prst="actionButtonHom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9" name="Tlačidlo akcie: Späť alebo Predchádzajúci 7">
            <a:hlinkClick r:id="" action="ppaction://hlinkshowjump?jump=previousslide" highlightClick="1"/>
          </p:cNvPr>
          <p:cNvSpPr/>
          <p:nvPr/>
        </p:nvSpPr>
        <p:spPr>
          <a:xfrm>
            <a:off x="6786578" y="4572014"/>
            <a:ext cx="571504" cy="428628"/>
          </a:xfrm>
          <a:prstGeom prst="actionButtonBackPrevious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0" name="Tlačidlo akcie: Dopredu alebo Ďalej 8">
            <a:hlinkClick r:id="" action="ppaction://hlinkshowjump?jump=nextslide" highlightClick="1"/>
          </p:cNvPr>
          <p:cNvSpPr/>
          <p:nvPr/>
        </p:nvSpPr>
        <p:spPr>
          <a:xfrm>
            <a:off x="7429520" y="4572014"/>
            <a:ext cx="571504" cy="428628"/>
          </a:xfrm>
          <a:prstGeom prst="actionButtonForwardNex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82170568"/>
      </p:ext>
    </p:extLst>
  </p:cSld>
  <p:clrMapOvr>
    <a:masterClrMapping/>
  </p:clrMapOvr>
  <p:transition advClick="0"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 – klasické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0</TotalTime>
  <Words>561</Words>
  <Application>Microsoft Office PowerPoint</Application>
  <PresentationFormat>On-screen Show (16:9)</PresentationFormat>
  <Paragraphs>76</Paragraphs>
  <Slides>11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Cesta</vt:lpstr>
      <vt:lpstr>Digitálne spracovanie obrazu</vt:lpstr>
      <vt:lpstr>ÚVOD</vt:lpstr>
      <vt:lpstr>OBSAH</vt:lpstr>
      <vt:lpstr>DIGITÁLNY OBRAZ</vt:lpstr>
      <vt:lpstr>Vektorová grafika</vt:lpstr>
      <vt:lpstr>Bitmapová grafika</vt:lpstr>
      <vt:lpstr>Farebná Hĺbka</vt:lpstr>
      <vt:lpstr>Farebné modely</vt:lpstr>
      <vt:lpstr>Ukladanie obrazu</vt:lpstr>
      <vt:lpstr>Rozlíšenie obrazu</vt:lpstr>
      <vt:lpstr>Záver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2012-11-28T15:36:35Z</dcterms:created>
  <dcterms:modified xsi:type="dcterms:W3CDTF">2013-11-30T22:45:58Z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1029</vt:i4>
  </property>
  <property fmtid="{D5CDD505-2E9C-101B-9397-08002B2CF9AE}" pid="3" name="_Version">
    <vt:lpwstr>12.0.4518</vt:lpwstr>
  </property>
</Properties>
</file>