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04" r:id="rId11"/>
    <p:sldId id="306" r:id="rId12"/>
    <p:sldId id="268" r:id="rId13"/>
    <p:sldId id="270" r:id="rId14"/>
    <p:sldId id="272" r:id="rId15"/>
    <p:sldId id="274" r:id="rId16"/>
    <p:sldId id="307" r:id="rId17"/>
    <p:sldId id="276" r:id="rId18"/>
    <p:sldId id="278" r:id="rId19"/>
    <p:sldId id="280" r:id="rId20"/>
    <p:sldId id="282" r:id="rId21"/>
    <p:sldId id="284" r:id="rId22"/>
    <p:sldId id="286" r:id="rId23"/>
    <p:sldId id="292" r:id="rId24"/>
    <p:sldId id="294" r:id="rId25"/>
    <p:sldId id="296" r:id="rId26"/>
    <p:sldId id="298" r:id="rId27"/>
    <p:sldId id="300" r:id="rId28"/>
    <p:sldId id="302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FC97-D0E3-4E1F-BEE1-7744851193F7}" type="datetimeFigureOut">
              <a:rPr lang="cs-CZ" smtClean="0"/>
              <a:pPr/>
              <a:t>20.04.2017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Rovnovážna miera nezamestnanosti </a:t>
            </a:r>
            <a:endParaRPr lang="cs-CZ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Hypotéza prirodzenej miery u*</a:t>
            </a:r>
          </a:p>
        </p:txBody>
      </p:sp>
      <p:sp>
        <p:nvSpPr>
          <p:cNvPr id="26627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dirty="0" smtClean="0"/>
              <a:t>Autori: </a:t>
            </a:r>
            <a:r>
              <a:rPr lang="sk-SK" altLang="sk-SK" dirty="0" err="1" smtClean="0"/>
              <a:t>Phelps</a:t>
            </a:r>
            <a:r>
              <a:rPr lang="sk-SK" altLang="sk-SK" dirty="0" smtClean="0"/>
              <a:t> (1967, nová </a:t>
            </a:r>
            <a:r>
              <a:rPr lang="sk-SK" altLang="sk-SK" dirty="0" err="1" smtClean="0"/>
              <a:t>keynesovská</a:t>
            </a:r>
            <a:r>
              <a:rPr lang="sk-SK" altLang="sk-SK" dirty="0" smtClean="0"/>
              <a:t> ekonómia) a </a:t>
            </a:r>
            <a:r>
              <a:rPr lang="sk-SK" altLang="sk-SK" dirty="0" err="1" smtClean="0"/>
              <a:t>Friedman</a:t>
            </a:r>
            <a:r>
              <a:rPr lang="sk-SK" altLang="sk-SK" dirty="0" smtClean="0"/>
              <a:t> (1968) </a:t>
            </a:r>
            <a:r>
              <a:rPr lang="sk-SK" altLang="sk-SK" dirty="0" err="1" smtClean="0"/>
              <a:t>monetarizmus</a:t>
            </a:r>
            <a:endParaRPr lang="sk-SK" altLang="sk-SK" dirty="0" smtClean="0"/>
          </a:p>
          <a:p>
            <a:endParaRPr lang="sk-SK" altLang="sk-SK" dirty="0" smtClean="0"/>
          </a:p>
          <a:p>
            <a:r>
              <a:rPr lang="sk-SK" altLang="sk-SK" dirty="0" smtClean="0"/>
              <a:t>Prirodzená miera U (</a:t>
            </a:r>
            <a:r>
              <a:rPr lang="sk-SK" altLang="sk-SK" dirty="0" err="1" smtClean="0"/>
              <a:t>Phelps</a:t>
            </a:r>
            <a:r>
              <a:rPr lang="sk-SK" altLang="sk-SK" dirty="0" smtClean="0"/>
              <a:t>) – kedy sa očakávania ekonomických subjektov o mzdových a cenových zmenách napĺňajú a pokusy vlád o zníženie miery u pod úroveň u* vedú k akcelerácii inflácie </a:t>
            </a:r>
          </a:p>
        </p:txBody>
      </p:sp>
    </p:spTree>
    <p:extLst>
      <p:ext uri="{BB962C8B-B14F-4D97-AF65-F5344CB8AC3E}">
        <p14:creationId xmlns:p14="http://schemas.microsoft.com/office/powerpoint/2010/main" val="410339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Prirodzená </a:t>
            </a:r>
            <a:r>
              <a:rPr lang="sk-SK" altLang="sk-SK" smtClean="0">
                <a:solidFill>
                  <a:schemeClr val="tx1"/>
                </a:solidFill>
              </a:rPr>
              <a:t>u*</a:t>
            </a:r>
          </a:p>
        </p:txBody>
      </p:sp>
      <p:sp>
        <p:nvSpPr>
          <p:cNvPr id="27651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mtClean="0"/>
              <a:t>Prirodzená alebo najnižšia udržateľná miera nezamestnanosti (Samuelson)</a:t>
            </a:r>
          </a:p>
          <a:p>
            <a:r>
              <a:rPr lang="sk-SK" altLang="sk-SK" smtClean="0"/>
              <a:t>Nezamestnanosť pri pružných, trh vyčisťujúcich mzdách</a:t>
            </a:r>
          </a:p>
          <a:p>
            <a:r>
              <a:rPr lang="sk-SK" altLang="sk-SK" smtClean="0"/>
              <a:t>Nezamestnanosť na úrovni potenciálneho produktu – Y*</a:t>
            </a:r>
          </a:p>
          <a:p>
            <a:r>
              <a:rPr lang="sk-SK" altLang="sk-SK" smtClean="0"/>
              <a:t>Nezamestnanosť, ktorá neurýchľuje/neakceleruje infláciu</a:t>
            </a:r>
          </a:p>
        </p:txBody>
      </p:sp>
    </p:spTree>
    <p:extLst>
      <p:ext uri="{BB962C8B-B14F-4D97-AF65-F5344CB8AC3E}">
        <p14:creationId xmlns:p14="http://schemas.microsoft.com/office/powerpoint/2010/main" val="60904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Politiky znižovania rovnovážnej – prirodzenej nezamestnanosti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Prestavba sociálneho systému a odstránenie „pasce chudoby“</a:t>
            </a:r>
          </a:p>
          <a:p>
            <a:r>
              <a:rPr lang="sk-SK" dirty="0" smtClean="0"/>
              <a:t>Sústredenie zdrojov na riešenie dlhodobej nezamestnanosti</a:t>
            </a:r>
          </a:p>
          <a:p>
            <a:r>
              <a:rPr lang="sk-SK" dirty="0" smtClean="0"/>
              <a:t>Zvýšenie vládnych výdavkov na tvorbu </a:t>
            </a:r>
            <a:r>
              <a:rPr lang="sk-SK" smtClean="0"/>
              <a:t>nových miest (aj krátkodobých) </a:t>
            </a:r>
            <a:r>
              <a:rPr lang="sk-SK" dirty="0" smtClean="0"/>
              <a:t>pre tých, ktorí sa snažia nájsť prácu</a:t>
            </a:r>
          </a:p>
          <a:p>
            <a:r>
              <a:rPr lang="sk-SK" dirty="0" smtClean="0"/>
              <a:t>Zmena systému vyjednávania tak, aby bolo zrejmé, že rast miezd spôsobuje pokles zamestnanosti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Stratégia 2020 a zamestnanosť</a:t>
            </a:r>
          </a:p>
        </p:txBody>
      </p:sp>
      <p:sp>
        <p:nvSpPr>
          <p:cNvPr id="1024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mtClean="0"/>
              <a:t>3. 3. 2010 – predseda EK J.M.Barosso</a:t>
            </a:r>
          </a:p>
          <a:p>
            <a:r>
              <a:rPr lang="sk-SK" altLang="sk-SK" smtClean="0"/>
              <a:t>3 piliere: inteligentný, udržateľný, inkluzívny rast</a:t>
            </a:r>
          </a:p>
          <a:p>
            <a:r>
              <a:rPr lang="sk-SK" altLang="sk-SK" b="1" smtClean="0"/>
              <a:t>Inkluzívny rast</a:t>
            </a:r>
            <a:r>
              <a:rPr lang="sk-SK" altLang="sk-SK" smtClean="0"/>
              <a:t>: podporovanie hospodárstva s vysokou mierou zamestnanosti, ktoré prispieva k hospodárskej, sociálnej a územnej súdržnosti</a:t>
            </a:r>
          </a:p>
        </p:txBody>
      </p:sp>
    </p:spTree>
    <p:extLst>
      <p:ext uri="{BB962C8B-B14F-4D97-AF65-F5344CB8AC3E}">
        <p14:creationId xmlns:p14="http://schemas.microsoft.com/office/powerpoint/2010/main" val="140833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Stratégia 2020 a zamestnanosť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dirty="0" smtClean="0"/>
              <a:t>Špecifické ciele pre SR v </a:t>
            </a:r>
            <a:r>
              <a:rPr lang="sk-SK" dirty="0" err="1" smtClean="0"/>
              <a:t>inkluzívnom</a:t>
            </a:r>
            <a:r>
              <a:rPr lang="sk-SK" dirty="0" smtClean="0"/>
              <a:t> raste: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      - zvýšiť mieru zamestnanosti na 72 % (v súčasnosti 65 %)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      - znížiť počet osôb ohrozených chudobou o 170 tis. (v súčasnosti 1,06 mil.)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     - dosiahnuť mieru terciárneho vzdelávania 40 % (v súčasnosti 17,6 %)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5991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Stratégia 2020 a zamestnanosť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dirty="0" smtClean="0"/>
              <a:t>Najväčšie problémy:</a:t>
            </a:r>
          </a:p>
          <a:p>
            <a:pPr marL="0" indent="0">
              <a:buFontTx/>
              <a:buNone/>
              <a:defRPr/>
            </a:pPr>
            <a:r>
              <a:rPr lang="sk-SK" dirty="0" smtClean="0"/>
              <a:t>     - dlhodobá nezamestnanosť 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- regionálne rozdiely v nezamestnanosti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- nepomer medzi ponúkanou a požadovanou odbornou kvalifikáciou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- celoživotné vzdelávanie</a:t>
            </a:r>
          </a:p>
          <a:p>
            <a:pPr marL="0" indent="0">
              <a:buFontTx/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  - neúčinnosť APTP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231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Čo je „cenou“ zníženia nezamestnanosti?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Ak rastie Y .... rastie zamestnanosť .... klesá nezamestnanosť (mala by) – </a:t>
            </a:r>
            <a:r>
              <a:rPr lang="sk-SK" dirty="0" err="1" smtClean="0"/>
              <a:t>Okunov</a:t>
            </a:r>
            <a:r>
              <a:rPr lang="sk-SK" dirty="0" smtClean="0"/>
              <a:t> zákon</a:t>
            </a:r>
          </a:p>
          <a:p>
            <a:endParaRPr lang="sk-SK" dirty="0"/>
          </a:p>
          <a:p>
            <a:r>
              <a:rPr lang="sk-SK" dirty="0" smtClean="0"/>
              <a:t>S poklesom nezamestnanosti – možné zvýšenie cenovej hladiny (</a:t>
            </a:r>
            <a:r>
              <a:rPr lang="sk-SK" dirty="0" err="1" smtClean="0"/>
              <a:t>Phillipsova</a:t>
            </a:r>
            <a:r>
              <a:rPr lang="sk-SK" dirty="0" smtClean="0"/>
              <a:t> krivka)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3254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Okunov zákon</a:t>
            </a:r>
          </a:p>
        </p:txBody>
      </p:sp>
      <p:sp>
        <p:nvSpPr>
          <p:cNvPr id="16387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altLang="sk-SK" smtClean="0"/>
              <a:t>A. Okun (1929 – 1979) </a:t>
            </a:r>
          </a:p>
          <a:p>
            <a:r>
              <a:rPr lang="sk-SK" altLang="sk-SK" smtClean="0"/>
              <a:t>predstaviteľ novej keynesovskej ekonómie</a:t>
            </a:r>
          </a:p>
          <a:p>
            <a:r>
              <a:rPr lang="sk-SK" altLang="sk-SK" smtClean="0"/>
              <a:t>prvý odvodil pojem potenciálneho produktu (Y*)</a:t>
            </a:r>
          </a:p>
          <a:p>
            <a:r>
              <a:rPr lang="sk-SK" altLang="sk-SK" smtClean="0"/>
              <a:t>jeho článok z r. 1962 – odhad vzťahu medzi u a Y (u* a Y*)  na základe štvrťročných údajov v USA </a:t>
            </a:r>
          </a:p>
          <a:p>
            <a:r>
              <a:rPr lang="sk-SK" altLang="sk-SK" smtClean="0"/>
              <a:t>dodnes polemika o Okunovom zákone, ale sa využíva ... </a:t>
            </a:r>
            <a:r>
              <a:rPr lang="sk-SK" altLang="sk-SK" i="1" smtClean="0"/>
              <a:t>príklady neskôr </a:t>
            </a:r>
          </a:p>
          <a:p>
            <a:endParaRPr lang="sk-SK" altLang="sk-SK" i="1" smtClean="0"/>
          </a:p>
        </p:txBody>
      </p:sp>
    </p:spTree>
    <p:extLst>
      <p:ext uri="{BB962C8B-B14F-4D97-AF65-F5344CB8AC3E}">
        <p14:creationId xmlns:p14="http://schemas.microsoft.com/office/powerpoint/2010/main" val="285546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b="1" smtClean="0"/>
              <a:t>Okunov zákon</a:t>
            </a:r>
            <a:endParaRPr lang="en-US" altLang="sk-SK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73238"/>
            <a:ext cx="8964612" cy="47513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k-SK" altLang="sk-SK" b="1" dirty="0" smtClean="0"/>
              <a:t>u = u* - </a:t>
            </a:r>
            <a:r>
              <a:rPr lang="el-GR" altLang="sk-SK" b="1" dirty="0" smtClean="0"/>
              <a:t>Φ</a:t>
            </a:r>
            <a:r>
              <a:rPr lang="sk-SK" altLang="sk-SK" b="1" dirty="0" smtClean="0"/>
              <a:t> </a:t>
            </a:r>
            <a:r>
              <a:rPr lang="en-US" altLang="sk-SK" b="1" dirty="0" smtClean="0"/>
              <a:t>[</a:t>
            </a:r>
            <a:r>
              <a:rPr lang="sk-SK" altLang="sk-SK" b="1" dirty="0" smtClean="0"/>
              <a:t>(Y/Y*) . 100 – 100)</a:t>
            </a:r>
            <a:r>
              <a:rPr lang="en-US" altLang="sk-SK" b="1" dirty="0" smtClean="0"/>
              <a:t>]</a:t>
            </a:r>
            <a:endParaRPr lang="sk-SK" altLang="sk-SK" b="1" dirty="0" smtClean="0"/>
          </a:p>
          <a:p>
            <a:pPr eaLnBrk="1" hangingPunct="1">
              <a:buFontTx/>
              <a:buNone/>
            </a:pPr>
            <a:r>
              <a:rPr lang="el-GR" altLang="sk-SK" dirty="0" smtClean="0"/>
              <a:t>Φ</a:t>
            </a:r>
            <a:r>
              <a:rPr lang="sk-SK" altLang="sk-SK" dirty="0" smtClean="0"/>
              <a:t> - koeficient citlivosti, percentuálna zmena    miery nezamestnanosti k odchýlke koeficientu produktu, t. j. Y/Y* v % od 100 %, čo je Y*  </a:t>
            </a:r>
          </a:p>
          <a:p>
            <a:pPr eaLnBrk="1" hangingPunct="1"/>
            <a:endParaRPr lang="sk-SK" altLang="sk-SK" sz="2800" dirty="0" smtClean="0"/>
          </a:p>
          <a:p>
            <a:pPr eaLnBrk="1" hangingPunct="1"/>
            <a:r>
              <a:rPr lang="sk-SK" altLang="sk-SK" sz="2800" dirty="0" smtClean="0"/>
              <a:t>o koľko % vzrastie u nad u*, ak Y klesne o 1 % pod Y* </a:t>
            </a:r>
          </a:p>
          <a:p>
            <a:pPr eaLnBrk="1" hangingPunct="1"/>
            <a:endParaRPr lang="sk-SK" altLang="sk-SK" sz="2800" dirty="0" smtClean="0"/>
          </a:p>
          <a:p>
            <a:pPr eaLnBrk="1" hangingPunct="1"/>
            <a:r>
              <a:rPr lang="sk-SK" altLang="sk-SK" sz="2800" dirty="0" smtClean="0"/>
              <a:t>závislosť: zmena Y vyvolá zmenu u (ak Y ↓, u ↑ a naopak)</a:t>
            </a:r>
          </a:p>
          <a:p>
            <a:pPr algn="ctr" eaLnBrk="1" hangingPunct="1">
              <a:buFontTx/>
              <a:buNone/>
            </a:pPr>
            <a:endParaRPr lang="sk-SK" altLang="sk-SK" dirty="0" smtClean="0"/>
          </a:p>
          <a:p>
            <a:pPr algn="ctr" eaLnBrk="1" hangingPunct="1">
              <a:buFontTx/>
              <a:buNone/>
            </a:pPr>
            <a:endParaRPr lang="en-US" altLang="sk-SK" dirty="0" smtClean="0"/>
          </a:p>
        </p:txBody>
      </p:sp>
    </p:spTree>
    <p:extLst>
      <p:ext uri="{BB962C8B-B14F-4D97-AF65-F5344CB8AC3E}">
        <p14:creationId xmlns:p14="http://schemas.microsoft.com/office/powerpoint/2010/main" val="192821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Okunov zákon</a:t>
            </a:r>
          </a:p>
        </p:txBody>
      </p:sp>
      <p:sp>
        <p:nvSpPr>
          <p:cNvPr id="18435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mtClean="0"/>
              <a:t>Okunov koeficient </a:t>
            </a:r>
            <a:r>
              <a:rPr lang="el-GR" altLang="sk-SK" smtClean="0"/>
              <a:t>Φ</a:t>
            </a:r>
            <a:r>
              <a:rPr lang="sk-SK" altLang="sk-SK" smtClean="0"/>
              <a:t> = -0,5 </a:t>
            </a:r>
          </a:p>
          <a:p>
            <a:r>
              <a:rPr lang="el-GR" altLang="sk-SK" smtClean="0"/>
              <a:t>Φ</a:t>
            </a:r>
            <a:r>
              <a:rPr lang="sk-SK" altLang="sk-SK" smtClean="0"/>
              <a:t> = -0,5 ... ak reálny Y klesne o 2 % pod úroveň potenciálneho Y*, miera u sa zvýši o 1 p. b.   </a:t>
            </a:r>
          </a:p>
          <a:p>
            <a:r>
              <a:rPr lang="sk-SK" altLang="sk-SK" smtClean="0"/>
              <a:t>tempo rastu Y* = 2,25 %, kedy by bola nezamestnanosť konštantná</a:t>
            </a:r>
          </a:p>
          <a:p>
            <a:endParaRPr lang="sk-SK" altLang="sk-SK" smtClean="0"/>
          </a:p>
          <a:p>
            <a:r>
              <a:rPr lang="sk-SK" altLang="sk-SK" smtClean="0"/>
              <a:t>Formálne: ∆u = -0,5(g Y – 2,25%)</a:t>
            </a:r>
          </a:p>
          <a:p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326617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 S N O V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Trh práce – dobrovoľná a nedobrovoľná nezamestnanosť</a:t>
            </a:r>
          </a:p>
          <a:p>
            <a:r>
              <a:rPr lang="sk-SK" dirty="0" smtClean="0"/>
              <a:t>Krivka mzdovej ponuky – mzdová krivka</a:t>
            </a:r>
          </a:p>
          <a:p>
            <a:r>
              <a:rPr lang="sk-SK" dirty="0" smtClean="0"/>
              <a:t>Strnulosť miezd</a:t>
            </a:r>
          </a:p>
          <a:p>
            <a:r>
              <a:rPr lang="sk-SK" dirty="0" smtClean="0"/>
              <a:t>Rovnovážna nezamestnanosť</a:t>
            </a:r>
          </a:p>
          <a:p>
            <a:r>
              <a:rPr lang="sk-SK" dirty="0" smtClean="0"/>
              <a:t>Politiky znižovania rovnovážnej – prirodzenej nezamestnanosti</a:t>
            </a:r>
          </a:p>
          <a:p>
            <a:r>
              <a:rPr lang="sk-SK" dirty="0" err="1" smtClean="0"/>
              <a:t>Hysteréza</a:t>
            </a:r>
            <a:r>
              <a:rPr lang="sk-SK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Vybrané aplikácie/príklady </a:t>
            </a:r>
          </a:p>
        </p:txBody>
      </p:sp>
      <p:sp>
        <p:nvSpPr>
          <p:cNvPr id="1945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dirty="0" smtClean="0"/>
              <a:t>existencia 2 verzií </a:t>
            </a:r>
            <a:r>
              <a:rPr lang="sk-SK" altLang="sk-SK" dirty="0" err="1" smtClean="0"/>
              <a:t>Okunovho</a:t>
            </a:r>
            <a:r>
              <a:rPr lang="sk-SK" altLang="sk-SK" dirty="0" smtClean="0"/>
              <a:t> zákona – diferenčná a </a:t>
            </a:r>
            <a:r>
              <a:rPr lang="sk-SK" altLang="sk-SK" dirty="0" err="1" smtClean="0"/>
              <a:t>gapová</a:t>
            </a:r>
            <a:r>
              <a:rPr lang="sk-SK" altLang="sk-SK" dirty="0" smtClean="0"/>
              <a:t> (mnohé problémy, výhody/nevýhody) – i napriek tomu sa využíva pri prognózovaní ekonomických premenných</a:t>
            </a:r>
          </a:p>
          <a:p>
            <a:r>
              <a:rPr lang="sk-SK" altLang="sk-SK" dirty="0" smtClean="0"/>
              <a:t>Štúdia </a:t>
            </a:r>
            <a:r>
              <a:rPr lang="sk-SK" altLang="sk-SK" dirty="0" err="1" smtClean="0"/>
              <a:t>Ball</a:t>
            </a:r>
            <a:r>
              <a:rPr lang="sk-SK" altLang="sk-SK" dirty="0" smtClean="0"/>
              <a:t>-a </a:t>
            </a:r>
            <a:r>
              <a:rPr lang="sk-SK" altLang="sk-SK" dirty="0" smtClean="0"/>
              <a:t>et al. </a:t>
            </a:r>
            <a:r>
              <a:rPr lang="sk-SK" altLang="sk-SK" dirty="0" smtClean="0"/>
              <a:t>(2012) – v 50 vyspelých krajinách (USA, EÚ 15, Japonsko a ďalšie) - platnosť </a:t>
            </a:r>
            <a:r>
              <a:rPr lang="sk-SK" altLang="sk-SK" dirty="0" err="1" smtClean="0"/>
              <a:t>Okunovho</a:t>
            </a:r>
            <a:r>
              <a:rPr lang="sk-SK" altLang="sk-SK" dirty="0" smtClean="0"/>
              <a:t> zákona, hoci hodnoty koeficientu rôzne</a:t>
            </a:r>
          </a:p>
        </p:txBody>
      </p:sp>
    </p:spTree>
    <p:extLst>
      <p:ext uri="{BB962C8B-B14F-4D97-AF65-F5344CB8AC3E}">
        <p14:creationId xmlns:p14="http://schemas.microsoft.com/office/powerpoint/2010/main" val="251715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Okunov koeficient</a:t>
            </a:r>
          </a:p>
        </p:txBody>
      </p:sp>
      <p:sp>
        <p:nvSpPr>
          <p:cNvPr id="2048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altLang="sk-SK" dirty="0" smtClean="0"/>
          </a:p>
          <a:p>
            <a:r>
              <a:rPr lang="sk-SK" altLang="sk-SK" dirty="0" err="1" smtClean="0"/>
              <a:t>Blanchard</a:t>
            </a:r>
            <a:r>
              <a:rPr lang="sk-SK" altLang="sk-SK" dirty="0" smtClean="0"/>
              <a:t> </a:t>
            </a:r>
            <a:r>
              <a:rPr lang="sk-SK" altLang="sk-SK" dirty="0" smtClean="0"/>
              <a:t>(2006) – v krajinách EÚ v </a:t>
            </a:r>
            <a:r>
              <a:rPr lang="sk-SK" altLang="sk-SK" dirty="0" smtClean="0"/>
              <a:t>70-tych rokoch – </a:t>
            </a:r>
            <a:r>
              <a:rPr lang="sk-SK" altLang="sk-SK" dirty="0" smtClean="0"/>
              <a:t>0,2, v </a:t>
            </a:r>
            <a:r>
              <a:rPr lang="sk-SK" altLang="sk-SK" dirty="0" smtClean="0"/>
              <a:t>80-tych – </a:t>
            </a:r>
            <a:r>
              <a:rPr lang="sk-SK" altLang="sk-SK" dirty="0" smtClean="0"/>
              <a:t>0,5 alebo 1981 – 2003 v USA – 0,39, </a:t>
            </a:r>
            <a:r>
              <a:rPr lang="sk-SK" altLang="sk-SK" dirty="0" smtClean="0"/>
              <a:t>V.B. </a:t>
            </a:r>
            <a:r>
              <a:rPr lang="sk-SK" altLang="sk-SK" dirty="0" smtClean="0"/>
              <a:t>– 0,54, Nemecko – 0,32, Japonsko – 0,12</a:t>
            </a:r>
          </a:p>
          <a:p>
            <a:endParaRPr lang="sk-SK" altLang="sk-SK" dirty="0" smtClean="0"/>
          </a:p>
          <a:p>
            <a:r>
              <a:rPr lang="sk-SK" altLang="sk-SK" dirty="0" smtClean="0"/>
              <a:t>Čím dlhší časový rad – tým lepší/ľahší odhad</a:t>
            </a:r>
          </a:p>
        </p:txBody>
      </p:sp>
    </p:spTree>
    <p:extLst>
      <p:ext uri="{BB962C8B-B14F-4D97-AF65-F5344CB8AC3E}">
        <p14:creationId xmlns:p14="http://schemas.microsoft.com/office/powerpoint/2010/main" val="236377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Vybrané aplikácie - SR</a:t>
            </a:r>
          </a:p>
        </p:txBody>
      </p:sp>
      <p:sp>
        <p:nvSpPr>
          <p:cNvPr id="21507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b="1" i="1" dirty="0" smtClean="0"/>
              <a:t>Štúdia Slaná, 2011</a:t>
            </a:r>
            <a:r>
              <a:rPr lang="sk-SK" altLang="sk-SK" dirty="0" smtClean="0"/>
              <a:t>: 1995 – 2001 – rast Y o 1 % viedol k  poklesu u o 0,71 p. b.</a:t>
            </a:r>
          </a:p>
          <a:p>
            <a:r>
              <a:rPr lang="sk-SK" altLang="sk-SK" dirty="0" smtClean="0"/>
              <a:t>2001 – 2010 – rast Y o 1 % spôsobil pokles u o 0,3 p. b. alebo (iný spôsob výpočtu) o 0,46 p. b.</a:t>
            </a:r>
          </a:p>
          <a:p>
            <a:r>
              <a:rPr lang="sk-SK" altLang="sk-SK" b="1" i="1" dirty="0" smtClean="0"/>
              <a:t>Štúdia </a:t>
            </a:r>
            <a:r>
              <a:rPr lang="sk-SK" altLang="sk-SK" b="1" i="1" dirty="0" err="1" smtClean="0"/>
              <a:t>Dujava</a:t>
            </a:r>
            <a:r>
              <a:rPr lang="sk-SK" altLang="sk-SK" b="1" i="1" dirty="0" smtClean="0"/>
              <a:t>, </a:t>
            </a:r>
            <a:r>
              <a:rPr lang="sk-SK" altLang="sk-SK" b="1" i="1" dirty="0" smtClean="0"/>
              <a:t>2015</a:t>
            </a:r>
            <a:r>
              <a:rPr lang="sk-SK" altLang="sk-SK" dirty="0" smtClean="0"/>
              <a:t>: </a:t>
            </a:r>
            <a:r>
              <a:rPr lang="sk-SK" altLang="sk-SK" dirty="0" smtClean="0"/>
              <a:t>ak sa zvyšuje tempo rastu Y o 1 %, u klesá o 0,6 p. b.</a:t>
            </a:r>
          </a:p>
          <a:p>
            <a:r>
              <a:rPr lang="sk-SK" altLang="sk-SK" dirty="0" smtClean="0"/>
              <a:t>tempo rastu Y 4,89 % - kedy u </a:t>
            </a:r>
            <a:r>
              <a:rPr lang="sk-SK" altLang="sk-SK" dirty="0" err="1" smtClean="0"/>
              <a:t>konšt</a:t>
            </a:r>
            <a:r>
              <a:rPr lang="sk-SK" altLang="sk-SK" dirty="0" smtClean="0"/>
              <a:t>.</a:t>
            </a:r>
          </a:p>
          <a:p>
            <a:endParaRPr lang="sk-SK" altLang="sk-SK" dirty="0" smtClean="0"/>
          </a:p>
        </p:txBody>
      </p:sp>
    </p:spTree>
    <p:extLst>
      <p:ext uri="{BB962C8B-B14F-4D97-AF65-F5344CB8AC3E}">
        <p14:creationId xmlns:p14="http://schemas.microsoft.com/office/powerpoint/2010/main" val="392029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altLang="sk-SK" sz="3200" smtClean="0"/>
              <a:t>NAIRU – </a:t>
            </a:r>
            <a:r>
              <a:rPr lang="en-US" altLang="sk-SK" sz="3200" b="1" smtClean="0">
                <a:solidFill>
                  <a:srgbClr val="FF0000"/>
                </a:solidFill>
              </a:rPr>
              <a:t>N</a:t>
            </a:r>
            <a:r>
              <a:rPr lang="en-US" altLang="sk-SK" sz="3200" b="1" smtClean="0"/>
              <a:t>on-</a:t>
            </a:r>
            <a:r>
              <a:rPr lang="en-US" altLang="sk-SK" sz="3200" b="1" smtClean="0">
                <a:solidFill>
                  <a:srgbClr val="FF0000"/>
                </a:solidFill>
              </a:rPr>
              <a:t>A</a:t>
            </a:r>
            <a:r>
              <a:rPr lang="en-US" altLang="sk-SK" sz="3200" b="1" smtClean="0"/>
              <a:t>ccelerating </a:t>
            </a:r>
            <a:r>
              <a:rPr lang="en-US" altLang="sk-SK" sz="3200" b="1" smtClean="0">
                <a:solidFill>
                  <a:srgbClr val="FF0000"/>
                </a:solidFill>
              </a:rPr>
              <a:t>I</a:t>
            </a:r>
            <a:r>
              <a:rPr lang="en-US" altLang="sk-SK" sz="3200" b="1" smtClean="0"/>
              <a:t>nflation </a:t>
            </a:r>
            <a:r>
              <a:rPr lang="en-US" altLang="sk-SK" sz="3200" b="1" smtClean="0">
                <a:solidFill>
                  <a:srgbClr val="FF0000"/>
                </a:solidFill>
              </a:rPr>
              <a:t>R</a:t>
            </a:r>
            <a:r>
              <a:rPr lang="en-US" altLang="sk-SK" sz="3200" b="1" smtClean="0"/>
              <a:t>ate of </a:t>
            </a:r>
            <a:r>
              <a:rPr lang="en-US" altLang="sk-SK" sz="3200" b="1" smtClean="0">
                <a:solidFill>
                  <a:srgbClr val="FF0000"/>
                </a:solidFill>
              </a:rPr>
              <a:t>U</a:t>
            </a:r>
            <a:r>
              <a:rPr lang="en-US" altLang="sk-SK" sz="3200" b="1" smtClean="0"/>
              <a:t>nemployment </a:t>
            </a:r>
            <a:endParaRPr lang="sk-SK" altLang="sk-SK" sz="320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dirty="0" smtClean="0"/>
              <a:t>V zásade ju možno stotožniť s prirodzenou mierou nezamestnanosti a jej definíciou v zmysle, že je to nezamestnanosť, ktorá neakceleruje infláciu </a:t>
            </a:r>
          </a:p>
          <a:p>
            <a:r>
              <a:rPr lang="sk-SK" altLang="sk-SK" dirty="0" err="1" smtClean="0"/>
              <a:t>Ball</a:t>
            </a:r>
            <a:r>
              <a:rPr lang="sk-SK" altLang="sk-SK" dirty="0" smtClean="0"/>
              <a:t> a </a:t>
            </a:r>
            <a:r>
              <a:rPr lang="sk-SK" altLang="sk-SK" dirty="0" err="1" smtClean="0"/>
              <a:t>Mankiw</a:t>
            </a:r>
            <a:r>
              <a:rPr lang="sk-SK" altLang="sk-SK" dirty="0" smtClean="0"/>
              <a:t> (2002)  -  NAIRU je synonymum prirodzenej miery nezamestnanosti </a:t>
            </a:r>
          </a:p>
          <a:p>
            <a:endParaRPr lang="sk-SK" altLang="sk-SK" dirty="0" smtClean="0"/>
          </a:p>
          <a:p>
            <a:r>
              <a:rPr lang="sk-SK" altLang="sk-SK" dirty="0" smtClean="0"/>
              <a:t>Odhady NAIRU podľa OECD</a:t>
            </a:r>
          </a:p>
        </p:txBody>
      </p:sp>
    </p:spTree>
    <p:extLst>
      <p:ext uri="{BB962C8B-B14F-4D97-AF65-F5344CB8AC3E}">
        <p14:creationId xmlns:p14="http://schemas.microsoft.com/office/powerpoint/2010/main" val="413791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Vybrané údaje NAIRU</a:t>
            </a:r>
          </a:p>
        </p:txBody>
      </p:sp>
      <p:sp>
        <p:nvSpPr>
          <p:cNvPr id="2969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mtClean="0"/>
              <a:t>SR 1996 12,129 %....  2015 </a:t>
            </a:r>
            <a:r>
              <a:rPr lang="sk-SK" altLang="sk-SK" b="1" smtClean="0"/>
              <a:t>10,953 %</a:t>
            </a:r>
          </a:p>
          <a:p>
            <a:r>
              <a:rPr lang="sk-SK" altLang="sk-SK" smtClean="0"/>
              <a:t>ČR 1996   7,385 % ... 2015    </a:t>
            </a:r>
            <a:r>
              <a:rPr lang="sk-SK" altLang="sk-SK" b="1" smtClean="0"/>
              <a:t>5,9 %</a:t>
            </a:r>
          </a:p>
          <a:p>
            <a:r>
              <a:rPr lang="sk-SK" altLang="sk-SK" smtClean="0"/>
              <a:t>PL  1996 12,066 % ... 2015    </a:t>
            </a:r>
            <a:r>
              <a:rPr lang="sk-SK" altLang="sk-SK" b="1" smtClean="0"/>
              <a:t>7,429 %</a:t>
            </a:r>
          </a:p>
          <a:p>
            <a:r>
              <a:rPr lang="sk-SK" altLang="sk-SK" smtClean="0"/>
              <a:t>MR 1996   8,818 %  ....2015   </a:t>
            </a:r>
            <a:r>
              <a:rPr lang="sk-SK" altLang="sk-SK" b="1" smtClean="0"/>
              <a:t>8,416 %</a:t>
            </a:r>
          </a:p>
          <a:p>
            <a:endParaRPr lang="sk-SK" altLang="sk-SK" smtClean="0"/>
          </a:p>
          <a:p>
            <a:r>
              <a:rPr lang="sk-SK" altLang="sk-SK" smtClean="0"/>
              <a:t>2015: Eurozóna - </a:t>
            </a:r>
            <a:r>
              <a:rPr lang="sk-SK" altLang="sk-SK" b="1" smtClean="0"/>
              <a:t>9,397 %, </a:t>
            </a:r>
            <a:r>
              <a:rPr lang="sk-SK" altLang="sk-SK" smtClean="0"/>
              <a:t>USA – </a:t>
            </a:r>
            <a:r>
              <a:rPr lang="sk-SK" altLang="sk-SK" b="1" smtClean="0"/>
              <a:t>5,437</a:t>
            </a:r>
            <a:r>
              <a:rPr lang="sk-SK" altLang="sk-SK" smtClean="0"/>
              <a:t> </a:t>
            </a:r>
            <a:r>
              <a:rPr lang="sk-SK" altLang="sk-SK" b="1" smtClean="0"/>
              <a:t>%</a:t>
            </a:r>
            <a:r>
              <a:rPr lang="sk-SK" altLang="sk-SK" smtClean="0"/>
              <a:t>, Švajčiarsko - </a:t>
            </a:r>
            <a:r>
              <a:rPr lang="sk-SK" altLang="sk-SK" b="1" smtClean="0"/>
              <a:t>4,035 %, </a:t>
            </a:r>
            <a:r>
              <a:rPr lang="sk-SK" altLang="sk-SK" smtClean="0"/>
              <a:t>Japonsko – </a:t>
            </a:r>
            <a:r>
              <a:rPr lang="sk-SK" altLang="sk-SK" b="1" smtClean="0"/>
              <a:t>3,836 %, </a:t>
            </a:r>
            <a:r>
              <a:rPr lang="sk-SK" altLang="sk-SK" smtClean="0"/>
              <a:t>Nórsko – </a:t>
            </a:r>
            <a:r>
              <a:rPr lang="sk-SK" altLang="sk-SK" b="1" smtClean="0"/>
              <a:t>3,315 %</a:t>
            </a:r>
          </a:p>
        </p:txBody>
      </p:sp>
    </p:spTree>
    <p:extLst>
      <p:ext uri="{BB962C8B-B14F-4D97-AF65-F5344CB8AC3E}">
        <p14:creationId xmlns:p14="http://schemas.microsoft.com/office/powerpoint/2010/main" val="208084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b="1" smtClean="0"/>
              <a:t>Determinanty </a:t>
            </a:r>
            <a:r>
              <a:rPr lang="sk-SK" altLang="sk-SK" b="1" smtClean="0">
                <a:solidFill>
                  <a:schemeClr val="tx1"/>
                </a:solidFill>
              </a:rPr>
              <a:t>u*</a:t>
            </a:r>
            <a:endParaRPr lang="en-US" altLang="sk-SK" b="1" smtClean="0">
              <a:solidFill>
                <a:schemeClr val="tx1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altLang="sk-SK" dirty="0" smtClean="0"/>
              <a:t>čas na hľadanie práce</a:t>
            </a:r>
          </a:p>
          <a:p>
            <a:r>
              <a:rPr lang="sk-SK" altLang="sk-SK" dirty="0" smtClean="0"/>
              <a:t> nepružnosť nominálnych miezd</a:t>
            </a:r>
          </a:p>
          <a:p>
            <a:r>
              <a:rPr lang="sk-SK" altLang="sk-SK" dirty="0" smtClean="0"/>
              <a:t> demografická štruktúra obyvateľstva</a:t>
            </a:r>
          </a:p>
          <a:p>
            <a:r>
              <a:rPr lang="sk-SK" altLang="sk-SK" dirty="0"/>
              <a:t> </a:t>
            </a:r>
            <a:r>
              <a:rPr lang="sk-SK" altLang="sk-SK" dirty="0" smtClean="0"/>
              <a:t>poistenie </a:t>
            </a:r>
            <a:r>
              <a:rPr lang="sk-SK" altLang="sk-SK" dirty="0"/>
              <a:t>osôb v nezamestnanosti</a:t>
            </a:r>
          </a:p>
          <a:p>
            <a:r>
              <a:rPr lang="sk-SK" altLang="sk-SK" dirty="0" smtClean="0"/>
              <a:t> výška </a:t>
            </a:r>
            <a:r>
              <a:rPr lang="sk-SK" altLang="sk-SK" dirty="0"/>
              <a:t>minimálnej mzdy</a:t>
            </a:r>
          </a:p>
          <a:p>
            <a:r>
              <a:rPr lang="sk-SK" altLang="sk-SK" dirty="0" smtClean="0"/>
              <a:t> systém </a:t>
            </a:r>
            <a:r>
              <a:rPr lang="sk-SK" altLang="sk-SK" dirty="0"/>
              <a:t>rekvalifikácií</a:t>
            </a:r>
          </a:p>
          <a:p>
            <a:r>
              <a:rPr lang="sk-SK" altLang="sk-SK" dirty="0" smtClean="0"/>
              <a:t> spôsob </a:t>
            </a:r>
            <a:r>
              <a:rPr lang="sk-SK" altLang="sk-SK" dirty="0"/>
              <a:t>evidencie voľných miest – včasnosť, </a:t>
            </a:r>
            <a:r>
              <a:rPr lang="sk-SK" altLang="sk-SK" dirty="0" smtClean="0"/>
              <a:t>  presnosť</a:t>
            </a:r>
            <a:endParaRPr lang="sk-SK" altLang="sk-SK" dirty="0"/>
          </a:p>
          <a:p>
            <a:r>
              <a:rPr lang="sk-SK" altLang="sk-SK" dirty="0" smtClean="0"/>
              <a:t>tempo </a:t>
            </a:r>
            <a:r>
              <a:rPr lang="sk-SK" altLang="sk-SK" dirty="0"/>
              <a:t>rastu sektorov ekonomiky atď.</a:t>
            </a:r>
          </a:p>
          <a:p>
            <a:endParaRPr lang="en-US" altLang="sk-SK" dirty="0"/>
          </a:p>
          <a:p>
            <a:pPr eaLnBrk="1" hangingPunct="1">
              <a:buFontTx/>
              <a:buNone/>
            </a:pPr>
            <a:endParaRPr lang="sk-SK" altLang="sk-SK" dirty="0" smtClean="0"/>
          </a:p>
        </p:txBody>
      </p:sp>
    </p:spTree>
    <p:extLst>
      <p:ext uri="{BB962C8B-B14F-4D97-AF65-F5344CB8AC3E}">
        <p14:creationId xmlns:p14="http://schemas.microsoft.com/office/powerpoint/2010/main" val="11060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4000" b="1" smtClean="0"/>
              <a:t>Hysteréza na trhu práce a u*</a:t>
            </a:r>
            <a:endParaRPr lang="en-US" altLang="sk-SK" sz="4000" b="1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Kontroverzná teória, ale bola schopná vysvetliť pretrvávajúcu vysokú nezamestnanosť v Európe v </a:t>
            </a:r>
            <a:r>
              <a:rPr lang="sk-SK" altLang="sk-SK" dirty="0" smtClean="0"/>
              <a:t>80-tych </a:t>
            </a:r>
            <a:r>
              <a:rPr lang="sk-SK" altLang="sk-SK" dirty="0" smtClean="0"/>
              <a:t>rokoch 20. storočia </a:t>
            </a:r>
          </a:p>
          <a:p>
            <a:pPr eaLnBrk="1" hangingPunct="1"/>
            <a:endParaRPr lang="sk-SK" altLang="sk-SK" dirty="0" smtClean="0"/>
          </a:p>
          <a:p>
            <a:pPr eaLnBrk="1" hangingPunct="1"/>
            <a:r>
              <a:rPr lang="sk-SK" altLang="sk-SK" dirty="0" smtClean="0"/>
              <a:t>Aj výskumy v súčasnosti (napr. </a:t>
            </a:r>
            <a:r>
              <a:rPr lang="sk-SK" altLang="sk-SK" dirty="0" err="1" smtClean="0"/>
              <a:t>Furuoka</a:t>
            </a:r>
            <a:r>
              <a:rPr lang="sk-SK" altLang="sk-SK" dirty="0" smtClean="0"/>
              <a:t>, 2014, </a:t>
            </a:r>
            <a:r>
              <a:rPr lang="sk-SK" altLang="sk-SK" dirty="0" err="1" smtClean="0"/>
              <a:t>Siyal</a:t>
            </a:r>
            <a:r>
              <a:rPr lang="sk-SK" altLang="sk-SK" dirty="0" smtClean="0"/>
              <a:t>, 2013) potvrdzujú platnosť hypotézy </a:t>
            </a:r>
            <a:r>
              <a:rPr lang="sk-SK" altLang="sk-SK" dirty="0" err="1" smtClean="0"/>
              <a:t>hysterézy</a:t>
            </a:r>
            <a:endParaRPr lang="sk-SK" altLang="sk-SK" dirty="0" smtClean="0"/>
          </a:p>
        </p:txBody>
      </p:sp>
    </p:spTree>
    <p:extLst>
      <p:ext uri="{BB962C8B-B14F-4D97-AF65-F5344CB8AC3E}">
        <p14:creationId xmlns:p14="http://schemas.microsoft.com/office/powerpoint/2010/main" val="6188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smtClean="0"/>
              <a:t>Hysteréza na trhu práce a </a:t>
            </a:r>
            <a:r>
              <a:rPr lang="sk-SK" altLang="sk-SK" b="1" smtClean="0">
                <a:solidFill>
                  <a:schemeClr val="tx1"/>
                </a:solidFill>
              </a:rPr>
              <a:t>u*</a:t>
            </a:r>
            <a:endParaRPr lang="sk-SK" altLang="sk-SK" smtClean="0">
              <a:solidFill>
                <a:schemeClr val="tx1"/>
              </a:solidFill>
            </a:endParaRPr>
          </a:p>
        </p:txBody>
      </p:sp>
      <p:sp>
        <p:nvSpPr>
          <p:cNvPr id="33795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k-SK" altLang="sk-SK" dirty="0" smtClean="0"/>
          </a:p>
          <a:p>
            <a:pPr eaLnBrk="1" hangingPunct="1"/>
            <a:r>
              <a:rPr lang="sk-SK" altLang="sk-SK" dirty="0" smtClean="0"/>
              <a:t>J</a:t>
            </a:r>
            <a:r>
              <a:rPr lang="sk-SK" altLang="sk-SK" dirty="0" smtClean="0"/>
              <a:t>. </a:t>
            </a:r>
            <a:r>
              <a:rPr lang="sk-SK" altLang="sk-SK" dirty="0" err="1" smtClean="0"/>
              <a:t>Stiglitz</a:t>
            </a:r>
            <a:r>
              <a:rPr lang="sk-SK" altLang="sk-SK" dirty="0" smtClean="0"/>
              <a:t> – </a:t>
            </a:r>
            <a:r>
              <a:rPr lang="sk-SK" altLang="sk-SK" dirty="0" err="1" smtClean="0"/>
              <a:t>hysteréza</a:t>
            </a:r>
            <a:r>
              <a:rPr lang="sk-SK" altLang="sk-SK" dirty="0" smtClean="0"/>
              <a:t> všeobecne: minulé udalosti majú vplyv na súčasnosť a budúcnosť</a:t>
            </a:r>
          </a:p>
          <a:p>
            <a:pPr eaLnBrk="1" hangingPunct="1"/>
            <a:endParaRPr lang="sk-SK" altLang="sk-SK" b="1" dirty="0" smtClean="0"/>
          </a:p>
          <a:p>
            <a:pPr eaLnBrk="1" hangingPunct="1"/>
            <a:r>
              <a:rPr lang="sk-SK" altLang="sk-SK" b="1" dirty="0" smtClean="0"/>
              <a:t>Dlhodobý a stály vplyv minulého vývoja miery </a:t>
            </a:r>
            <a:r>
              <a:rPr lang="sk-SK" altLang="sk-SK" b="1" dirty="0" smtClean="0"/>
              <a:t>nezamestnanosti </a:t>
            </a:r>
            <a:r>
              <a:rPr lang="sk-SK" altLang="sk-SK" b="1" dirty="0" smtClean="0"/>
              <a:t>na jej súčasnú úroveň</a:t>
            </a:r>
          </a:p>
        </p:txBody>
      </p:sp>
    </p:spTree>
    <p:extLst>
      <p:ext uri="{BB962C8B-B14F-4D97-AF65-F5344CB8AC3E}">
        <p14:creationId xmlns:p14="http://schemas.microsoft.com/office/powerpoint/2010/main" val="21741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smtClean="0"/>
              <a:t>Hysteréza na trhu práce a u*</a:t>
            </a:r>
            <a:endParaRPr lang="sk-SK" altLang="sk-SK" smtClean="0"/>
          </a:p>
        </p:txBody>
      </p:sp>
      <p:sp>
        <p:nvSpPr>
          <p:cNvPr id="3481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 b="1" smtClean="0"/>
              <a:t>O. Blanchard, L. Summers </a:t>
            </a:r>
            <a:r>
              <a:rPr lang="sk-SK" altLang="sk-SK" smtClean="0"/>
              <a:t>(1986) a ďalší ... hysteréza - „path dependence“ </a:t>
            </a:r>
          </a:p>
          <a:p>
            <a:pPr eaLnBrk="1" hangingPunct="1"/>
            <a:r>
              <a:rPr lang="sk-SK" altLang="sk-SK" smtClean="0"/>
              <a:t>Dlhé obdobie nezamestnanosti – tendencia k rastu u*</a:t>
            </a:r>
          </a:p>
          <a:p>
            <a:pPr eaLnBrk="1" hangingPunct="1"/>
            <a:r>
              <a:rPr lang="sk-SK" altLang="sk-SK" smtClean="0"/>
              <a:t>Model stanovovania miezd a prepúšťania insiders a outsiders – odbory</a:t>
            </a:r>
          </a:p>
          <a:p>
            <a:pPr eaLnBrk="1" hangingPunct="1"/>
            <a:r>
              <a:rPr lang="sk-SK" altLang="sk-SK" smtClean="0"/>
              <a:t>Strata kvalifikácie a zručnosti .........</a:t>
            </a:r>
          </a:p>
          <a:p>
            <a:pPr eaLnBrk="1" hangingPunct="1"/>
            <a:endParaRPr lang="en-US" altLang="sk-SK" smtClean="0"/>
          </a:p>
          <a:p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209630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Trh práce – dobrovoľná a nedobrovoľná nezamestnanosť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Trh práce – kľúčový (hľadisko vstupov), ale aj ovplyvňovania výstupu</a:t>
            </a:r>
          </a:p>
          <a:p>
            <a:r>
              <a:rPr lang="sk-SK" dirty="0" smtClean="0"/>
              <a:t>Zložitosť trhu práce (jeho charakteristiky) + vzťah k trhu tovarov a služieb</a:t>
            </a:r>
          </a:p>
          <a:p>
            <a:r>
              <a:rPr lang="sk-SK" dirty="0" smtClean="0"/>
              <a:t>(</a:t>
            </a:r>
            <a:r>
              <a:rPr lang="sk-SK" dirty="0" err="1" smtClean="0"/>
              <a:t>neo</a:t>
            </a:r>
            <a:r>
              <a:rPr lang="sk-SK" dirty="0" smtClean="0"/>
              <a:t>)klasický model trhu práce – rovnovážna mzda a dobrovoľná nezamestnanosť .... graf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Dobrovoľná nezamestnanosť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Dôvody:</a:t>
            </a:r>
          </a:p>
          <a:p>
            <a:r>
              <a:rPr lang="sk-SK" dirty="0" smtClean="0"/>
              <a:t>Reálne mzdy nízke – nepriťahujú</a:t>
            </a:r>
          </a:p>
          <a:p>
            <a:r>
              <a:rPr lang="sk-SK" dirty="0" smtClean="0"/>
              <a:t>Ochota pracovať len na čiastočný úväzok</a:t>
            </a:r>
          </a:p>
          <a:p>
            <a:r>
              <a:rPr lang="sk-SK" dirty="0" smtClean="0"/>
              <a:t>Nechcú/nemusia pracovať vôbec ....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Dobrovoľná U ↑, ak ↓ stupeň zručností alebo ak ↑ miera zdanenia  (diskutuj....)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Nedobrovoľná nezamestnanosť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Ľudia chcú pracovať, ale pri súčasnej úrovni miezd nenachádzajú prácu</a:t>
            </a:r>
          </a:p>
          <a:p>
            <a:endParaRPr lang="sk-SK" dirty="0"/>
          </a:p>
          <a:p>
            <a:pPr>
              <a:buNone/>
            </a:pPr>
            <a:r>
              <a:rPr lang="sk-SK" dirty="0" smtClean="0"/>
              <a:t>Príčiny:</a:t>
            </a:r>
          </a:p>
          <a:p>
            <a:r>
              <a:rPr lang="sk-SK" dirty="0" smtClean="0"/>
              <a:t>nepružnosť reálnych miezd</a:t>
            </a:r>
          </a:p>
          <a:p>
            <a:r>
              <a:rPr lang="sk-SK" dirty="0" smtClean="0"/>
              <a:t>odbory a ich tlak na rast miezd</a:t>
            </a:r>
          </a:p>
          <a:p>
            <a:r>
              <a:rPr lang="sk-SK" dirty="0" smtClean="0"/>
              <a:t>Iné (sociálny systém, minimálna mzda ....)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Krivka mzdovej ponuky – mzdová krivka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Východisko – klasický trh práce .... graf</a:t>
            </a:r>
          </a:p>
          <a:p>
            <a:r>
              <a:rPr lang="sk-SK" dirty="0" smtClean="0"/>
              <a:t>Vplyv odborov na rast miezd – posun krivky ponuky práce dovnútra/nahor a „vznik“ nedobrovoľnej nezamestnanosti .... graf</a:t>
            </a:r>
          </a:p>
          <a:p>
            <a:endParaRPr lang="sk-SK" dirty="0"/>
          </a:p>
          <a:p>
            <a:r>
              <a:rPr lang="sk-SK" dirty="0" smtClean="0"/>
              <a:t>Vplyv odborov na rast miezd aj v čase recesie – pri poklesu </a:t>
            </a:r>
            <a:r>
              <a:rPr lang="sk-SK" dirty="0" err="1" smtClean="0"/>
              <a:t>outputu</a:t>
            </a:r>
            <a:r>
              <a:rPr lang="sk-SK" dirty="0" smtClean="0"/>
              <a:t>, dopytu po práci a poklese miezd   .... graf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Krivka mzdovej ponuky – mzdová krivka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Ak odbory pokračujú aj po poklese </a:t>
            </a:r>
            <a:r>
              <a:rPr lang="sk-SK" dirty="0" err="1" smtClean="0"/>
              <a:t>outputu</a:t>
            </a:r>
            <a:r>
              <a:rPr lang="sk-SK" dirty="0" smtClean="0"/>
              <a:t> a miezd vo svojej politike – mzdová krivka sa posúva opäť dovnútra a nahor</a:t>
            </a:r>
          </a:p>
          <a:p>
            <a:endParaRPr lang="sk-SK" dirty="0"/>
          </a:p>
          <a:p>
            <a:r>
              <a:rPr lang="sk-SK" dirty="0" smtClean="0"/>
              <a:t>Dôsledok:  pri vyššej (odbormi vytlačenej nahor) mzdovej sadzbe sa zamestnanosť nemení, ale po odznení recesie si viac ľudí nenachádza prácu – sú vylúčení z trhu práce, nekonkurencieschopní – outsideri ....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Strnulosť miezd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/>
              <a:t>Viaceré príčiny: </a:t>
            </a:r>
          </a:p>
          <a:p>
            <a:r>
              <a:rPr lang="sk-SK" dirty="0" smtClean="0"/>
              <a:t>Vyjednávanie o mzdách – nerovnomerné</a:t>
            </a:r>
          </a:p>
          <a:p>
            <a:r>
              <a:rPr lang="sk-SK" dirty="0" smtClean="0"/>
              <a:t>Problém efektívnych miezd – podniky platia aj vyššiu mzdu ako je MPP</a:t>
            </a:r>
          </a:p>
          <a:p>
            <a:r>
              <a:rPr lang="sk-SK" dirty="0" smtClean="0"/>
              <a:t>Tarifné obmedzenia, dohody o neznižovaní miezd .....</a:t>
            </a:r>
          </a:p>
          <a:p>
            <a:endParaRPr lang="sk-SK" dirty="0"/>
          </a:p>
          <a:p>
            <a:pPr>
              <a:buNone/>
            </a:pPr>
            <a:r>
              <a:rPr lang="sk-SK" b="1" dirty="0" smtClean="0"/>
              <a:t>Dôsledok:</a:t>
            </a:r>
            <a:r>
              <a:rPr lang="sk-SK" dirty="0" smtClean="0"/>
              <a:t> mzdy „nečistia“ trh .....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Rovnovážna nezamestnanosť</a:t>
            </a:r>
            <a:br>
              <a:rPr lang="sk-SK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Prirodzená nezamestnanosť ???</a:t>
            </a:r>
          </a:p>
          <a:p>
            <a:r>
              <a:rPr lang="sk-SK" dirty="0" smtClean="0"/>
              <a:t>Tendencie k jej rastu, ale v každej krajine a čase odlišná</a:t>
            </a:r>
          </a:p>
          <a:p>
            <a:r>
              <a:rPr lang="sk-SK" dirty="0" smtClean="0"/>
              <a:t>V EÚ relatívne vysoká, vyššia ako v USA </a:t>
            </a:r>
          </a:p>
          <a:p>
            <a:pPr>
              <a:buNone/>
            </a:pPr>
            <a:r>
              <a:rPr lang="sk-SK" b="1" i="1" dirty="0" smtClean="0"/>
              <a:t>Možné príčiny:</a:t>
            </a:r>
          </a:p>
          <a:p>
            <a:pPr>
              <a:buFontTx/>
              <a:buChar char="-"/>
            </a:pPr>
            <a:r>
              <a:rPr lang="sk-SK" dirty="0" smtClean="0"/>
              <a:t>Sieť sociálneho zabezpečenia (neochota pracovať)</a:t>
            </a:r>
          </a:p>
          <a:p>
            <a:pPr>
              <a:buFontTx/>
              <a:buChar char="-"/>
            </a:pPr>
            <a:r>
              <a:rPr lang="sk-SK" dirty="0" smtClean="0"/>
              <a:t>Preferovanie rastu PP a rastu w pred tvorbou nových pracovných miest</a:t>
            </a:r>
          </a:p>
          <a:p>
            <a:pPr>
              <a:buFontTx/>
              <a:buChar char="-"/>
            </a:pPr>
            <a:r>
              <a:rPr lang="sk-SK" dirty="0" smtClean="0"/>
              <a:t>Verejná politika a presvedčenie, že sa už nedá viac urobiť v oblasti nezamestnanosti .....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1318</Words>
  <Application>Microsoft Office PowerPoint</Application>
  <PresentationFormat>Prezentácia na obrazovke (4:3)</PresentationFormat>
  <Paragraphs>153</Paragraphs>
  <Slides>28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28</vt:i4>
      </vt:variant>
    </vt:vector>
  </HeadingPairs>
  <TitlesOfParts>
    <vt:vector size="31" baseType="lpstr">
      <vt:lpstr>Arial</vt:lpstr>
      <vt:lpstr>Calibri</vt:lpstr>
      <vt:lpstr>Motiv sady Office</vt:lpstr>
      <vt:lpstr>Rovnovážna miera nezamestnanosti </vt:lpstr>
      <vt:lpstr>O S N O V A</vt:lpstr>
      <vt:lpstr> Trh práce – dobrovoľná a nedobrovoľná nezamestnanosť </vt:lpstr>
      <vt:lpstr>Dobrovoľná nezamestnanosť</vt:lpstr>
      <vt:lpstr>Nedobrovoľná nezamestnanosť</vt:lpstr>
      <vt:lpstr> Krivka mzdovej ponuky – mzdová krivka </vt:lpstr>
      <vt:lpstr>Krivka mzdovej ponuky – mzdová krivka</vt:lpstr>
      <vt:lpstr>Strnulosť miezd</vt:lpstr>
      <vt:lpstr> Rovnovážna nezamestnanosť </vt:lpstr>
      <vt:lpstr>Hypotéza prirodzenej miery u*</vt:lpstr>
      <vt:lpstr>Prirodzená u*</vt:lpstr>
      <vt:lpstr> Politiky znižovania rovnovážnej – prirodzenej nezamestnanosti </vt:lpstr>
      <vt:lpstr>Stratégia 2020 a zamestnanosť</vt:lpstr>
      <vt:lpstr>Stratégia 2020 a zamestnanosť</vt:lpstr>
      <vt:lpstr>Stratégia 2020 a zamestnanosť</vt:lpstr>
      <vt:lpstr>Čo je „cenou“ zníženia nezamestnanosti?</vt:lpstr>
      <vt:lpstr>Okunov zákon</vt:lpstr>
      <vt:lpstr>Okunov zákon</vt:lpstr>
      <vt:lpstr>Okunov zákon</vt:lpstr>
      <vt:lpstr>Vybrané aplikácie/príklady </vt:lpstr>
      <vt:lpstr>Okunov koeficient</vt:lpstr>
      <vt:lpstr>Vybrané aplikácie - SR</vt:lpstr>
      <vt:lpstr>NAIRU – Non-Accelerating Inflation Rate of Unemployment </vt:lpstr>
      <vt:lpstr>Vybrané údaje NAIRU</vt:lpstr>
      <vt:lpstr>Determinanty u*</vt:lpstr>
      <vt:lpstr>Hysteréza na trhu práce a u*</vt:lpstr>
      <vt:lpstr>Hysteréza na trhu práce a u*</vt:lpstr>
      <vt:lpstr>Hysteréza na trhu práce a u*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xxx</dc:creator>
  <cp:lastModifiedBy>Mária</cp:lastModifiedBy>
  <cp:revision>20</cp:revision>
  <dcterms:created xsi:type="dcterms:W3CDTF">2012-03-14T18:27:31Z</dcterms:created>
  <dcterms:modified xsi:type="dcterms:W3CDTF">2017-04-20T18:34:12Z</dcterms:modified>
</cp:coreProperties>
</file>