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71" r:id="rId15"/>
    <p:sldId id="272" r:id="rId16"/>
    <p:sldId id="268" r:id="rId17"/>
    <p:sldId id="27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75" d="100"/>
          <a:sy n="75" d="100"/>
        </p:scale>
        <p:origin x="-20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ebgate.ec.europa.eu/fpfis/mwikis/eurydice/index.php/Finland:Political,_Social_and_Economic_Background_and_Trends" TargetMode="External"/><Relationship Id="rId13" Type="http://schemas.openxmlformats.org/officeDocument/2006/relationships/hyperlink" Target="http://www.youtube.com/watch?v=rlYHWpRR4yc" TargetMode="External"/><Relationship Id="rId3" Type="http://schemas.openxmlformats.org/officeDocument/2006/relationships/hyperlink" Target="http://www.iuventa.sk/files/documents/1_eurodesk/import/Dokumenty%20pre%20stranku/studium-v-eu.pdf" TargetMode="External"/><Relationship Id="rId7" Type="http://schemas.openxmlformats.org/officeDocument/2006/relationships/hyperlink" Target="http://eacea.ec.europa.eu/ressources/eurydice/pdf/041DN/041_FI_CS.pdf" TargetMode="External"/><Relationship Id="rId12" Type="http://schemas.openxmlformats.org/officeDocument/2006/relationships/hyperlink" Target="http://www.youtube.com/watch?v=uTv5Hy93vpE" TargetMode="External"/><Relationship Id="rId2" Type="http://schemas.openxmlformats.org/officeDocument/2006/relationships/hyperlink" Target="http://www.youtube.com/watch?v=2kK6u7AsJF8&amp;feature=related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euroskop.cz/525/sekce/vzdelavani/" TargetMode="External"/><Relationship Id="rId11" Type="http://schemas.openxmlformats.org/officeDocument/2006/relationships/hyperlink" Target="http://www.youtube.com/watch?v=ntdYxqRce_s&amp;feature=related" TargetMode="External"/><Relationship Id="rId5" Type="http://schemas.openxmlformats.org/officeDocument/2006/relationships/hyperlink" Target="http://www.jyu.fi/ktl/ierpd056.htm" TargetMode="External"/><Relationship Id="rId10" Type="http://schemas.openxmlformats.org/officeDocument/2006/relationships/hyperlink" Target="http://www.oph.fi/instancedata/prime_product_julkaisu/oph/embeds/47557_OPH_maahanmuu.ajaesite_envalmis.pdf" TargetMode="External"/><Relationship Id="rId4" Type="http://schemas.openxmlformats.org/officeDocument/2006/relationships/hyperlink" Target="http://www.nuv.cz/uploads/Periodika/ZPRAVODAJ/2013/Zp1305pIIa.pdf" TargetMode="External"/><Relationship Id="rId9" Type="http://schemas.openxmlformats.org/officeDocument/2006/relationships/hyperlink" Target="http://www.oph.fi/instancedata/prime_product_julkaisu/oph/embeds/47556_Yleisesite_englanti.pdf" TargetMode="External"/><Relationship Id="rId14" Type="http://schemas.openxmlformats.org/officeDocument/2006/relationships/hyperlink" Target="http://www.youtube.com/watch?v=-LpRQvKx6r0&amp;feature=related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/>
                </a:solidFill>
                <a:latin typeface="Algerian" panose="04020705040A02060702" pitchFamily="82" charset="0"/>
              </a:rPr>
              <a:t>Školský vzdelávací systém vo fínsku</a:t>
            </a:r>
            <a:endParaRPr lang="sk-SK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64303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2" y="386367"/>
            <a:ext cx="8534401" cy="1081824"/>
          </a:xfrm>
        </p:spPr>
        <p:txBody>
          <a:bodyPr>
            <a:normAutofit/>
          </a:bodyPr>
          <a:lstStyle/>
          <a:p>
            <a:r>
              <a:rPr lang="sk-SK" sz="1800" i="1" u="sng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2. Odborné vzdelávanie a príprava</a:t>
            </a:r>
            <a:endParaRPr lang="sk-SK" sz="1800" i="1" u="sng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4213" y="2356834"/>
            <a:ext cx="8534400" cy="3637566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Tx/>
              <a:buChar char="-"/>
            </a:pPr>
            <a:r>
              <a:rPr lang="sk-SK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ZABEZPEČUJE OKREM VÝUČBY I PRAKTICKÚ ČASŤ, KTORÚ ŠTUDENTI ABSOLVUJÚ VO FÍNSKYCH PODNIKOCH</a:t>
            </a:r>
          </a:p>
          <a:p>
            <a:pPr marL="285750" indent="-285750">
              <a:buFontTx/>
              <a:buChar char="-"/>
            </a:pPr>
            <a:r>
              <a:rPr lang="sk-SK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REAGUJE NA POTREBY TRHU PRÁCE A NA PODPORU CELOŽIVOTNÉHO VZDELÁVANIA</a:t>
            </a:r>
          </a:p>
          <a:p>
            <a:pPr marL="285750" indent="-285750">
              <a:buFontTx/>
              <a:buChar char="-"/>
            </a:pPr>
            <a:r>
              <a:rPr lang="sk-SK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SKLADÁ SA Z POČIATOČNÉHO ODBORNÉHO VZDELÁVANIA A ĎALŠIEHO  VZDELÁVANIA</a:t>
            </a:r>
          </a:p>
          <a:p>
            <a:pPr marL="285750" indent="-285750">
              <a:buFontTx/>
              <a:buChar char="-"/>
            </a:pPr>
            <a:r>
              <a:rPr lang="sk-SK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SYSTÉM POKRÝVA PRIBLIŽNE 75 KVALIFIKÁCIÍ</a:t>
            </a:r>
          </a:p>
          <a:p>
            <a:pPr marL="285750" indent="-285750">
              <a:buFontTx/>
              <a:buChar char="-"/>
            </a:pPr>
            <a:r>
              <a:rPr lang="sk-SK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ODBORNÉ ŠTUDIJNÉ PLÁNY TRVAJÚ TRI ROKY</a:t>
            </a:r>
          </a:p>
          <a:p>
            <a:pPr marL="285750" indent="-285750">
              <a:buFontTx/>
              <a:buChar char="-"/>
            </a:pPr>
            <a:r>
              <a:rPr lang="sk-SK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NAJVÄČŠIE ZASTÚPENIE V OBOROCH MÁ TECHNOLÓGIA A DOPRAVA, OBCHOD, SPRÁVA, ZDRAVOTNÉ A SOCIÁLNE SLUŽBY, CESTOVNÝ RUCH, GASTRONÓMIA, KULTÚRA, PRÍRODNÉ ZDROJE, VOĽNÝ ČAS, TELESNÁ VÝCHOVA...</a:t>
            </a:r>
            <a:endParaRPr lang="sk-SK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335306">
            <a:off x="8782115" y="1052178"/>
            <a:ext cx="263842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131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3683" y="489398"/>
            <a:ext cx="12117461" cy="1236372"/>
          </a:xfrm>
        </p:spPr>
        <p:txBody>
          <a:bodyPr/>
          <a:lstStyle/>
          <a:p>
            <a:r>
              <a:rPr lang="sk-SK" b="1" dirty="0" smtClean="0">
                <a:solidFill>
                  <a:schemeClr val="bg1"/>
                </a:solidFill>
              </a:rPr>
              <a:t>Vyššie odborné školy a univerzity</a:t>
            </a:r>
            <a:endParaRPr lang="sk-SK" b="1" dirty="0">
              <a:solidFill>
                <a:schemeClr val="bg1"/>
              </a:solidFill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043189" y="2009105"/>
            <a:ext cx="8716336" cy="2292439"/>
          </a:xfrm>
        </p:spPr>
        <p:txBody>
          <a:bodyPr>
            <a:no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20 UNIVERZÍT, 10 Z NICH MULTIFAKULTNÝCH A 10 ŠPECIALIZOVANÝCH INŠTITÚCIÍ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ZO ŠPECIALIZOVANÝCH 3 UNIVERZIT TECHNOLÓGIE, 3 EKONÓMIEA BIZNISU A 4 UMELECKÉ AKADÉMIE + VOJENSKÁ AKADÉMIA POD VEDENÍM MINISTRESTVA OBRANY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VŠETKY SA ZAOBERAJÚ VZDELÁVANÍM, VÝSKUMOM, MAJÚ PRÁVO UDEĽOVAŤ DOKTORÁT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PRVÝ STUPEŇ BAKALÁRSKY TRVÁ 3 ROKY, MAGISTERSKÉ ŠTUDIUM 5 ROKOV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ĎALŠIE POSTGRADUÁLNE ŠTÚDIUM SA UKONČUJE  PO 2 ROKOCH ZÍSKANÍM LICENCIÁTU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PLNOHODNOTNÉ DOKTORANSKÉ ŠTÚDIUM NADVÄZUJÚCE NA MAGISTERSKÉ TRVÁ 4 ROKY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PROFESIA UČITEĽA JE PIATA NAJOBĽÚBENEJŠIA, NA VÝBER A VZDELANIE PEDAGÓGOV SA KLADIE VEĽKÝ DÔRAZ</a:t>
            </a:r>
            <a:endParaRPr lang="sk-SK" sz="1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48180">
            <a:off x="9028942" y="462031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605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1" y="618186"/>
            <a:ext cx="8534401" cy="3670014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171977" y="2372063"/>
            <a:ext cx="7675808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spc="5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PROFESIA UČITEĽA</a:t>
            </a:r>
          </a:p>
          <a:p>
            <a:endParaRPr lang="sk-SK" sz="3200" spc="5" dirty="0" smtClean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k-SK" spc="5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JE PIATA NAJOBĽÚBENEJŠIA, NA VÝBER A VZDELANIE PEDAGÓGOV SA KLADIE VEĽKÝ DÔRAZ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sk-SK" spc="5" dirty="0" smtClean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k-SK" spc="5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UČITELIA SÚ POVINNÍ VZDELÁVAŤ SA, MAJÚ VŠAK ZNAČNÚ VOĽNOSŤ VO VÝUČBE A PRÍSTUPE K ŽIAKOM; AK NEUČIA, NEMUSIA ZOSTAŤ V ŠKOLE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sk-SK" spc="5" dirty="0" smtClean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k-SK" spc="5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 ŠKOLSKÁ INŠPEKCIA NEEXISTUJE, ZODPOVEDNOSŤ ZA VÝKON A HODNOTENIE ŽIAKOV MAJÚ UČITELIA</a:t>
            </a:r>
            <a:endParaRPr lang="sk-SK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AutoShape 2" descr="Výsledok vyhľadávania obrázkov pre dopyt učiteľ vo finsk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" name="AutoShape 4" descr="Výsledok vyhľadávania obrázkov pre dopyt učiteľ vo finsku"/>
          <p:cNvSpPr>
            <a:spLocks noChangeAspect="1" noChangeArrowheads="1"/>
          </p:cNvSpPr>
          <p:nvPr/>
        </p:nvSpPr>
        <p:spPr bwMode="auto">
          <a:xfrm>
            <a:off x="11760" y="-33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32" name="Picture 8" descr="Výsledok vyhľadávania obrázkov pre dopyt učiteľ vo fins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2036" y="2714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ýsledok vyhľadávania obrázkov pre dopyt učiteľ vo finsk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52214" y="4495800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Výsledok vyhľadávania obrázkov pre dopyt učiteľ vo finsk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4650" y="112559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5644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89420" y="579549"/>
            <a:ext cx="8667482" cy="991673"/>
          </a:xfrm>
        </p:spPr>
        <p:txBody>
          <a:bodyPr>
            <a:normAutofit fontScale="90000"/>
          </a:bodyPr>
          <a:lstStyle/>
          <a:p>
            <a:r>
              <a:rPr lang="sk-SK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Inklúzia vzdelávacej politiky</a:t>
            </a:r>
            <a:endParaRPr lang="sk-SK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257057" y="2421228"/>
            <a:ext cx="8534400" cy="4101921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PROCES NAŠTARTOVANÝ V 70. ROKOCH MINULÉHO STOROČIA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UPRAVENÉ OSNOVY, STAROSTLIVOSŤ O DETI PREŠLA Z MINISTERSTVA SOCIÁLNYCH VECÍ NA MINISTERSTVO ŠKOLSTVA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KOMPLEXNÁ REFORMA ŠKOLSKEJ LEGISLATÍVY V ROKU 1998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OD ZAČIATKU 90.ROKOV DOCHÁDZA K ZNÍŽENIU POČTU ŠPECIÁLNYCH ŠKÔL A RASTIE POČET ŠPECIÁLNYCH TRIED V BEŽNÝCH ŠKOLÁCH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ŠPECIÁLNE VZDELÁVANIE JE NEODDELITEĽNOU A PRIRODZENOU SÚČASŤOU HLAVNÉHO PRÚDU VZDELÁVANIA.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POSKYTOVATELIA VZDELÁVANIA SÚ POVINNÝ VYPRACOVAŤ SVOJE PLÁNY PRE MIESTNY ROZVOJ NA ZÁKLADE NÁRODNÉHO PLÁNU.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DETI SA UČIA V INTEGROVANÝCH TRIEDACH, ŠPECIÁLNE ŠKOLY NAVŠTEVUJE LEN 2,5% VÁŽNE POSTIHNUTÝCH ŽIAKOV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108031">
            <a:off x="302376" y="599915"/>
            <a:ext cx="2913923" cy="194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313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809" y="347973"/>
            <a:ext cx="5895933" cy="2623845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0885" y="1650514"/>
            <a:ext cx="4414257" cy="2741486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248" y="3937036"/>
            <a:ext cx="6405950" cy="261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011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8564" y="1133340"/>
            <a:ext cx="6675097" cy="3599942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249886" y="2070448"/>
            <a:ext cx="5671422" cy="26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801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4213" y="450761"/>
            <a:ext cx="8534400" cy="6014433"/>
          </a:xfrm>
        </p:spPr>
        <p:txBody>
          <a:bodyPr>
            <a:normAutofit fontScale="62500" lnSpcReduction="20000"/>
          </a:bodyPr>
          <a:lstStyle/>
          <a:p>
            <a:r>
              <a:rPr lang="sk-SK" sz="1900" dirty="0">
                <a:solidFill>
                  <a:schemeClr val="bg1"/>
                </a:solidFill>
                <a:latin typeface="Arial Black" panose="020B0A04020102020204" pitchFamily="34" charset="0"/>
                <a:hlinkClick r:id="rId2"/>
              </a:rPr>
              <a:t/>
            </a:r>
            <a:br>
              <a:rPr lang="sk-SK" sz="1900" dirty="0">
                <a:solidFill>
                  <a:schemeClr val="bg1"/>
                </a:solidFill>
                <a:latin typeface="Arial Black" panose="020B0A04020102020204" pitchFamily="34" charset="0"/>
                <a:hlinkClick r:id="rId2"/>
              </a:rPr>
            </a:br>
            <a:endParaRPr lang="sk-SK" sz="19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sk-SK" sz="19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sk-SK" sz="1900" b="1" u="sng" cap="all" dirty="0">
                <a:solidFill>
                  <a:schemeClr val="bg1"/>
                </a:solidFill>
                <a:latin typeface="Arial Black" panose="020B0A04020102020204" pitchFamily="34" charset="0"/>
              </a:rPr>
              <a:t>POUŽITÁ </a:t>
            </a:r>
            <a:r>
              <a:rPr lang="sk-SK" sz="1900" b="1" u="sng" cap="all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LITERATÚRA a internetové zdroje:</a:t>
            </a:r>
            <a:endParaRPr lang="sk-SK" sz="1900" b="1" cap="all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sk-SK" sz="19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DEDKO, J., GRESSNEROVÁ, L. 2006. </a:t>
            </a:r>
            <a:r>
              <a:rPr lang="sk-SK" sz="1900" i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Štúdium v Európskej únii krok za krokom. </a:t>
            </a:r>
            <a:r>
              <a:rPr lang="sk-SK" sz="19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Bratislava: edícia Mladí v EÚ, 2006, s. 81-84. </a:t>
            </a:r>
          </a:p>
          <a:p>
            <a:r>
              <a:rPr lang="sk-SK" sz="19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PRŮCHA</a:t>
            </a:r>
            <a:r>
              <a:rPr lang="sk-SK" sz="19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, J. 2006. </a:t>
            </a:r>
            <a:r>
              <a:rPr lang="sk-SK" sz="1900" i="1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Srovnávací</a:t>
            </a:r>
            <a:r>
              <a:rPr lang="sk-SK" sz="1900" i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pedagogika</a:t>
            </a:r>
            <a:r>
              <a:rPr lang="sk-SK" sz="19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. Praha: Portál, 2006, s. 263. ISBN 80-7367-155-7.</a:t>
            </a:r>
          </a:p>
          <a:p>
            <a:endParaRPr lang="sk-SK" sz="19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sk-SK" sz="1900" b="1" dirty="0">
                <a:solidFill>
                  <a:schemeClr val="bg1"/>
                </a:solidFill>
                <a:latin typeface="Arial Black" panose="020B0A04020102020204" pitchFamily="34" charset="0"/>
              </a:rPr>
              <a:t>Internetové zdroje:</a:t>
            </a:r>
            <a:endParaRPr lang="sk-SK" sz="19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sk-SK" sz="1900" b="1" u="sng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hlinkClick r:id="rId3"/>
              </a:rPr>
              <a:t>http://www.iuventa.sk/files/documents/1_eurodesk/import/Dokumenty%20pre%20stranku/studium-v-eu.pdf</a:t>
            </a:r>
            <a:endParaRPr lang="sk-SK" sz="19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sk-SK" sz="19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hlinkClick r:id="rId4"/>
              </a:rPr>
              <a:t>http</a:t>
            </a:r>
            <a:r>
              <a:rPr lang="sk-SK" sz="19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hlinkClick r:id="rId4"/>
              </a:rPr>
              <a:t>://</a:t>
            </a:r>
            <a:r>
              <a:rPr lang="sk-SK" sz="19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hlinkClick r:id="rId4"/>
              </a:rPr>
              <a:t>www.nuv.cz/uploads/Periodika/ZPRAVODAJ/2013/Zp1305pIIa.pdf</a:t>
            </a:r>
            <a:endParaRPr lang="sk-SK" sz="1900" b="1" dirty="0" smtClean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sk-SK" sz="1900" b="1" u="sng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hlinkClick r:id="rId5"/>
              </a:rPr>
              <a:t>http://</a:t>
            </a:r>
            <a:r>
              <a:rPr lang="sk-SK" sz="1900" b="1" u="sng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hlinkClick r:id="rId5"/>
              </a:rPr>
              <a:t>www.jyu.fi/ktl/ierpd056.htm</a:t>
            </a:r>
            <a:r>
              <a:rPr lang="sk-SK" sz="19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 </a:t>
            </a:r>
          </a:p>
          <a:p>
            <a:r>
              <a:rPr lang="sk-SK" sz="1900" b="1" u="sng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hlinkClick r:id="rId6"/>
              </a:rPr>
              <a:t>http://www.euroskop.cz/525/sekce/vzdelavani/</a:t>
            </a:r>
            <a:endParaRPr lang="sk-SK" sz="19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sk-SK" sz="1900" b="1" u="sng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hlinkClick r:id="rId7"/>
              </a:rPr>
              <a:t>http://</a:t>
            </a:r>
            <a:r>
              <a:rPr lang="sk-SK" sz="1900" b="1" u="sng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hlinkClick r:id="rId7"/>
              </a:rPr>
              <a:t>eacea.ec.europa.eu/ressources/eurydice/pdf/041DN/041_FI_CS.pdf</a:t>
            </a:r>
            <a:endParaRPr lang="sk-SK" sz="1900" b="1" u="sng" dirty="0" smtClean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sk-SK" sz="19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hlinkClick r:id="rId8"/>
              </a:rPr>
              <a:t>https://webgate.ec.europa.eu/fpfis/mwikis/eurydice/index.php/Finland:Political,_Social_and_Economic_Background_and_Trends</a:t>
            </a:r>
            <a:endParaRPr lang="sk-SK" sz="1900" b="1" dirty="0" smtClean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sk-SK" sz="1900" b="1" u="sng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hlinkClick r:id="rId9"/>
              </a:rPr>
              <a:t>http://www.oph.fi/instancedata/prime_product_julkaisu/oph/embeds/47556_Yleisesite_englanti.pdf</a:t>
            </a:r>
            <a:r>
              <a:rPr lang="sk-SK" sz="19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sk-SK" sz="19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sk-SK" sz="19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hlinkClick r:id="rId10"/>
              </a:rPr>
              <a:t>http://</a:t>
            </a:r>
            <a:r>
              <a:rPr lang="sk-SK" sz="19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hlinkClick r:id="rId10"/>
              </a:rPr>
              <a:t>www.oph.fi/instancedata/prime_product_julkaisu/oph/embeds/47557_OPH_maahanmuu.ajaesite_envalmis.pdf</a:t>
            </a:r>
            <a:endParaRPr lang="sk-SK" sz="1900" b="1" dirty="0" smtClean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endParaRPr lang="sk-SK" sz="1900" b="1" dirty="0" smtClean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sk-SK" sz="19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Filmy </a:t>
            </a:r>
            <a:r>
              <a:rPr lang="sk-SK" sz="1900" b="1" dirty="0">
                <a:solidFill>
                  <a:schemeClr val="bg1"/>
                </a:solidFill>
                <a:latin typeface="Arial Black" panose="020B0A04020102020204" pitchFamily="34" charset="0"/>
              </a:rPr>
              <a:t>a videá o fínskom školstve (v angličtine):</a:t>
            </a:r>
            <a:endParaRPr lang="sk-SK" sz="19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sk-SK" sz="1900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hlinkClick r:id="rId11"/>
              </a:rPr>
              <a:t>Why</a:t>
            </a:r>
            <a:r>
              <a:rPr lang="sk-SK" sz="19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hlinkClick r:id="rId11"/>
              </a:rPr>
              <a:t> </a:t>
            </a:r>
            <a:r>
              <a:rPr lang="sk-SK" sz="1900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hlinkClick r:id="rId11"/>
              </a:rPr>
              <a:t>Education</a:t>
            </a:r>
            <a:r>
              <a:rPr lang="sk-SK" sz="19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hlinkClick r:id="rId11"/>
              </a:rPr>
              <a:t> in </a:t>
            </a:r>
            <a:r>
              <a:rPr lang="sk-SK" sz="1900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hlinkClick r:id="rId11"/>
              </a:rPr>
              <a:t>Finland</a:t>
            </a:r>
            <a:r>
              <a:rPr lang="sk-SK" sz="19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hlinkClick r:id="rId11"/>
              </a:rPr>
              <a:t> </a:t>
            </a:r>
            <a:r>
              <a:rPr lang="sk-SK" sz="19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hlinkClick r:id="rId11"/>
              </a:rPr>
              <a:t>Works</a:t>
            </a:r>
            <a:r>
              <a:rPr lang="sk-SK" sz="19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sk-SK" sz="19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sk-SK" sz="1900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hlinkClick r:id="rId12"/>
              </a:rPr>
              <a:t>Learning-World</a:t>
            </a:r>
            <a:r>
              <a:rPr lang="sk-SK" sz="19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hlinkClick r:id="rId12"/>
              </a:rPr>
              <a:t> </a:t>
            </a:r>
            <a:r>
              <a:rPr lang="sk-SK" sz="1900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hlinkClick r:id="rId12"/>
              </a:rPr>
              <a:t>Episode</a:t>
            </a:r>
            <a:r>
              <a:rPr lang="sk-SK" sz="19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hlinkClick r:id="rId12"/>
              </a:rPr>
              <a:t> 7: </a:t>
            </a:r>
            <a:r>
              <a:rPr lang="sk-SK" sz="1900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hlinkClick r:id="rId12"/>
              </a:rPr>
              <a:t>Finland</a:t>
            </a:r>
            <a:r>
              <a:rPr lang="sk-SK" sz="19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hlinkClick r:id="rId12"/>
              </a:rPr>
              <a:t> – </a:t>
            </a:r>
            <a:r>
              <a:rPr lang="sk-SK" sz="1900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hlinkClick r:id="rId12"/>
              </a:rPr>
              <a:t>First</a:t>
            </a:r>
            <a:r>
              <a:rPr lang="sk-SK" sz="19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hlinkClick r:id="rId12"/>
              </a:rPr>
              <a:t> in </a:t>
            </a:r>
            <a:r>
              <a:rPr lang="sk-SK" sz="1900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hlinkClick r:id="rId12"/>
              </a:rPr>
              <a:t>class</a:t>
            </a:r>
            <a:r>
              <a:rPr lang="sk-SK" sz="19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sk-SK" sz="19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sk-SK" sz="1900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hlinkClick r:id="rId13"/>
              </a:rPr>
              <a:t>Finland’s</a:t>
            </a:r>
            <a:r>
              <a:rPr lang="sk-SK" sz="19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hlinkClick r:id="rId13"/>
              </a:rPr>
              <a:t> </a:t>
            </a:r>
            <a:r>
              <a:rPr lang="sk-SK" sz="1900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hlinkClick r:id="rId13"/>
              </a:rPr>
              <a:t>education</a:t>
            </a:r>
            <a:r>
              <a:rPr lang="sk-SK" sz="19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hlinkClick r:id="rId13"/>
              </a:rPr>
              <a:t> </a:t>
            </a:r>
            <a:r>
              <a:rPr lang="sk-SK" sz="1900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hlinkClick r:id="rId13"/>
              </a:rPr>
              <a:t>success</a:t>
            </a:r>
            <a:r>
              <a:rPr lang="sk-SK" sz="19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sk-SK" sz="1900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hlinkClick r:id="rId14"/>
              </a:rPr>
              <a:t>Inside</a:t>
            </a:r>
            <a:r>
              <a:rPr lang="sk-SK" sz="19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hlinkClick r:id="rId14"/>
              </a:rPr>
              <a:t> </a:t>
            </a:r>
            <a:r>
              <a:rPr lang="sk-SK" sz="1900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hlinkClick r:id="rId14"/>
              </a:rPr>
              <a:t>Finland’s</a:t>
            </a:r>
            <a:r>
              <a:rPr lang="sk-SK" sz="19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hlinkClick r:id="rId14"/>
              </a:rPr>
              <a:t> </a:t>
            </a:r>
            <a:r>
              <a:rPr lang="sk-SK" sz="1900" dirty="0" err="1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hlinkClick r:id="rId14"/>
              </a:rPr>
              <a:t>education</a:t>
            </a:r>
            <a:r>
              <a:rPr lang="sk-SK" sz="19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hlinkClick r:id="rId14"/>
              </a:rPr>
              <a:t> </a:t>
            </a:r>
            <a:r>
              <a:rPr lang="sk-SK" sz="1900" dirty="0" err="1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hlinkClick r:id="rId14"/>
              </a:rPr>
              <a:t>system</a:t>
            </a:r>
            <a:r>
              <a:rPr lang="sk-SK" sz="19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sk-SK" sz="19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sk-SK" sz="1900" dirty="0" err="1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hlinkClick r:id="rId2"/>
              </a:rPr>
              <a:t>Finland’s</a:t>
            </a:r>
            <a:r>
              <a:rPr lang="sk-SK" sz="19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hlinkClick r:id="rId2"/>
              </a:rPr>
              <a:t> Formula </a:t>
            </a:r>
            <a:r>
              <a:rPr lang="sk-SK" sz="1900" dirty="0" err="1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hlinkClick r:id="rId2"/>
              </a:rPr>
              <a:t>for</a:t>
            </a:r>
            <a:r>
              <a:rPr lang="sk-SK" sz="19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hlinkClick r:id="rId2"/>
              </a:rPr>
              <a:t> </a:t>
            </a:r>
            <a:r>
              <a:rPr lang="sk-SK" sz="1900" dirty="0" err="1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hlinkClick r:id="rId2"/>
              </a:rPr>
              <a:t>School</a:t>
            </a:r>
            <a:r>
              <a:rPr lang="sk-SK" sz="19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hlinkClick r:id="rId2"/>
              </a:rPr>
              <a:t> </a:t>
            </a:r>
            <a:r>
              <a:rPr lang="sk-SK" sz="1900" dirty="0" err="1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hlinkClick r:id="rId2"/>
              </a:rPr>
              <a:t>Success</a:t>
            </a:r>
            <a:r>
              <a:rPr lang="sk-SK" sz="19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hlinkClick r:id="rId2"/>
              </a:rPr>
              <a:t> (</a:t>
            </a:r>
            <a:r>
              <a:rPr lang="sk-SK" sz="1900" dirty="0" err="1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hlinkClick r:id="rId2"/>
              </a:rPr>
              <a:t>Education</a:t>
            </a:r>
            <a:r>
              <a:rPr lang="sk-SK" sz="19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hlinkClick r:id="rId2"/>
              </a:rPr>
              <a:t> </a:t>
            </a:r>
            <a:r>
              <a:rPr lang="sk-SK" sz="1900" dirty="0" err="1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hlinkClick r:id="rId2"/>
              </a:rPr>
              <a:t>Everywhere</a:t>
            </a:r>
            <a:r>
              <a:rPr lang="sk-SK" sz="19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hlinkClick r:id="rId2"/>
              </a:rPr>
              <a:t> </a:t>
            </a:r>
            <a:r>
              <a:rPr lang="sk-SK" sz="1900" dirty="0" err="1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hlinkClick r:id="rId2"/>
              </a:rPr>
              <a:t>Series</a:t>
            </a:r>
            <a:r>
              <a:rPr lang="sk-SK" sz="19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hlinkClick r:id="rId2"/>
              </a:rPr>
              <a:t>)</a:t>
            </a:r>
            <a:endParaRPr lang="sk-SK" sz="1900" dirty="0" smtClean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47145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Ďakujem za pozornosť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Vypracovala: Kučerová Mariana</a:t>
            </a:r>
            <a:endParaRPr 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485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2" y="2704563"/>
            <a:ext cx="8534400" cy="3245477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sk-SK" sz="4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                             </a:t>
            </a:r>
            <a:r>
              <a:rPr lang="sk-SK" sz="6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Fínsko</a:t>
            </a:r>
            <a:r>
              <a:rPr lang="sk-SK" sz="4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/>
            </a:r>
            <a:br>
              <a:rPr lang="sk-SK" sz="4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r>
              <a:rPr lang="sk-SK" sz="1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/>
            </a:r>
            <a:br>
              <a:rPr lang="sk-SK" sz="1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r>
              <a:rPr lang="sk-SK" sz="1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- severský štát v </a:t>
            </a:r>
            <a:r>
              <a:rPr lang="sk-SK" sz="18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sevorovýchodnej</a:t>
            </a:r>
            <a:r>
              <a:rPr lang="sk-SK" sz="1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sk-SK" sz="18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európe</a:t>
            </a:r>
            <a:r>
              <a:rPr lang="sk-SK" sz="1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sk-SK" sz="1800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sk-SK" sz="1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- je siedmou najväčšou krajinou v </a:t>
            </a:r>
            <a:r>
              <a:rPr lang="sk-SK" sz="18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eúrope</a:t>
            </a:r>
            <a:r>
              <a:rPr lang="sk-SK" sz="1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sk-SK" sz="1800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sk-SK" sz="1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-  s rozlohou 338,145 </a:t>
            </a:r>
            <a:r>
              <a:rPr lang="sk-SK" sz="1800" cap="none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km</a:t>
            </a:r>
            <a:r>
              <a:rPr lang="sk-SK" sz="1800" cap="none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sk-SK" sz="1800" cap="none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sk-SK" sz="1800" cap="none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- Z TOHO 10% TVORÍ VODNÁ PLOCHA, 69% LESY, 8% OBRÁBANÁ PÔDA A      13% INÉ</a:t>
            </a:r>
            <a:br>
              <a:rPr lang="sk-SK" sz="1800" cap="none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sk-SK" sz="1800" cap="none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- BOLO OBÝVANÉ UŽ V 8. TISÍCROČÍ PRED KRISTOM POČAS DOBY KAMENNEJ </a:t>
            </a:r>
            <a:br>
              <a:rPr lang="sk-SK" sz="1800" cap="none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sk-SK" sz="1800" cap="none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- Má 6 ADMINISTRATÍVNYCH PROVINCIÍ</a:t>
            </a:r>
            <a:br>
              <a:rPr lang="sk-SK" sz="1800" cap="none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sk-SK" sz="1800" cap="none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- POČET OBYVATEĽOV 5,5 mil.</a:t>
            </a:r>
            <a:br>
              <a:rPr lang="sk-SK" sz="1800" cap="none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sk-SK" sz="1800" cap="none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- JAZYK: FÍNČINA, ŠVÉDČINA</a:t>
            </a:r>
            <a:br>
              <a:rPr lang="sk-SK" sz="1800" cap="none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sk-SK" sz="1800" cap="none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- NÁBOŽENSTVO: EVANIELICKÉ, LUTERÁNSKA CIRKEV</a:t>
            </a:r>
            <a:r>
              <a:rPr lang="sk-SK" sz="1400" dirty="0" smtClean="0">
                <a:latin typeface="Arial Black" panose="020B0A04020102020204" pitchFamily="34" charset="0"/>
              </a:rPr>
              <a:t/>
            </a:r>
            <a:br>
              <a:rPr lang="sk-SK" sz="1400" dirty="0" smtClean="0">
                <a:latin typeface="Arial Black" panose="020B0A04020102020204" pitchFamily="34" charset="0"/>
              </a:rPr>
            </a:br>
            <a:r>
              <a:rPr lang="sk-SK" sz="1400" dirty="0">
                <a:latin typeface="Arial Black" panose="020B0A04020102020204" pitchFamily="34" charset="0"/>
              </a:rPr>
              <a:t/>
            </a:r>
            <a:br>
              <a:rPr lang="sk-SK" sz="1400" dirty="0">
                <a:latin typeface="Arial Black" panose="020B0A04020102020204" pitchFamily="34" charset="0"/>
              </a:rPr>
            </a:br>
            <a:r>
              <a:rPr lang="sk-SK" sz="1400" dirty="0" smtClean="0"/>
              <a:t/>
            </a:r>
            <a:br>
              <a:rPr lang="sk-SK" sz="1400" dirty="0" smtClean="0"/>
            </a:br>
            <a:r>
              <a:rPr lang="sk-SK" sz="1400" dirty="0"/>
              <a:t/>
            </a:r>
            <a:br>
              <a:rPr lang="sk-SK" sz="1400" dirty="0"/>
            </a:br>
            <a:r>
              <a:rPr lang="sk-SK" sz="1400" dirty="0" smtClean="0"/>
              <a:t/>
            </a:r>
            <a:br>
              <a:rPr lang="sk-SK" sz="1400" dirty="0" smtClean="0"/>
            </a:br>
            <a:endParaRPr lang="sk-SK" sz="1400" dirty="0"/>
          </a:p>
        </p:txBody>
      </p:sp>
      <p:pic>
        <p:nvPicPr>
          <p:cNvPr id="1026" name="Picture 2" descr="Súvisiaci obrázo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9883" y="508096"/>
            <a:ext cx="3458370" cy="260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8578" y="359681"/>
            <a:ext cx="2705100" cy="1685925"/>
          </a:xfrm>
          <a:prstGeom prst="rect">
            <a:avLst/>
          </a:prstGeom>
        </p:spPr>
      </p:pic>
      <p:pic>
        <p:nvPicPr>
          <p:cNvPr id="1028" name="Picture 4" descr="Výsledok vyhľadávania obrázkov pre dopyt FINSKE PROVINC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18612" y="4128637"/>
            <a:ext cx="142875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247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5271" y="1700011"/>
            <a:ext cx="8534400" cy="5022761"/>
          </a:xfrm>
        </p:spPr>
        <p:txBody>
          <a:bodyPr>
            <a:normAutofit fontScale="90000"/>
          </a:bodyPr>
          <a:lstStyle/>
          <a:p>
            <a:r>
              <a:rPr lang="sk-SK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/>
            </a:r>
            <a:br>
              <a:rPr lang="sk-SK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r>
              <a:rPr lang="sk-SK" sz="12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- </a:t>
            </a:r>
            <a:r>
              <a:rPr lang="sk-SK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PRVÁ </a:t>
            </a:r>
            <a:r>
              <a:rPr lang="sk-SK" sz="1600" dirty="0">
                <a:solidFill>
                  <a:schemeClr val="bg1"/>
                </a:solidFill>
                <a:latin typeface="Arial Black" panose="020B0A04020102020204" pitchFamily="34" charset="0"/>
              </a:rPr>
              <a:t>PÍSOMNÁ ZMIENKA O ŠKOLE NA ÚZEMÍ FÍNSKA  14.stor. (KATEDRÁLNA ŠKOLA V TURKU</a:t>
            </a:r>
            <a:r>
              <a:rPr lang="sk-SK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)</a:t>
            </a:r>
            <a:br>
              <a:rPr lang="sk-SK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sk-SK" sz="1600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sk-SK" sz="16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sk-SK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- V </a:t>
            </a:r>
            <a:r>
              <a:rPr lang="sk-SK" sz="1600" dirty="0">
                <a:solidFill>
                  <a:schemeClr val="bg1"/>
                </a:solidFill>
                <a:latin typeface="Arial Black" panose="020B0A04020102020204" pitchFamily="34" charset="0"/>
              </a:rPr>
              <a:t>TOMTO OBDOBÍ SÚČASŤOU ŠVÉDSKEHO KRÁĽOVSTVA, NADVLÁDA TRVALA TAKMER SEDEM </a:t>
            </a:r>
            <a:r>
              <a:rPr lang="sk-SK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STOROČÍ</a:t>
            </a:r>
            <a:br>
              <a:rPr lang="sk-SK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sk-SK" sz="1600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sk-SK" sz="16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sk-SK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- DLHÚ </a:t>
            </a:r>
            <a:r>
              <a:rPr lang="sk-SK" sz="1600" dirty="0">
                <a:solidFill>
                  <a:schemeClr val="bg1"/>
                </a:solidFill>
                <a:latin typeface="Arial Black" panose="020B0A04020102020204" pitchFamily="34" charset="0"/>
              </a:rPr>
              <a:t>DOBU VÝHRADNÉ PRÁVO NA POSKYTOVANIE VZDELÁVANIA MALA CIRKEV(16. stor. LUTERÁNSKA CIRKEV AKO FÍNSKA NÁRODNÁ CIRKEV</a:t>
            </a:r>
            <a:r>
              <a:rPr lang="sk-SK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)</a:t>
            </a:r>
            <a:br>
              <a:rPr lang="sk-SK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sk-SK" sz="1600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sk-SK" sz="16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sk-SK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- ŠTÁTNE </a:t>
            </a:r>
            <a:r>
              <a:rPr lang="sk-SK" sz="1600" dirty="0">
                <a:solidFill>
                  <a:schemeClr val="bg1"/>
                </a:solidFill>
                <a:latin typeface="Arial Black" panose="020B0A04020102020204" pitchFamily="34" charset="0"/>
              </a:rPr>
              <a:t>ŠKOLSTVO SA ZAČÍNA FORMOVAŤ OD ROKU </a:t>
            </a:r>
            <a:r>
              <a:rPr lang="sk-SK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1860</a:t>
            </a:r>
            <a:br>
              <a:rPr lang="sk-SK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sk-SK" sz="1600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sk-SK" sz="16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sk-SK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- VEĽKÝ </a:t>
            </a:r>
            <a:r>
              <a:rPr lang="sk-SK" sz="1600" dirty="0">
                <a:solidFill>
                  <a:schemeClr val="bg1"/>
                </a:solidFill>
                <a:latin typeface="Arial Black" panose="020B0A04020102020204" pitchFamily="34" charset="0"/>
              </a:rPr>
              <a:t>MEDZNÍK VZNIK PRVEJ STREDNEJ ŠKOLY, NA KTOREJ SA VYUČOVALO VO FÍNSKOM JAZYKU A ROK 1917, V KTOROM DOŠLO K VYHLÁSENIU NEZÁVISLOSTI </a:t>
            </a:r>
            <a:r>
              <a:rPr lang="sk-SK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KRAJINY</a:t>
            </a:r>
            <a:br>
              <a:rPr lang="sk-SK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sk-SK" sz="1600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sk-SK" sz="16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sk-SK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- ZÁSADNÁ </a:t>
            </a:r>
            <a:r>
              <a:rPr lang="sk-SK" sz="1600" dirty="0">
                <a:solidFill>
                  <a:schemeClr val="bg1"/>
                </a:solidFill>
                <a:latin typeface="Arial Black" panose="020B0A04020102020204" pitchFamily="34" charset="0"/>
              </a:rPr>
              <a:t>REFORMA PO 2. SVETOVEJ </a:t>
            </a:r>
            <a:r>
              <a:rPr lang="sk-SK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VOJNE</a:t>
            </a:r>
            <a:br>
              <a:rPr lang="sk-SK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sk-SK" sz="1600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sk-SK" sz="16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sk-SK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- ÚSPECH </a:t>
            </a:r>
            <a:r>
              <a:rPr lang="sk-SK" sz="1600" dirty="0">
                <a:solidFill>
                  <a:schemeClr val="bg1"/>
                </a:solidFill>
                <a:latin typeface="Arial Black" panose="020B0A04020102020204" pitchFamily="34" charset="0"/>
              </a:rPr>
              <a:t>REFORMY NOVÉ KURIKULUM VŠEOBECNÝCH/JEDNOTNÝCH ŠKÔL</a:t>
            </a:r>
            <a:r>
              <a:rPr lang="sk-SK" dirty="0">
                <a:latin typeface="Arial Black" panose="020B0A04020102020204" pitchFamily="34" charset="0"/>
              </a:rPr>
              <a:t/>
            </a:r>
            <a:br>
              <a:rPr lang="sk-SK" dirty="0">
                <a:latin typeface="Arial Black" panose="020B0A04020102020204" pitchFamily="34" charset="0"/>
              </a:rPr>
            </a:br>
            <a:endParaRPr lang="sk-SK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253802" y="238932"/>
            <a:ext cx="6964809" cy="18989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HISTORICKÝ VÝVOJ FÍNSKEHO ŠKOLSKÉHO SYSTÉMU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67518" y="1201292"/>
            <a:ext cx="2851684" cy="1898962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76493">
            <a:off x="9176822" y="4513897"/>
            <a:ext cx="2470597" cy="1389711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331" y="854670"/>
            <a:ext cx="2108026" cy="118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1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2" y="321973"/>
            <a:ext cx="8534400" cy="566670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Riadenie a financovanie škôl</a:t>
            </a:r>
            <a:endParaRPr lang="sk-SK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4212" y="1609859"/>
            <a:ext cx="8534400" cy="5100034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sk-SK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RIADENIE ŠKOLSTVA PREBIEHA NA 5 ÚROVNIACH: PARLAMENT, VLÁDY(A MINISTERSTVA ŠKOLSTVA, 12 KRAJOCH, MIESTNYCH ORGÁNOV A SAMOTNÝCH ŠKÔL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SYSTÉM RIADI MINISTRESTVO ŠKOLSTVA A KULTÚRY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O OBSAHU PRÁVNYCH PREDPISOV VZDELÁVANIA A VÝSKUMU SCHVAĽUJE  PARLEMENT NA ZÁKLADE VLÁDNYCH NÁVRHOV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OBSAHOM VZDELÁVANIA A ROZVOJOM ŠKOLSTVA A VÝSKUMU SA ZAOBERÁ NÁRODNÁ RADA PRE VZDELÁVANIE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V MIESTNCH ORGÁNOCH SA O ŠKOLU STARÁ </a:t>
            </a:r>
            <a:r>
              <a:rPr lang="sk-SK" dirty="0" smtClean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„RADA PRE ŠKOLSTVO”, KTORÉHO ČLENOVIA SÚ VOLENÝ NA 4 OBDOBIA(ZASTÚPENÝ V URČITOM POMERE UČITELIA MIESTNYCH ŠKÔL)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SAMOTNÉ ŠKOLY RIADENÉ ŠKOLSKOU RADOU, KTORÁ MÁ NA STAROSTI RIADENIE, ROZVOJ VZDELÁVANIA A VZŤAHOV S RODIČMI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FINANČNÉ PROSTRIEDKY ZAISŤUJE NÁRODNÁ SPRÁVA ŠKOLSTVA S ORGÁNMI MIESTNEJ SPRÁVY A V OBLASTI ODBORNÉHO ŠKOLSTVA HRADÍA ČASŤ NÁKLADOV PODNIKY.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VÝDAJE FÍNSKA NA VEREJNÉ ŠKOLSTVO PATRIA K NAJVYŠŠÍM MEDZI KRAJINAMI OECD</a:t>
            </a:r>
          </a:p>
          <a:p>
            <a:pPr marL="0" indent="0">
              <a:buNone/>
            </a:pPr>
            <a:endParaRPr lang="sk-SK" dirty="0" smtClean="0"/>
          </a:p>
          <a:p>
            <a:pPr>
              <a:buFont typeface="Wingdings" panose="05000000000000000000" pitchFamily="2" charset="2"/>
              <a:buChar char="Ø"/>
            </a:pPr>
            <a:endParaRPr lang="sk-SK" dirty="0" smtClean="0"/>
          </a:p>
          <a:p>
            <a:pPr>
              <a:buFont typeface="Wingdings" panose="05000000000000000000" pitchFamily="2" charset="2"/>
              <a:buChar char="Ø"/>
            </a:pPr>
            <a:endParaRPr lang="sk-SK" dirty="0"/>
          </a:p>
        </p:txBody>
      </p:sp>
      <p:pic>
        <p:nvPicPr>
          <p:cNvPr id="1026" name="Picture 2" descr="Výsledok vyhľadávania obrázkov pre dopyt FINSKY PARLA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52181" y="888643"/>
            <a:ext cx="3272014" cy="184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2615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54939" y="605308"/>
            <a:ext cx="8537061" cy="1017431"/>
          </a:xfrm>
        </p:spPr>
        <p:txBody>
          <a:bodyPr/>
          <a:lstStyle/>
          <a:p>
            <a:pPr algn="ctr"/>
            <a:r>
              <a:rPr lang="sk-SK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pREDšKOLSKá</a:t>
            </a:r>
            <a:r>
              <a:rPr lang="sk-SK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sk-SK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VýCHOVA</a:t>
            </a:r>
            <a:endParaRPr lang="sk-SK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146478" y="2343955"/>
            <a:ext cx="8534400" cy="4288664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endParaRPr lang="sk-SK" dirty="0" smtClean="0"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k-SK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PREDŠKOLSKÉ VZDELÁVANIE NIE JE POVINNÉ, JE NA JEDEN ROK A JE BEZPLATNÉ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V MEDZINÁRODNOM POROVNÁVANÍ SA POVAŽUJE ZA SKUPINU S NAJNÍŽŠÍM ZAČLENENÍM DETÍ DO INŠTITÚCIÍ PREDPRIMÁRNEHO VZDELÁVANIA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VYSOKÝ NÁRAST NASTÁVA V OBDOBÍ PRED ZAČATÍM POVINNEJ ŠKOLSKEJ DOCHÁDZKY V POPULÁCIÍ 6 ROČNÝCH DETÍ(99,4%)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PRÍČINY: RIEDKE OSÍDLENIE, KTORÉ NEUMOŽŇUJE ZRIAĎOVAŤ VŠADE MŠ A TAK PREVLÁDA VÝCHOVA V RODINE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PREDŠKOLSKÚ STAROSTLIVOSŤ ZO ZÁKONA ZABEZPEČUJE OBEC, A KTORÁ ROZHODUJE AKÁ FORMA STAROSTLIVOSTI BUDE ZAISTENÁ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PREDŠKOLSKÉMU VZDELÁVANIU PREDCHÁDZA MOŽNOSŤ NAVŠTEVOVAŤ DENNÉ CENTRÁ, RODINNÉ SKUPINY(RODINNÉ CENTRÁ).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TIETO SLUŽBY SÚ SPOPLATNENÉ, VÝŠKA POPLATKU SA ODVÍJA OD VÝŠKY RODINNÉHO PRÍJMU</a:t>
            </a:r>
          </a:p>
          <a:p>
            <a:pPr>
              <a:buFont typeface="Wingdings" panose="05000000000000000000" pitchFamily="2" charset="2"/>
              <a:buChar char="v"/>
            </a:pPr>
            <a:endParaRPr lang="sk-SK" dirty="0" smtClean="0"/>
          </a:p>
          <a:p>
            <a:pPr>
              <a:buFont typeface="Wingdings" panose="05000000000000000000" pitchFamily="2" charset="2"/>
              <a:buChar char="v"/>
            </a:pPr>
            <a:endParaRPr lang="sk-SK" dirty="0"/>
          </a:p>
        </p:txBody>
      </p:sp>
      <p:pic>
        <p:nvPicPr>
          <p:cNvPr id="4" name="Obrázok 3" descr="HEI School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17566">
            <a:off x="476519" y="708305"/>
            <a:ext cx="3551215" cy="18288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5383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1001333"/>
          </a:xfrm>
        </p:spPr>
        <p:txBody>
          <a:bodyPr>
            <a:normAutofit fontScale="90000"/>
          </a:bodyPr>
          <a:lstStyle/>
          <a:p>
            <a:r>
              <a:rPr lang="sk-SK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PREDšKOLSKá</a:t>
            </a:r>
            <a:r>
              <a:rPr lang="sk-SK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sk-SK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VýCHOVA</a:t>
            </a:r>
            <a:endParaRPr lang="sk-SK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4212" y="2099256"/>
            <a:ext cx="7545388" cy="3691945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sk-SK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PODĽA ZÁKONA MÁ KAŽDÉ DIEŤA PRÁVO NA PREDŠKOLSKÉ VZDELÁVANIE(ZAČÍNA ROK PRED ZAHÁJENÍM POVINNEJ ŠKOLSKEJ DOCHÁDZKY)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sk-SK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NÁRODNÝ VZDELÁVACÍ PROGRAM JE STANOVENÝ FÍNSKOU NÁRODNOU RADOU PRE VZDELÁVANIE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sk-SK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MINIMÁLNY ROZSAH VZDELÁVANIA JE 700 HODÍN ZA ROK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sk-SK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PREDŠKOLÁCI, KTORÝ ŽIJÚ VIAC AKO 5 KILOMETROV OD ŠKOLY , ALEBO JE PRE NICH CESTA INAK NEBEZPEČNÁ, MAJÚ NÁROK NA BEZPLATNÚ ŠKOLSKÚ DOPRAVU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sk-SK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PRÍPRAVA UČITELIEK NA PREDŠKOLSKÚ VÝCHOVU OD ROKU 1995 VÝHRADNE NA ÚROVNI VYSOKOŠKOLSKEJ PRÍPRAVY (BC.)</a:t>
            </a:r>
            <a:endParaRPr lang="sk-SK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63100">
            <a:off x="8466852" y="2692422"/>
            <a:ext cx="2676525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520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424" y="658912"/>
            <a:ext cx="8534400" cy="5543639"/>
          </a:xfrm>
        </p:spPr>
        <p:txBody>
          <a:bodyPr>
            <a:normAutofit fontScale="90000"/>
          </a:bodyPr>
          <a:lstStyle/>
          <a:p>
            <a:r>
              <a:rPr lang="sk-SK" sz="33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sk-SK" sz="3300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sk-SK" sz="3300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sk-SK" sz="33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sk-SK" sz="33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Primárne vzdelávanie vo fínsku</a:t>
            </a:r>
            <a:br>
              <a:rPr lang="sk-SK" sz="3300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sk-SK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sk-SK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sk-SK" sz="1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sk-SK" sz="1800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sk-SK" sz="1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- povinná školská dochádzka začína v roku, keď </a:t>
            </a:r>
            <a:r>
              <a:rPr lang="sk-SK" sz="18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DIEťA</a:t>
            </a:r>
            <a:r>
              <a:rPr lang="sk-SK" sz="18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sk-SK" sz="18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DOVŔšI</a:t>
            </a:r>
            <a:r>
              <a:rPr lang="sk-SK" sz="1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SIEDMI ROK A </a:t>
            </a:r>
            <a:r>
              <a:rPr lang="sk-SK" sz="18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TRVá</a:t>
            </a:r>
            <a:r>
              <a:rPr lang="sk-SK" sz="1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sk-SK" sz="18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DEVäť</a:t>
            </a:r>
            <a:r>
              <a:rPr lang="sk-SK" sz="1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ROKOV,  je </a:t>
            </a:r>
            <a:r>
              <a:rPr lang="sk-SK" sz="18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BEZPLATNá</a:t>
            </a:r>
            <a:r>
              <a:rPr lang="sk-SK" sz="1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sk-SK" sz="1800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sk-SK" sz="1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sk-SK" sz="1800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sk-SK" sz="1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- vyučovací deň Má OSEM Až </a:t>
            </a:r>
            <a:r>
              <a:rPr lang="sk-SK" sz="18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DESAť</a:t>
            </a:r>
            <a:r>
              <a:rPr lang="sk-SK" sz="1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</a:t>
            </a:r>
            <a:r>
              <a:rPr lang="sk-SK" sz="18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HODíN</a:t>
            </a:r>
            <a:r>
              <a:rPr lang="sk-SK" sz="1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. </a:t>
            </a:r>
            <a:r>
              <a:rPr lang="sk-SK" sz="18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VYUčOVACIA</a:t>
            </a:r>
            <a:r>
              <a:rPr lang="sk-SK" sz="1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HODINA </a:t>
            </a:r>
            <a:r>
              <a:rPr lang="sk-SK" sz="18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TRVá</a:t>
            </a:r>
            <a:r>
              <a:rPr lang="sk-SK" sz="1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45 MIN.</a:t>
            </a:r>
            <a:br>
              <a:rPr lang="sk-SK" sz="1800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sk-SK" sz="1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sk-SK" sz="1800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sk-SK" sz="1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-  </a:t>
            </a:r>
            <a:r>
              <a:rPr lang="sk-SK" sz="18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VYUčOVACí</a:t>
            </a:r>
            <a:r>
              <a:rPr lang="sk-SK" sz="1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JAZYK najmä </a:t>
            </a:r>
            <a:r>
              <a:rPr lang="sk-SK" sz="18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FINčINA</a:t>
            </a:r>
            <a:r>
              <a:rPr lang="sk-SK" sz="1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, </a:t>
            </a:r>
            <a:r>
              <a:rPr lang="sk-SK" sz="18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šVEDčINA</a:t>
            </a:r>
            <a:r>
              <a:rPr lang="sk-SK" sz="1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, </a:t>
            </a:r>
            <a:r>
              <a:rPr lang="sk-SK" sz="18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LAPONčINA</a:t>
            </a:r>
            <a:r>
              <a:rPr lang="sk-SK" sz="1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sk-SK" sz="1800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sk-SK" sz="1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sk-SK" sz="1800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sk-SK" sz="1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- </a:t>
            </a:r>
            <a:r>
              <a:rPr lang="sk-SK" sz="18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ROčNíK</a:t>
            </a:r>
            <a:r>
              <a:rPr lang="sk-SK" sz="1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1-6(</a:t>
            </a:r>
            <a:r>
              <a:rPr lang="sk-SK" sz="18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PRVý</a:t>
            </a:r>
            <a:r>
              <a:rPr lang="sk-SK" sz="1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STUPEŇ) </a:t>
            </a:r>
            <a:r>
              <a:rPr lang="sk-SK" sz="18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VYUčUJÚ</a:t>
            </a:r>
            <a:r>
              <a:rPr lang="sk-SK" sz="1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TRIEDNY </a:t>
            </a:r>
            <a:r>
              <a:rPr lang="sk-SK" sz="18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UčITELIA</a:t>
            </a:r>
            <a:r>
              <a:rPr lang="sk-SK" sz="1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, </a:t>
            </a:r>
            <a:r>
              <a:rPr lang="sk-SK" sz="18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ROčNíK</a:t>
            </a:r>
            <a:r>
              <a:rPr lang="sk-SK" sz="1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7-9(druhý stupeň) </a:t>
            </a:r>
            <a:r>
              <a:rPr lang="sk-SK" sz="18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UčITELIA</a:t>
            </a:r>
            <a:r>
              <a:rPr lang="sk-SK" sz="1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sk-SK" sz="18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šPECIALIZOVANý</a:t>
            </a:r>
            <a:r>
              <a:rPr lang="sk-SK" sz="1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sk-SK" sz="18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PODľA</a:t>
            </a:r>
            <a:r>
              <a:rPr lang="sk-SK" sz="1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PREDMETU</a:t>
            </a:r>
            <a:br>
              <a:rPr lang="sk-SK" sz="1800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sk-SK" sz="1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sk-SK" sz="1800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sk-SK" sz="1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- </a:t>
            </a:r>
            <a:r>
              <a:rPr lang="sk-SK" sz="18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KAžDá</a:t>
            </a:r>
            <a:r>
              <a:rPr lang="sk-SK" sz="1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PROVINCIA Má SVOJ </a:t>
            </a:r>
            <a:r>
              <a:rPr lang="sk-SK" sz="18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VLASTNý</a:t>
            </a:r>
            <a:r>
              <a:rPr lang="sk-SK" sz="1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RESORT Školstva a kultúry</a:t>
            </a:r>
            <a:br>
              <a:rPr lang="sk-SK" sz="1800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sk-SK" sz="1800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sk-SK" sz="18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sk-SK" sz="1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- národný vzdelávací program určuje fínska vláda a vlastný vzdelávací program pre predškolské a základné vzdelanie vypracúvajú miestne orgány školskej správy a samotné školy </a:t>
            </a:r>
            <a:br>
              <a:rPr lang="sk-SK" sz="1800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sk-SK" sz="1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sk-SK" sz="1800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sk-SK" sz="1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- </a:t>
            </a:r>
            <a:r>
              <a:rPr lang="sk-SK" sz="1800" dirty="0">
                <a:solidFill>
                  <a:schemeClr val="bg1"/>
                </a:solidFill>
                <a:latin typeface="Arial Black" panose="020B0A04020102020204" pitchFamily="34" charset="0"/>
              </a:rPr>
              <a:t>fínski žiaci </a:t>
            </a:r>
            <a:r>
              <a:rPr lang="sk-SK" sz="1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dosahujú mimoriadne </a:t>
            </a:r>
            <a:r>
              <a:rPr lang="sk-SK" sz="1800" dirty="0">
                <a:solidFill>
                  <a:schemeClr val="bg1"/>
                </a:solidFill>
                <a:latin typeface="Arial Black" panose="020B0A04020102020204" pitchFamily="34" charset="0"/>
              </a:rPr>
              <a:t>výsledky v prieskumoch školskej gramotnosti (napr. PISA)</a:t>
            </a:r>
            <a:r>
              <a:rPr lang="sk-SK" sz="1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sk-SK" sz="1800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86650">
            <a:off x="8966735" y="4048355"/>
            <a:ext cx="2924363" cy="1976831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96376" y="341774"/>
            <a:ext cx="2077807" cy="136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061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57092" y="326533"/>
            <a:ext cx="8834908" cy="2137893"/>
          </a:xfrm>
        </p:spPr>
        <p:txBody>
          <a:bodyPr/>
          <a:lstStyle/>
          <a:p>
            <a:r>
              <a:rPr lang="sk-SK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Primárne vzdelávanie vo fínsku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4212" y="1700011"/>
            <a:ext cx="8535988" cy="4881093"/>
          </a:xfrm>
        </p:spPr>
        <p:txBody>
          <a:bodyPr>
            <a:normAutofit fontScale="25000" lnSpcReduction="20000"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sk-SK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Vo fínsku približne 4300 základných škôl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sk-SK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Majú spoločný základ, stanovený rámcovo štátom ako aj časové limity pre povinné a voliteľné predmety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sk-SK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Školský rok rozdelený na jesenný a jarný semester, má 190 dní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sk-SK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Žiaci klasifikovaný až od 3.ročníka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sk-SK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Klasifikačná stupnica má sedem stupňov(10najlepší- 4 najhorší)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sk-SK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Všetci žiaci sa učia okrem materinského jazyka ešte dva  ďalšie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sk-SK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50 rokov trvajúca tradícia dostávať jedno teplé jedlo zdarma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20200" y="1646707"/>
            <a:ext cx="2857500" cy="1600200"/>
          </a:xfrm>
          <a:prstGeom prst="rect">
            <a:avLst/>
          </a:prstGeom>
        </p:spPr>
      </p:pic>
      <p:pic>
        <p:nvPicPr>
          <p:cNvPr id="1026" name="Picture 2" descr="Výsledok vyhľadávania obrázkov pre dopyt finske školske det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07102">
            <a:off x="9241664" y="4567081"/>
            <a:ext cx="2634199" cy="175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912" y="326533"/>
            <a:ext cx="2184862" cy="145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096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1" y="553792"/>
            <a:ext cx="8534401" cy="682580"/>
          </a:xfrm>
        </p:spPr>
        <p:txBody>
          <a:bodyPr>
            <a:normAutofit/>
          </a:bodyPr>
          <a:lstStyle/>
          <a:p>
            <a:r>
              <a:rPr lang="sk-SK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Vyššie sekundárne vzdelávanie vo fínsku</a:t>
            </a:r>
            <a:endParaRPr lang="sk-SK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26003" y="1867438"/>
            <a:ext cx="8534400" cy="4204236"/>
          </a:xfrm>
        </p:spPr>
        <p:txBody>
          <a:bodyPr>
            <a:normAutofit fontScale="85000" lnSpcReduction="10000"/>
          </a:bodyPr>
          <a:lstStyle/>
          <a:p>
            <a:r>
              <a:rPr lang="sk-SK" sz="2100" i="1" u="sng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1. VŠEOBECNÉ VZDELÁVANIE</a:t>
            </a:r>
          </a:p>
          <a:p>
            <a:endParaRPr lang="sk-SK" i="1" u="sng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sk-SK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PRE ŠTUDENTOV VO VEKU 16 AŽ 19 ROKOV</a:t>
            </a:r>
          </a:p>
          <a:p>
            <a:pPr marL="285750" indent="-285750">
              <a:buFontTx/>
              <a:buChar char="-"/>
            </a:pPr>
            <a:r>
              <a:rPr lang="sk-SK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KONČÍ MATURITNOU SKÚŠKOU </a:t>
            </a:r>
          </a:p>
          <a:p>
            <a:pPr marL="285750" indent="-285750">
              <a:buFontTx/>
              <a:buChar char="-"/>
            </a:pPr>
            <a:r>
              <a:rPr lang="sk-SK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MATURITNÁ SKÚŠKA JE VYPRACOVANÁ NA NÁRODNEJ ÚROVNI, KDE SA NACHÁDZA CENTRALIZOVANÝ ORGÁN PRE KONTROLU JEHO JEDNOTLIVÝCH SKÚŠOK PODĽA JEDNOTLIVÝCH KRITÉRIÍ</a:t>
            </a:r>
          </a:p>
          <a:p>
            <a:pPr marL="285750" indent="-285750">
              <a:buFontTx/>
              <a:buChar char="-"/>
            </a:pPr>
            <a:r>
              <a:rPr lang="sk-SK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PODMIENKOU PRE PRIJATIE JE VYSVEDČENIE ZO ZÁKLADNÉHO VZDELÁVANIA</a:t>
            </a:r>
          </a:p>
          <a:p>
            <a:pPr marL="285750" indent="-285750">
              <a:buFontTx/>
              <a:buChar char="-"/>
            </a:pPr>
            <a:r>
              <a:rPr lang="sk-SK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SÚ ZALOŽENÉ NA KURZOCH BEZ UVEDENIA TRIEDY ALEBO ROČNÍKA</a:t>
            </a:r>
          </a:p>
          <a:p>
            <a:pPr marL="285750" indent="-285750">
              <a:buFontTx/>
              <a:buChar char="-"/>
            </a:pPr>
            <a:r>
              <a:rPr lang="sk-SK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ROZSAH UČIVA NA TRI ROKY( ALE MÔŽE AJ DO DVOCH, TROCH, ŠTYROCH ROKOV)</a:t>
            </a:r>
          </a:p>
          <a:p>
            <a:pPr marL="285750" indent="-285750">
              <a:buFontTx/>
              <a:buChar char="-"/>
            </a:pPr>
            <a:r>
              <a:rPr lang="sk-SK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ŠTÚDIUM PRIMÁRNE ZDARMA, HRADIA SA LEN MATERIÁLY POTREBNÉ K VÝUČBE</a:t>
            </a:r>
          </a:p>
          <a:p>
            <a:pPr marL="285750" indent="-285750">
              <a:buFontTx/>
              <a:buChar char="-"/>
            </a:pPr>
            <a:endParaRPr lang="sk-SK" dirty="0" smtClean="0"/>
          </a:p>
          <a:p>
            <a:endParaRPr lang="sk-SK" dirty="0" smtClean="0"/>
          </a:p>
          <a:p>
            <a:pPr marL="285750" indent="-285750">
              <a:buFontTx/>
              <a:buChar char="-"/>
            </a:pPr>
            <a:endParaRPr lang="sk-SK" dirty="0" smtClean="0"/>
          </a:p>
          <a:p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21292">
            <a:off x="9225787" y="2756077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787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sek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380</TotalTime>
  <Words>785</Words>
  <Application>Microsoft Office PowerPoint</Application>
  <PresentationFormat>Vlastní</PresentationFormat>
  <Paragraphs>100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Výsek</vt:lpstr>
      <vt:lpstr>Školský vzdelávací systém vo fínsku</vt:lpstr>
      <vt:lpstr>                              Fínsko  - severský štát v sevorovýchodnej európe - je siedmou najväčšou krajinou v eúrope -  s rozlohou 338,145 km - Z TOHO 10% TVORÍ VODNÁ PLOCHA, 69% LESY, 8% OBRÁBANÁ PÔDA A      13% INÉ - BOLO OBÝVANÉ UŽ V 8. TISÍCROČÍ PRED KRISTOM POČAS DOBY KAMENNEJ  - Má 6 ADMINISTRATÍVNYCH PROVINCIÍ - POČET OBYVATEĽOV 5,5 mil. - JAZYK: FÍNČINA, ŠVÉDČINA - NÁBOŽENSTVO: EVANIELICKÉ, LUTERÁNSKA CIRKEV     </vt:lpstr>
      <vt:lpstr> - PRVÁ PÍSOMNÁ ZMIENKA O ŠKOLE NA ÚZEMÍ FÍNSKA  14.stor. (KATEDRÁLNA ŠKOLA V TURKU)  - V TOMTO OBDOBÍ SÚČASŤOU ŠVÉDSKEHO KRÁĽOVSTVA, NADVLÁDA TRVALA TAKMER SEDEM STOROČÍ  - DLHÚ DOBU VÝHRADNÉ PRÁVO NA POSKYTOVANIE VZDELÁVANIA MALA CIRKEV(16. stor. LUTERÁNSKA CIRKEV AKO FÍNSKA NÁRODNÁ CIRKEV)  - ŠTÁTNE ŠKOLSTVO SA ZAČÍNA FORMOVAŤ OD ROKU 1860  - VEĽKÝ MEDZNÍK VZNIK PRVEJ STREDNEJ ŠKOLY, NA KTOREJ SA VYUČOVALO VO FÍNSKOM JAZYKU A ROK 1917, V KTOROM DOŠLO K VYHLÁSENIU NEZÁVISLOSTI KRAJINY  - ZÁSADNÁ REFORMA PO 2. SVETOVEJ VOJNE  - ÚSPECH REFORMY NOVÉ KURIKULUM VŠEOBECNÝCH/JEDNOTNÝCH ŠKÔL </vt:lpstr>
      <vt:lpstr>Riadenie a financovanie škôl</vt:lpstr>
      <vt:lpstr>pREDšKOLSKá VýCHOVA</vt:lpstr>
      <vt:lpstr>PREDšKOLSKá VýCHOVA</vt:lpstr>
      <vt:lpstr>  Primárne vzdelávanie vo fínsku   - povinná školská dochádzka začína v roku, keď DIEťA DOVŔšI  SIEDMI ROK A TRVá DEVäť ROKOV,  je BEZPLATNá  - vyučovací deň Má OSEM Až DESAť  HODíN. VYUčOVACIA HODINA TRVá 45 MIN.  -  VYUčOVACí JAZYK najmä FINčINA, šVEDčINA, LAPONčINA  - ROčNíK 1-6(PRVý STUPEŇ) VYUčUJÚ TRIEDNY UčITELIA, ROčNíK 7-9(druhý stupeň) UčITELIA šPECIALIZOVANý PODľA PREDMETU  - KAžDá PROVINCIA Má SVOJ VLASTNý RESORT Školstva a kultúry  - národný vzdelávací program určuje fínska vláda a vlastný vzdelávací program pre predškolské a základné vzdelanie vypracúvajú miestne orgány školskej správy a samotné školy   - fínski žiaci dosahujú mimoriadne výsledky v prieskumoch školskej gramotnosti (napr. PISA)  </vt:lpstr>
      <vt:lpstr>Primárne vzdelávanie vo fínsku </vt:lpstr>
      <vt:lpstr>Vyššie sekundárne vzdelávanie vo fínsku</vt:lpstr>
      <vt:lpstr>2. Odborné vzdelávanie a príprava</vt:lpstr>
      <vt:lpstr>Vyššie odborné školy a univerzity</vt:lpstr>
      <vt:lpstr>Snímek 12</vt:lpstr>
      <vt:lpstr>Inklúzia vzdelávacej politiky</vt:lpstr>
      <vt:lpstr>Snímek 14</vt:lpstr>
      <vt:lpstr>Snímek 15</vt:lpstr>
      <vt:lpstr>Snímek 16</vt:lpstr>
      <vt:lpstr>Ďakujem za pozornosť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Školský vzdelávací systém vo fínsku</dc:title>
  <dc:creator>Spravca</dc:creator>
  <cp:lastModifiedBy>sašulka</cp:lastModifiedBy>
  <cp:revision>45</cp:revision>
  <dcterms:created xsi:type="dcterms:W3CDTF">2018-03-13T21:46:31Z</dcterms:created>
  <dcterms:modified xsi:type="dcterms:W3CDTF">2018-03-26T19:03:07Z</dcterms:modified>
</cp:coreProperties>
</file>