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80" r:id="rId20"/>
    <p:sldId id="281" r:id="rId21"/>
    <p:sldId id="274" r:id="rId22"/>
    <p:sldId id="275" r:id="rId23"/>
    <p:sldId id="282" r:id="rId24"/>
    <p:sldId id="283" r:id="rId25"/>
    <p:sldId id="284" r:id="rId26"/>
    <p:sldId id="285" r:id="rId27"/>
    <p:sldId id="286" r:id="rId28"/>
    <p:sldId id="276" r:id="rId29"/>
    <p:sldId id="273" r:id="rId30"/>
    <p:sldId id="287" r:id="rId31"/>
    <p:sldId id="277" r:id="rId32"/>
    <p:sldId id="288" r:id="rId33"/>
    <p:sldId id="289" r:id="rId34"/>
    <p:sldId id="290" r:id="rId35"/>
    <p:sldId id="292" r:id="rId36"/>
    <p:sldId id="291" r:id="rId37"/>
    <p:sldId id="293" r:id="rId38"/>
    <p:sldId id="294" r:id="rId39"/>
    <p:sldId id="295" r:id="rId40"/>
  </p:sldIdLst>
  <p:sldSz cx="9144000" cy="6858000" type="screen4x3"/>
  <p:notesSz cx="6811963" cy="994568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953FE481-805D-4943-A89B-836D4B567225}" type="datetimeFigureOut">
              <a:rPr lang="sk-SK" smtClean="0"/>
              <a:t>15. 2. 2018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377299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53FE481-805D-4943-A89B-836D4B567225}" type="datetimeFigureOut">
              <a:rPr lang="sk-SK" smtClean="0"/>
              <a:t>15. 2. 2018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410607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53FE481-805D-4943-A89B-836D4B567225}" type="datetimeFigureOut">
              <a:rPr lang="sk-SK" smtClean="0"/>
              <a:t>15. 2. 2018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399873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53FE481-805D-4943-A89B-836D4B567225}" type="datetimeFigureOut">
              <a:rPr lang="sk-SK" smtClean="0"/>
              <a:t>15. 2. 2018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272732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953FE481-805D-4943-A89B-836D4B567225}" type="datetimeFigureOut">
              <a:rPr lang="sk-SK" smtClean="0"/>
              <a:t>15. 2. 2018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369475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953FE481-805D-4943-A89B-836D4B567225}" type="datetimeFigureOut">
              <a:rPr lang="sk-SK" smtClean="0"/>
              <a:t>15. 2. 2018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212906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953FE481-805D-4943-A89B-836D4B567225}" type="datetimeFigureOut">
              <a:rPr lang="sk-SK" smtClean="0"/>
              <a:t>15. 2. 2018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272975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953FE481-805D-4943-A89B-836D4B567225}" type="datetimeFigureOut">
              <a:rPr lang="sk-SK" smtClean="0"/>
              <a:t>15. 2. 2018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109559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953FE481-805D-4943-A89B-836D4B567225}" type="datetimeFigureOut">
              <a:rPr lang="sk-SK" smtClean="0"/>
              <a:t>15. 2. 2018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89277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953FE481-805D-4943-A89B-836D4B567225}" type="datetimeFigureOut">
              <a:rPr lang="sk-SK" smtClean="0"/>
              <a:t>15. 2. 2018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162139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953FE481-805D-4943-A89B-836D4B567225}" type="datetimeFigureOut">
              <a:rPr lang="sk-SK" smtClean="0"/>
              <a:t>15. 2. 2018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BC43685-DDC4-451F-ACA7-0151CBE5D899}" type="slidenum">
              <a:rPr lang="sk-SK" smtClean="0"/>
              <a:t>‹#›</a:t>
            </a:fld>
            <a:endParaRPr lang="sk-SK"/>
          </a:p>
        </p:txBody>
      </p:sp>
    </p:spTree>
    <p:extLst>
      <p:ext uri="{BB962C8B-B14F-4D97-AF65-F5344CB8AC3E}">
        <p14:creationId xmlns:p14="http://schemas.microsoft.com/office/powerpoint/2010/main" val="57634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FE481-805D-4943-A89B-836D4B567225}" type="datetimeFigureOut">
              <a:rPr lang="sk-SK" smtClean="0"/>
              <a:t>15. 2. 2018</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43685-DDC4-451F-ACA7-0151CBE5D899}" type="slidenum">
              <a:rPr lang="sk-SK" smtClean="0"/>
              <a:t>‹#›</a:t>
            </a:fld>
            <a:endParaRPr lang="sk-SK"/>
          </a:p>
        </p:txBody>
      </p:sp>
    </p:spTree>
    <p:extLst>
      <p:ext uri="{BB962C8B-B14F-4D97-AF65-F5344CB8AC3E}">
        <p14:creationId xmlns:p14="http://schemas.microsoft.com/office/powerpoint/2010/main" val="17647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Ril6ouQfpw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aaic.sk/nrcg/Handbook/countries/GB/indexb.htm" TargetMode="External"/><Relationship Id="rId2" Type="http://schemas.openxmlformats.org/officeDocument/2006/relationships/hyperlink" Target="https://www.rodinka.sk/predskolak/skolak/skoly-v-anglicku-bez-znamok-a-bez-aktovk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Veľká Británia</a:t>
            </a:r>
            <a:endParaRPr lang="sk-SK" dirty="0"/>
          </a:p>
        </p:txBody>
      </p:sp>
      <p:sp>
        <p:nvSpPr>
          <p:cNvPr id="3" name="Podnadpis 2"/>
          <p:cNvSpPr>
            <a:spLocks noGrp="1"/>
          </p:cNvSpPr>
          <p:nvPr>
            <p:ph type="subTitle" idx="1"/>
          </p:nvPr>
        </p:nvSpPr>
        <p:spPr>
          <a:xfrm>
            <a:off x="1043608" y="4797152"/>
            <a:ext cx="6728792" cy="841648"/>
          </a:xfrm>
        </p:spPr>
        <p:txBody>
          <a:bodyPr/>
          <a:lstStyle/>
          <a:p>
            <a:pPr algn="l"/>
            <a:r>
              <a:rPr lang="sk-SK" dirty="0" smtClean="0"/>
              <a:t>Bc. </a:t>
            </a:r>
            <a:r>
              <a:rPr lang="sk-SK" dirty="0" err="1" smtClean="0"/>
              <a:t>Eunika</a:t>
            </a:r>
            <a:r>
              <a:rPr lang="sk-SK" dirty="0" smtClean="0"/>
              <a:t> </a:t>
            </a:r>
            <a:r>
              <a:rPr lang="sk-SK" dirty="0" err="1" smtClean="0"/>
              <a:t>Boldiová</a:t>
            </a:r>
            <a:endParaRPr lang="sk-SK"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316835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154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SEVERNÉ ÍRSKO</a:t>
            </a:r>
            <a:endParaRPr lang="sk-SK" dirty="0"/>
          </a:p>
        </p:txBody>
      </p:sp>
      <p:sp>
        <p:nvSpPr>
          <p:cNvPr id="3" name="Zástupný symbol obsahu 2"/>
          <p:cNvSpPr>
            <a:spLocks noGrp="1"/>
          </p:cNvSpPr>
          <p:nvPr>
            <p:ph idx="1"/>
          </p:nvPr>
        </p:nvSpPr>
        <p:spPr/>
        <p:txBody>
          <a:bodyPr>
            <a:normAutofit lnSpcReduction="10000"/>
          </a:bodyPr>
          <a:lstStyle/>
          <a:p>
            <a:r>
              <a:rPr lang="sk-SK" b="0" i="0" dirty="0" smtClean="0">
                <a:solidFill>
                  <a:srgbClr val="000000"/>
                </a:solidFill>
                <a:effectLst/>
                <a:latin typeface="Arial"/>
              </a:rPr>
              <a:t>Situácia v Severnom Írsku je </a:t>
            </a:r>
            <a:r>
              <a:rPr lang="sk-SK" b="0" i="0" dirty="0" smtClean="0">
                <a:solidFill>
                  <a:schemeClr val="accent2"/>
                </a:solidFill>
                <a:effectLst/>
                <a:latin typeface="Arial"/>
              </a:rPr>
              <a:t>podobná</a:t>
            </a:r>
            <a:r>
              <a:rPr lang="sk-SK" b="0" i="0" dirty="0" smtClean="0">
                <a:solidFill>
                  <a:srgbClr val="000000"/>
                </a:solidFill>
                <a:effectLst/>
                <a:latin typeface="Arial"/>
              </a:rPr>
              <a:t>, ako v Anglicku a Walese. </a:t>
            </a:r>
          </a:p>
          <a:p>
            <a:r>
              <a:rPr lang="sk-SK" b="0" i="0" dirty="0" smtClean="0">
                <a:solidFill>
                  <a:srgbClr val="000000"/>
                </a:solidFill>
                <a:effectLst/>
                <a:latin typeface="Arial"/>
              </a:rPr>
              <a:t>Štátom stanovené osnovy pre žiakov od 5 do 16 rokov sú organizované v šiestich širokých oblastiach štúdia: angličtina, matematika, prírodné vedy a technika, </a:t>
            </a:r>
            <a:r>
              <a:rPr lang="sk-SK" b="0" i="0" dirty="0" smtClean="0">
                <a:solidFill>
                  <a:schemeClr val="accent2"/>
                </a:solidFill>
                <a:effectLst/>
                <a:latin typeface="Arial"/>
              </a:rPr>
              <a:t>životné prostredie a spoločnosť, kreatívne a výrazové predmety</a:t>
            </a:r>
            <a:r>
              <a:rPr lang="sk-SK" b="0" i="0" dirty="0" smtClean="0">
                <a:solidFill>
                  <a:srgbClr val="000000"/>
                </a:solidFill>
                <a:effectLst/>
                <a:latin typeface="Arial"/>
              </a:rPr>
              <a:t> a pre žiakov stredných škôl - štúdium jazykov.</a:t>
            </a:r>
            <a:endParaRPr lang="sk-SK" dirty="0"/>
          </a:p>
        </p:txBody>
      </p:sp>
    </p:spTree>
    <p:extLst>
      <p:ext uri="{BB962C8B-B14F-4D97-AF65-F5344CB8AC3E}">
        <p14:creationId xmlns:p14="http://schemas.microsoft.com/office/powerpoint/2010/main" val="127052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ŠKÓTSKO </a:t>
            </a:r>
            <a:endParaRPr lang="sk-SK" dirty="0"/>
          </a:p>
        </p:txBody>
      </p:sp>
      <p:sp>
        <p:nvSpPr>
          <p:cNvPr id="3" name="Zástupný symbol obsahu 2"/>
          <p:cNvSpPr>
            <a:spLocks noGrp="1"/>
          </p:cNvSpPr>
          <p:nvPr>
            <p:ph idx="1"/>
          </p:nvPr>
        </p:nvSpPr>
        <p:spPr/>
        <p:txBody>
          <a:bodyPr>
            <a:normAutofit fontScale="85000" lnSpcReduction="20000"/>
          </a:bodyPr>
          <a:lstStyle/>
          <a:p>
            <a:r>
              <a:rPr lang="sk-SK" dirty="0" smtClean="0"/>
              <a:t>V Škótsku sú podľa odporúčaní zavedené široko koncipované osnovy pre všetkých žiakov. </a:t>
            </a:r>
          </a:p>
          <a:p>
            <a:r>
              <a:rPr lang="sk-SK" dirty="0" smtClean="0"/>
              <a:t>Školské osnovy však </a:t>
            </a:r>
            <a:r>
              <a:rPr lang="sk-SK" dirty="0" smtClean="0">
                <a:solidFill>
                  <a:schemeClr val="accent2"/>
                </a:solidFill>
              </a:rPr>
              <a:t>nie sú určené štátom </a:t>
            </a:r>
            <a:r>
              <a:rPr lang="sk-SK" dirty="0" smtClean="0"/>
              <a:t>a zodpovednosť za ich tvorbu a riadenie nesú školské orgány a riaditelia škôl. </a:t>
            </a:r>
          </a:p>
          <a:p>
            <a:r>
              <a:rPr lang="sk-SK" dirty="0" smtClean="0"/>
              <a:t>Iniciatíva technického a odborného vzdelávania (</a:t>
            </a:r>
            <a:r>
              <a:rPr lang="sk-SK" dirty="0" err="1" smtClean="0"/>
              <a:t>Technical</a:t>
            </a:r>
            <a:r>
              <a:rPr lang="sk-SK" dirty="0" smtClean="0"/>
              <a:t> and </a:t>
            </a:r>
            <a:r>
              <a:rPr lang="sk-SK" dirty="0" err="1" smtClean="0"/>
              <a:t>Vocational</a:t>
            </a:r>
            <a:r>
              <a:rPr lang="sk-SK" dirty="0" smtClean="0"/>
              <a:t> </a:t>
            </a:r>
            <a:r>
              <a:rPr lang="sk-SK" dirty="0" err="1" smtClean="0"/>
              <a:t>Education</a:t>
            </a:r>
            <a:r>
              <a:rPr lang="sk-SK" dirty="0" smtClean="0"/>
              <a:t> </a:t>
            </a:r>
            <a:r>
              <a:rPr lang="sk-SK" dirty="0" err="1" smtClean="0"/>
              <a:t>Initiative</a:t>
            </a:r>
            <a:r>
              <a:rPr lang="sk-SK" dirty="0" smtClean="0"/>
              <a:t> - TVEI) sa realizuje s cieľom pomôcť pripraviť </a:t>
            </a:r>
            <a:r>
              <a:rPr lang="sk-SK" dirty="0" smtClean="0">
                <a:solidFill>
                  <a:schemeClr val="accent2"/>
                </a:solidFill>
              </a:rPr>
              <a:t>kompetentné, efektívne a podnikavé pracovné sily. </a:t>
            </a:r>
            <a:r>
              <a:rPr lang="sk-SK" dirty="0" smtClean="0"/>
              <a:t>Jej úlohou je pripraviť mladých ľudí vo veku 14 - 18 rokov na požiadavky pracovného života v rýchle sa meniacej spoločnosti s vysoko rozvinutými technológiami.</a:t>
            </a:r>
            <a:endParaRPr lang="sk-SK" dirty="0"/>
          </a:p>
        </p:txBody>
      </p:sp>
    </p:spTree>
    <p:extLst>
      <p:ext uri="{BB962C8B-B14F-4D97-AF65-F5344CB8AC3E}">
        <p14:creationId xmlns:p14="http://schemas.microsoft.com/office/powerpoint/2010/main" val="3730629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342900" lvl="0" indent="-342900">
              <a:spcBef>
                <a:spcPct val="20000"/>
              </a:spcBef>
            </a:pPr>
            <a:r>
              <a:rPr lang="sk-SK" sz="2000" b="1" dirty="0">
                <a:solidFill>
                  <a:prstClr val="black"/>
                </a:solidFill>
                <a:latin typeface="Times New Roman" pitchFamily="18" charset="0"/>
                <a:ea typeface="+mn-ea"/>
                <a:cs typeface="Times New Roman" pitchFamily="18" charset="0"/>
              </a:rPr>
              <a:t>Diagram štruktúry systému vzdelávania a základnej odbornej prípravy</a:t>
            </a:r>
            <a:br>
              <a:rPr lang="sk-SK" sz="2000" b="1" dirty="0">
                <a:solidFill>
                  <a:prstClr val="black"/>
                </a:solidFill>
                <a:latin typeface="Times New Roman" pitchFamily="18" charset="0"/>
                <a:ea typeface="+mn-ea"/>
                <a:cs typeface="Times New Roman" pitchFamily="18" charset="0"/>
              </a:rPr>
            </a:br>
            <a:r>
              <a:rPr lang="sk-SK" sz="2000" b="1" dirty="0" smtClean="0">
                <a:solidFill>
                  <a:prstClr val="black"/>
                </a:solidFill>
                <a:latin typeface="Times New Roman" pitchFamily="18" charset="0"/>
                <a:ea typeface="+mn-ea"/>
                <a:cs typeface="Times New Roman" pitchFamily="18" charset="0"/>
              </a:rPr>
              <a:t>ANGLICKO A WALES </a:t>
            </a:r>
            <a:endParaRPr lang="sk-SK" sz="2000" b="1" dirty="0"/>
          </a:p>
        </p:txBody>
      </p:sp>
      <p:sp>
        <p:nvSpPr>
          <p:cNvPr id="3" name="Zástupný symbol obsahu 2"/>
          <p:cNvSpPr>
            <a:spLocks noGrp="1"/>
          </p:cNvSpPr>
          <p:nvPr>
            <p:ph idx="1"/>
          </p:nvPr>
        </p:nvSpPr>
        <p:spPr>
          <a:xfrm>
            <a:off x="457200" y="1600200"/>
            <a:ext cx="8229600" cy="4997152"/>
          </a:xfrm>
        </p:spPr>
        <p:txBody>
          <a:bodyPr>
            <a:normAutofit fontScale="32500" lnSpcReduction="20000"/>
          </a:bodyPr>
          <a:lstStyle/>
          <a:p>
            <a:pPr marL="0" indent="0">
              <a:buNone/>
            </a:pPr>
            <a:endParaRPr lang="sk-SK" dirty="0" smtClean="0">
              <a:latin typeface="Times New Roman" pitchFamily="18" charset="0"/>
              <a:cs typeface="Times New Roman" pitchFamily="18" charset="0"/>
            </a:endParaRPr>
          </a:p>
          <a:p>
            <a:r>
              <a:rPr lang="sk-SK" sz="5500" dirty="0" smtClean="0">
                <a:latin typeface="Times New Roman" pitchFamily="18" charset="0"/>
                <a:cs typeface="Times New Roman" pitchFamily="18" charset="0"/>
              </a:rPr>
              <a:t>Dvojstupňový (základné a stredné školstvo) a trojstupňový (prvý stupeň, stredné a vysoké školy) systém existujú popri sebe podľa opatrení stanovených miestnymi školskými správami (</a:t>
            </a:r>
            <a:r>
              <a:rPr lang="sk-SK" sz="5500" dirty="0" err="1" smtClean="0">
                <a:latin typeface="Times New Roman" pitchFamily="18" charset="0"/>
                <a:cs typeface="Times New Roman" pitchFamily="18" charset="0"/>
              </a:rPr>
              <a:t>Local</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Education</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Authority</a:t>
            </a:r>
            <a:r>
              <a:rPr lang="sk-SK" sz="5500" dirty="0" smtClean="0">
                <a:latin typeface="Times New Roman" pitchFamily="18" charset="0"/>
                <a:cs typeface="Times New Roman" pitchFamily="18" charset="0"/>
              </a:rPr>
              <a:t> - LEA).</a:t>
            </a:r>
          </a:p>
          <a:p>
            <a:r>
              <a:rPr lang="sk-SK" sz="5500" dirty="0" smtClean="0">
                <a:latin typeface="Times New Roman" pitchFamily="18" charset="0"/>
                <a:cs typeface="Times New Roman" pitchFamily="18" charset="0"/>
              </a:rPr>
              <a:t>90% žiakov stredných škôl navštevuje nevýberové všeobecnovzdelávacie školy pre žiakov vo veku 11 až 16, resp. 11 až 18 rokov. Väčšina ostatných detí vo veku 11 - 18 rokov navštevuje všeobecnovzdelávacie školy (</a:t>
            </a:r>
            <a:r>
              <a:rPr lang="sk-SK" sz="5500" dirty="0" err="1" smtClean="0">
                <a:latin typeface="Times New Roman" pitchFamily="18" charset="0"/>
                <a:cs typeface="Times New Roman" pitchFamily="18" charset="0"/>
              </a:rPr>
              <a:t>grammar</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schools</a:t>
            </a:r>
            <a:r>
              <a:rPr lang="sk-SK" sz="5500" dirty="0" smtClean="0">
                <a:latin typeface="Times New Roman" pitchFamily="18" charset="0"/>
                <a:cs typeface="Times New Roman" pitchFamily="18" charset="0"/>
              </a:rPr>
              <a:t>), alebo moderné školy pre 11 - 16 ročných. Len niektoré LEA naďalej udržiavajú technické stredné školy.</a:t>
            </a:r>
          </a:p>
          <a:p>
            <a:r>
              <a:rPr lang="sk-SK" sz="5500" dirty="0" smtClean="0">
                <a:latin typeface="Times New Roman" pitchFamily="18" charset="0"/>
                <a:cs typeface="Times New Roman" pitchFamily="18" charset="0"/>
              </a:rPr>
              <a:t>Školy pre žiakov starších ako 16 rokov sú známe ako </a:t>
            </a:r>
            <a:r>
              <a:rPr lang="sk-SK" sz="5500" dirty="0" err="1" smtClean="0">
                <a:latin typeface="Times New Roman" pitchFamily="18" charset="0"/>
                <a:cs typeface="Times New Roman" pitchFamily="18" charset="0"/>
              </a:rPr>
              <a:t>Sixth</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Form</a:t>
            </a:r>
            <a:r>
              <a:rPr lang="sk-SK" sz="5500" dirty="0" smtClean="0">
                <a:latin typeface="Times New Roman" pitchFamily="18" charset="0"/>
                <a:cs typeface="Times New Roman" pitchFamily="18" charset="0"/>
              </a:rPr>
              <a:t>. Školy pre 11 - 16 ročných sa kombinujú so </a:t>
            </a:r>
            <a:r>
              <a:rPr lang="sk-SK" sz="5500" dirty="0" err="1" smtClean="0">
                <a:latin typeface="Times New Roman" pitchFamily="18" charset="0"/>
                <a:cs typeface="Times New Roman" pitchFamily="18" charset="0"/>
              </a:rPr>
              <a:t>Sixth</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Form</a:t>
            </a:r>
            <a:r>
              <a:rPr lang="sk-SK" sz="5500" dirty="0" smtClean="0">
                <a:latin typeface="Times New Roman" pitchFamily="18" charset="0"/>
                <a:cs typeface="Times New Roman" pitchFamily="18" charset="0"/>
              </a:rPr>
              <a:t> alebo terciárnymi vyššími odbornými školami (</a:t>
            </a:r>
            <a:r>
              <a:rPr lang="sk-SK" sz="5500" dirty="0" err="1" smtClean="0">
                <a:latin typeface="Times New Roman" pitchFamily="18" charset="0"/>
                <a:cs typeface="Times New Roman" pitchFamily="18" charset="0"/>
              </a:rPr>
              <a:t>colleges</a:t>
            </a:r>
            <a:r>
              <a:rPr lang="sk-SK" sz="5500" dirty="0" smtClean="0">
                <a:latin typeface="Times New Roman" pitchFamily="18" charset="0"/>
                <a:cs typeface="Times New Roman" pitchFamily="18" charset="0"/>
              </a:rPr>
              <a:t>) pre žiakov nad 16 rokov veku. Žiaci môžu pokračovať na vyšších odborných školách ďalšieho vzdelávania (</a:t>
            </a:r>
            <a:r>
              <a:rPr lang="sk-SK" sz="5500" dirty="0" err="1" smtClean="0">
                <a:latin typeface="Times New Roman" pitchFamily="18" charset="0"/>
                <a:cs typeface="Times New Roman" pitchFamily="18" charset="0"/>
              </a:rPr>
              <a:t>Further</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Education</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College</a:t>
            </a:r>
            <a:r>
              <a:rPr lang="sk-SK" sz="5500" dirty="0" smtClean="0">
                <a:latin typeface="Times New Roman" pitchFamily="18" charset="0"/>
                <a:cs typeface="Times New Roman" pitchFamily="18" charset="0"/>
              </a:rPr>
              <a:t>). Školy </a:t>
            </a:r>
            <a:r>
              <a:rPr lang="sk-SK" sz="5500" dirty="0" err="1" smtClean="0">
                <a:latin typeface="Times New Roman" pitchFamily="18" charset="0"/>
                <a:cs typeface="Times New Roman" pitchFamily="18" charset="0"/>
              </a:rPr>
              <a:t>Sixth</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Form</a:t>
            </a:r>
            <a:r>
              <a:rPr lang="sk-SK" sz="5500" dirty="0" smtClean="0">
                <a:latin typeface="Times New Roman" pitchFamily="18" charset="0"/>
                <a:cs typeface="Times New Roman" pitchFamily="18" charset="0"/>
              </a:rPr>
              <a:t> sa zaoberajú výlučne žiakmi vo veku 16 až 19 rokov a podliehajú školskému zákonu. Terciárne vyššie odborné školy majú črty tak </a:t>
            </a:r>
            <a:r>
              <a:rPr lang="sk-SK" sz="5500" dirty="0" err="1" smtClean="0">
                <a:latin typeface="Times New Roman" pitchFamily="18" charset="0"/>
                <a:cs typeface="Times New Roman" pitchFamily="18" charset="0"/>
              </a:rPr>
              <a:t>Sixth</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Form</a:t>
            </a:r>
            <a:r>
              <a:rPr lang="sk-SK" sz="5500" dirty="0" smtClean="0">
                <a:latin typeface="Times New Roman" pitchFamily="18" charset="0"/>
                <a:cs typeface="Times New Roman" pitchFamily="18" charset="0"/>
              </a:rPr>
              <a:t>, ako aj </a:t>
            </a:r>
            <a:r>
              <a:rPr lang="sk-SK" sz="5500" dirty="0" err="1" smtClean="0">
                <a:latin typeface="Times New Roman" pitchFamily="18" charset="0"/>
                <a:cs typeface="Times New Roman" pitchFamily="18" charset="0"/>
              </a:rPr>
              <a:t>Further</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Education</a:t>
            </a:r>
            <a:r>
              <a:rPr lang="sk-SK" sz="5500" dirty="0" smtClean="0">
                <a:latin typeface="Times New Roman" pitchFamily="18" charset="0"/>
                <a:cs typeface="Times New Roman" pitchFamily="18" charset="0"/>
              </a:rPr>
              <a:t> </a:t>
            </a:r>
            <a:r>
              <a:rPr lang="sk-SK" sz="5500" dirty="0" err="1" smtClean="0">
                <a:latin typeface="Times New Roman" pitchFamily="18" charset="0"/>
                <a:cs typeface="Times New Roman" pitchFamily="18" charset="0"/>
              </a:rPr>
              <a:t>College</a:t>
            </a:r>
            <a:r>
              <a:rPr lang="sk-SK" sz="5500" dirty="0" smtClean="0">
                <a:latin typeface="Times New Roman" pitchFamily="18" charset="0"/>
                <a:cs typeface="Times New Roman" pitchFamily="18" charset="0"/>
              </a:rPr>
              <a:t> a podliehajú zákonu o ďalšom vzdelávaní. Všetky tri typy škôl poskytujú široký okruh akademických aj odborných predmetov.</a:t>
            </a:r>
          </a:p>
          <a:p>
            <a:r>
              <a:rPr lang="sk-SK" sz="5500" dirty="0" smtClean="0">
                <a:latin typeface="Times New Roman" pitchFamily="18" charset="0"/>
                <a:cs typeface="Times New Roman" pitchFamily="18" charset="0"/>
              </a:rPr>
              <a:t>Odborná príprava mládeže sa realizuje na základe zmlúv s nezávislými inštitúciami odbornej prípravy (často súkromnými podnikateľmi). Trvá dva roky a realizuje sa v “jednotkách kompetencií”.</a:t>
            </a:r>
            <a:endParaRPr lang="sk-SK" sz="5500" dirty="0">
              <a:latin typeface="Times New Roman" pitchFamily="18" charset="0"/>
              <a:cs typeface="Times New Roman" pitchFamily="18" charset="0"/>
            </a:endParaRPr>
          </a:p>
        </p:txBody>
      </p:sp>
    </p:spTree>
    <p:extLst>
      <p:ext uri="{BB962C8B-B14F-4D97-AF65-F5344CB8AC3E}">
        <p14:creationId xmlns:p14="http://schemas.microsoft.com/office/powerpoint/2010/main" val="1296096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018"/>
          </a:xfrm>
        </p:spPr>
        <p:txBody>
          <a:bodyPr>
            <a:normAutofit fontScale="90000"/>
          </a:bodyPr>
          <a:lstStyle/>
          <a:p>
            <a:endParaRPr lang="sk-SK" dirty="0"/>
          </a:p>
        </p:txBody>
      </p:sp>
      <p:sp>
        <p:nvSpPr>
          <p:cNvPr id="3" name="Zástupný symbol obsahu 2"/>
          <p:cNvSpPr>
            <a:spLocks noGrp="1"/>
          </p:cNvSpPr>
          <p:nvPr>
            <p:ph idx="1"/>
          </p:nvPr>
        </p:nvSpPr>
        <p:spPr/>
        <p:txBody>
          <a:bodyPr/>
          <a:lstStyle/>
          <a:p>
            <a:endParaRPr lang="sk-SK"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76456"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957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SEVERNÉ ÍRSKO</a:t>
            </a:r>
            <a:endParaRPr lang="sk-SK" dirty="0"/>
          </a:p>
        </p:txBody>
      </p:sp>
      <p:sp>
        <p:nvSpPr>
          <p:cNvPr id="3" name="Zástupný symbol obsahu 2"/>
          <p:cNvSpPr>
            <a:spLocks noGrp="1"/>
          </p:cNvSpPr>
          <p:nvPr>
            <p:ph idx="1"/>
          </p:nvPr>
        </p:nvSpPr>
        <p:spPr/>
        <p:txBody>
          <a:bodyPr>
            <a:normAutofit fontScale="70000" lnSpcReduction="20000"/>
          </a:bodyPr>
          <a:lstStyle/>
          <a:p>
            <a:r>
              <a:rPr lang="sk-SK" i="1" dirty="0" smtClean="0"/>
              <a:t> </a:t>
            </a:r>
            <a:r>
              <a:rPr lang="sk-SK" i="1" dirty="0"/>
              <a:t>Väčšina detí do veku 11 - 12 rokov sa vzdelávajú v základných školách; niektorí sa vzdelávajú v prípravných oddeleniach stredných škôl, za ktoré sa vyberajú poplatky.</a:t>
            </a:r>
            <a:endParaRPr lang="sk-SK" dirty="0"/>
          </a:p>
          <a:p>
            <a:r>
              <a:rPr lang="sk-SK" i="1" dirty="0" smtClean="0"/>
              <a:t>Stredné </a:t>
            </a:r>
            <a:r>
              <a:rPr lang="sk-SK" i="1" dirty="0"/>
              <a:t>školstvo je v súčasnosti selektívne. Na základe testov sa žiaci dostávajú buď do všeobecnovzdelávacích škôl (</a:t>
            </a:r>
            <a:r>
              <a:rPr lang="sk-SK" i="1" dirty="0" err="1"/>
              <a:t>grammar</a:t>
            </a:r>
            <a:r>
              <a:rPr lang="sk-SK" i="1" dirty="0"/>
              <a:t> </a:t>
            </a:r>
            <a:r>
              <a:rPr lang="sk-SK" i="1" dirty="0" err="1"/>
              <a:t>schools</a:t>
            </a:r>
            <a:r>
              <a:rPr lang="sk-SK" i="1" dirty="0"/>
              <a:t>) alebo do stredných škôl. Obidve školy poskytujú podobný okruh vzdelávacích predmetov, všeobecnovzdelávacie školy pre 11-18-ročných, stredné školy pre 11-16-ročných.</a:t>
            </a:r>
            <a:endParaRPr lang="sk-SK" dirty="0"/>
          </a:p>
          <a:p>
            <a:r>
              <a:rPr lang="sk-SK" i="1" dirty="0" smtClean="0"/>
              <a:t> </a:t>
            </a:r>
            <a:r>
              <a:rPr lang="sk-SK" i="1" dirty="0"/>
              <a:t>Vyššie školy ďalšieho vzdelávania ponúkajú akademické a odborné predmety pre osoby, ktoré už prekročili vek povinnej školskej dochádzky.</a:t>
            </a:r>
            <a:endParaRPr lang="sk-SK" dirty="0"/>
          </a:p>
          <a:p>
            <a:r>
              <a:rPr lang="sk-SK" i="1" dirty="0" smtClean="0"/>
              <a:t>Odbornú </a:t>
            </a:r>
            <a:r>
              <a:rPr lang="sk-SK" i="1" dirty="0"/>
              <a:t>prípravu mládeže realizujú Centrá odbornej prípravy, </a:t>
            </a:r>
            <a:r>
              <a:rPr lang="sk-SK" i="1" dirty="0" err="1"/>
              <a:t>komunitné</a:t>
            </a:r>
            <a:r>
              <a:rPr lang="sk-SK" i="1" dirty="0"/>
              <a:t> dielne a vyššie školy ďalšieho vzdelávania. Odborná príprava trvá dva roky.</a:t>
            </a:r>
            <a:endParaRPr lang="sk-SK" dirty="0"/>
          </a:p>
          <a:p>
            <a:endParaRPr lang="sk-SK" dirty="0"/>
          </a:p>
        </p:txBody>
      </p:sp>
    </p:spTree>
    <p:extLst>
      <p:ext uri="{BB962C8B-B14F-4D97-AF65-F5344CB8AC3E}">
        <p14:creationId xmlns:p14="http://schemas.microsoft.com/office/powerpoint/2010/main" val="2328208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84976"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710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ŠKÓTSKO</a:t>
            </a:r>
            <a:endParaRPr lang="sk-SK" dirty="0"/>
          </a:p>
        </p:txBody>
      </p:sp>
      <p:sp>
        <p:nvSpPr>
          <p:cNvPr id="3" name="Zástupný symbol obsahu 2"/>
          <p:cNvSpPr>
            <a:spLocks noGrp="1"/>
          </p:cNvSpPr>
          <p:nvPr>
            <p:ph idx="1"/>
          </p:nvPr>
        </p:nvSpPr>
        <p:spPr>
          <a:xfrm>
            <a:off x="457200" y="1412776"/>
            <a:ext cx="8229600" cy="4824536"/>
          </a:xfrm>
        </p:spPr>
        <p:txBody>
          <a:bodyPr>
            <a:normAutofit fontScale="55000" lnSpcReduction="20000"/>
          </a:bodyPr>
          <a:lstStyle/>
          <a:p>
            <a:r>
              <a:rPr lang="sk-SK" b="0" i="1" dirty="0" smtClean="0">
                <a:solidFill>
                  <a:srgbClr val="000000"/>
                </a:solidFill>
                <a:effectLst/>
                <a:latin typeface="Arial"/>
              </a:rPr>
              <a:t>99% škótskych štátnych stredných škôl sú všeobecné stredné školy poskytujúce všetky typy vzdelávacích kurzov pre žiakov s rozličnými schopnosťami. 90% škôl poskytuje 6-ročné vzdelávanie (4 roky povinného a 2 roky výberového stredného vzdelávania). Žiaci môžu opustiť školu ako 16-roční. Skúšky, ktoré sa robia obvykle v 17 rokoch, umožňujú prístup na tretí stupeň vzdelávania.</a:t>
            </a:r>
          </a:p>
          <a:p>
            <a:r>
              <a:rPr lang="sk-SK" b="0" i="1" dirty="0" smtClean="0">
                <a:solidFill>
                  <a:srgbClr val="000000"/>
                </a:solidFill>
                <a:effectLst/>
                <a:latin typeface="Arial"/>
              </a:rPr>
              <a:t>Vyššie školy ďalšieho vzdelávania ponúkajú akademické a odborné vyučovacie predmety od remesiel po akademickú hodnosť. Do niektorých kurzov prijímajú žiakov, ktorí navštevujú v súčasnosti stredné školy. Vyššie školy ďalšieho vzdelávania tiež poskytujú kurzy, ktoré sú súčasťou programov odbornej prípravy mládeže mimo zamestnania.</a:t>
            </a:r>
          </a:p>
          <a:p>
            <a:r>
              <a:rPr lang="sk-SK" b="0" i="1" dirty="0" smtClean="0">
                <a:solidFill>
                  <a:srgbClr val="000000"/>
                </a:solidFill>
                <a:effectLst/>
                <a:latin typeface="Arial"/>
              </a:rPr>
              <a:t>Odborná príprava mládeže sa realizuje na základe kontraktov s nezávislými vzdelávacími inštitúciami (často aj súkromnými zamestnávateľmi). Trvá dva roky a je organizovaná v “jednotkách kompetencií".</a:t>
            </a:r>
          </a:p>
          <a:p>
            <a:r>
              <a:rPr lang="sk-SK" b="0" i="1" dirty="0" smtClean="0">
                <a:solidFill>
                  <a:srgbClr val="000000"/>
                </a:solidFill>
                <a:effectLst/>
                <a:latin typeface="Arial"/>
              </a:rPr>
              <a:t>Inštitúcie vysokoškolského vzdelávania zahrnujú univerzity, bývalé technologické inštitúty, umelecké a zdravotnícke vyššie stredné školy a učiteľské prípravky.</a:t>
            </a:r>
          </a:p>
          <a:p>
            <a:endParaRPr lang="sk-SK" dirty="0"/>
          </a:p>
        </p:txBody>
      </p:sp>
    </p:spTree>
    <p:extLst>
      <p:ext uri="{BB962C8B-B14F-4D97-AF65-F5344CB8AC3E}">
        <p14:creationId xmlns:p14="http://schemas.microsoft.com/office/powerpoint/2010/main" val="738059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5663"/>
            <a:ext cx="8568952" cy="646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292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marL="342900" lvl="0" indent="-342900">
              <a:spcBef>
                <a:spcPct val="20000"/>
              </a:spcBef>
            </a:pPr>
            <a:r>
              <a:rPr lang="sk-SK" sz="3000" b="1" dirty="0" smtClean="0">
                <a:solidFill>
                  <a:srgbClr val="000000"/>
                </a:solidFill>
                <a:latin typeface="Arial"/>
                <a:ea typeface="+mn-ea"/>
                <a:cs typeface="+mn-cs"/>
              </a:rPr>
              <a:t/>
            </a:r>
            <a:br>
              <a:rPr lang="sk-SK" sz="3000" b="1" dirty="0" smtClean="0">
                <a:solidFill>
                  <a:srgbClr val="000000"/>
                </a:solidFill>
                <a:latin typeface="Arial"/>
                <a:ea typeface="+mn-ea"/>
                <a:cs typeface="+mn-cs"/>
              </a:rPr>
            </a:br>
            <a:r>
              <a:rPr lang="sk-SK" sz="3000" b="1" dirty="0" smtClean="0">
                <a:solidFill>
                  <a:srgbClr val="000000"/>
                </a:solidFill>
                <a:latin typeface="Arial"/>
                <a:ea typeface="+mn-ea"/>
                <a:cs typeface="+mn-cs"/>
              </a:rPr>
              <a:t>Základná </a:t>
            </a:r>
            <a:r>
              <a:rPr lang="sk-SK" sz="3000" b="1" dirty="0">
                <a:solidFill>
                  <a:srgbClr val="000000"/>
                </a:solidFill>
                <a:latin typeface="Arial"/>
                <a:ea typeface="+mn-ea"/>
                <a:cs typeface="+mn-cs"/>
              </a:rPr>
              <a:t>štatistika o UK</a:t>
            </a:r>
            <a:r>
              <a:rPr lang="sk-SK" sz="3000" dirty="0">
                <a:solidFill>
                  <a:srgbClr val="000000"/>
                </a:solidFill>
                <a:latin typeface="Times New Roman"/>
                <a:ea typeface="+mn-ea"/>
                <a:cs typeface="+mn-cs"/>
              </a:rPr>
              <a:t/>
            </a:r>
            <a:br>
              <a:rPr lang="sk-SK" sz="3000" dirty="0">
                <a:solidFill>
                  <a:srgbClr val="000000"/>
                </a:solidFill>
                <a:latin typeface="Times New Roman"/>
                <a:ea typeface="+mn-ea"/>
                <a:cs typeface="+mn-cs"/>
              </a:rPr>
            </a:br>
            <a:endParaRPr lang="sk-SK" dirty="0"/>
          </a:p>
        </p:txBody>
      </p:sp>
      <p:sp>
        <p:nvSpPr>
          <p:cNvPr id="3" name="Zástupný symbol obsahu 2"/>
          <p:cNvSpPr>
            <a:spLocks noGrp="1"/>
          </p:cNvSpPr>
          <p:nvPr>
            <p:ph idx="1"/>
          </p:nvPr>
        </p:nvSpPr>
        <p:spPr/>
        <p:txBody>
          <a:bodyPr>
            <a:normAutofit lnSpcReduction="10000"/>
          </a:bodyPr>
          <a:lstStyle/>
          <a:p>
            <a:r>
              <a:rPr lang="sk-SK" dirty="0" smtClean="0">
                <a:latin typeface="Arial"/>
              </a:rPr>
              <a:t>Percento mladých ľudí v UK, ktorí zostávajú vo všeobecnovzdelávacích </a:t>
            </a:r>
            <a:r>
              <a:rPr lang="sk-SK" dirty="0" smtClean="0">
                <a:solidFill>
                  <a:schemeClr val="accent2"/>
                </a:solidFill>
                <a:latin typeface="Arial"/>
              </a:rPr>
              <a:t>stredných školách</a:t>
            </a:r>
            <a:r>
              <a:rPr lang="sk-SK" dirty="0" smtClean="0">
                <a:latin typeface="Arial"/>
              </a:rPr>
              <a:t> po 16 roku - </a:t>
            </a:r>
            <a:r>
              <a:rPr lang="sk-SK" dirty="0" smtClean="0">
                <a:solidFill>
                  <a:schemeClr val="accent2"/>
                </a:solidFill>
                <a:latin typeface="Arial"/>
              </a:rPr>
              <a:t>35%</a:t>
            </a:r>
            <a:r>
              <a:rPr lang="sk-SK" dirty="0" smtClean="0">
                <a:latin typeface="Arial"/>
              </a:rPr>
              <a:t>.</a:t>
            </a:r>
          </a:p>
          <a:p>
            <a:r>
              <a:rPr lang="sk-SK" dirty="0" smtClean="0">
                <a:latin typeface="Arial"/>
              </a:rPr>
              <a:t>Percento mladých ľudí v UK, ktorí navštevujú </a:t>
            </a:r>
            <a:r>
              <a:rPr lang="sk-SK" dirty="0" smtClean="0">
                <a:solidFill>
                  <a:schemeClr val="tx2"/>
                </a:solidFill>
                <a:latin typeface="Arial"/>
              </a:rPr>
              <a:t>vyššie odborné školy </a:t>
            </a:r>
            <a:r>
              <a:rPr lang="sk-SK" dirty="0" smtClean="0">
                <a:latin typeface="Arial"/>
              </a:rPr>
              <a:t>alebo ďalšie vzdelávanie po 16 roku - </a:t>
            </a:r>
            <a:r>
              <a:rPr lang="sk-SK" dirty="0" smtClean="0">
                <a:solidFill>
                  <a:schemeClr val="tx2"/>
                </a:solidFill>
                <a:latin typeface="Arial"/>
              </a:rPr>
              <a:t>18%</a:t>
            </a:r>
            <a:r>
              <a:rPr lang="sk-SK" dirty="0" smtClean="0">
                <a:latin typeface="Arial"/>
              </a:rPr>
              <a:t>.</a:t>
            </a:r>
          </a:p>
          <a:p>
            <a:r>
              <a:rPr lang="sk-SK" dirty="0" smtClean="0">
                <a:latin typeface="Arial"/>
              </a:rPr>
              <a:t>Percento mladých ľudí v UK, ktorí navštevujú </a:t>
            </a:r>
            <a:r>
              <a:rPr lang="sk-SK" dirty="0" smtClean="0">
                <a:solidFill>
                  <a:schemeClr val="accent3">
                    <a:lumMod val="75000"/>
                  </a:schemeClr>
                </a:solidFill>
                <a:latin typeface="Arial"/>
              </a:rPr>
              <a:t>odbornú prípravu </a:t>
            </a:r>
            <a:r>
              <a:rPr lang="sk-SK" dirty="0" smtClean="0">
                <a:latin typeface="Arial"/>
              </a:rPr>
              <a:t>mládeže po 16 roku - </a:t>
            </a:r>
            <a:r>
              <a:rPr lang="sk-SK" dirty="0" smtClean="0">
                <a:solidFill>
                  <a:schemeClr val="accent3">
                    <a:lumMod val="75000"/>
                  </a:schemeClr>
                </a:solidFill>
                <a:latin typeface="Arial"/>
              </a:rPr>
              <a:t>17%</a:t>
            </a:r>
            <a:r>
              <a:rPr lang="sk-SK" dirty="0" smtClean="0">
                <a:latin typeface="Arial"/>
              </a:rPr>
              <a:t>.</a:t>
            </a:r>
            <a:endParaRPr lang="sk-SK" dirty="0"/>
          </a:p>
        </p:txBody>
      </p:sp>
    </p:spTree>
    <p:extLst>
      <p:ext uri="{BB962C8B-B14F-4D97-AF65-F5344CB8AC3E}">
        <p14:creationId xmlns:p14="http://schemas.microsoft.com/office/powerpoint/2010/main" val="1736958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Ako vyzerá britská základná škola</a:t>
            </a:r>
            <a:endParaRPr lang="sk-SK" dirty="0"/>
          </a:p>
        </p:txBody>
      </p:sp>
      <p:sp>
        <p:nvSpPr>
          <p:cNvPr id="3" name="Zástupný symbol obsahu 2"/>
          <p:cNvSpPr>
            <a:spLocks noGrp="1"/>
          </p:cNvSpPr>
          <p:nvPr>
            <p:ph idx="1"/>
          </p:nvPr>
        </p:nvSpPr>
        <p:spPr/>
        <p:txBody>
          <a:bodyPr>
            <a:normAutofit fontScale="85000" lnSpcReduction="10000"/>
          </a:bodyPr>
          <a:lstStyle/>
          <a:p>
            <a:pPr marL="0" indent="0">
              <a:buNone/>
            </a:pPr>
            <a:endParaRPr lang="sk-SK" b="1" dirty="0">
              <a:solidFill>
                <a:srgbClr val="990000"/>
              </a:solidFill>
              <a:latin typeface="RaleWay"/>
            </a:endParaRPr>
          </a:p>
          <a:p>
            <a:r>
              <a:rPr lang="sk-SK" dirty="0">
                <a:solidFill>
                  <a:srgbClr val="333333"/>
                </a:solidFill>
                <a:latin typeface="RaleWay"/>
              </a:rPr>
              <a:t>Budova </a:t>
            </a:r>
            <a:r>
              <a:rPr lang="sk-SK" dirty="0" err="1">
                <a:solidFill>
                  <a:srgbClr val="333333"/>
                </a:solidFill>
                <a:latin typeface="RaleWay"/>
              </a:rPr>
              <a:t>primary</a:t>
            </a:r>
            <a:r>
              <a:rPr lang="sk-SK" dirty="0">
                <a:solidFill>
                  <a:srgbClr val="333333"/>
                </a:solidFill>
                <a:latin typeface="RaleWay"/>
              </a:rPr>
              <a:t> </a:t>
            </a:r>
            <a:r>
              <a:rPr lang="sk-SK" dirty="0" err="1">
                <a:solidFill>
                  <a:srgbClr val="333333"/>
                </a:solidFill>
                <a:latin typeface="RaleWay"/>
              </a:rPr>
              <a:t>school</a:t>
            </a:r>
            <a:r>
              <a:rPr lang="sk-SK" dirty="0">
                <a:solidFill>
                  <a:srgbClr val="333333"/>
                </a:solidFill>
                <a:latin typeface="RaleWay"/>
              </a:rPr>
              <a:t> je väčšinou prízemná budova navrhnutá tak, aby do každej triedy bol vchod aj z vonku, aj z vnútra budovy. V budove školy sa nachádza aj mnoho menších miestností, ktoré využívajú učitelia na individuálnu prácu, či prácu v malých skupinkách. Je tu aj jedáleň, telocvičňa a viacúčelová hala. V škole nechýba riaditeľňa a zborovňa, ktorá slúži aj ako kabinet pre všetkých učiteľov. Vlastný kabinet (kabinet učiteľa) tu neexistuje.</a:t>
            </a:r>
          </a:p>
          <a:p>
            <a:endParaRPr lang="sk-SK" dirty="0"/>
          </a:p>
        </p:txBody>
      </p:sp>
    </p:spTree>
    <p:extLst>
      <p:ext uri="{BB962C8B-B14F-4D97-AF65-F5344CB8AC3E}">
        <p14:creationId xmlns:p14="http://schemas.microsoft.com/office/powerpoint/2010/main" val="382104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pPr marL="0" indent="0">
              <a:buNone/>
            </a:pPr>
            <a:r>
              <a:rPr lang="sk-SK" dirty="0" smtClean="0"/>
              <a:t>VB </a:t>
            </a:r>
            <a:r>
              <a:rPr lang="sk-SK" sz="1800" dirty="0" smtClean="0">
                <a:latin typeface="Times New Roman" pitchFamily="18" charset="0"/>
                <a:cs typeface="Times New Roman" pitchFamily="18" charset="0"/>
              </a:rPr>
              <a:t>( najväčší ostrov Európy) </a:t>
            </a:r>
          </a:p>
          <a:p>
            <a:pPr marL="0" indent="0">
              <a:buNone/>
            </a:pPr>
            <a:r>
              <a:rPr lang="sk-SK" sz="1800" dirty="0" smtClean="0">
                <a:latin typeface="Times New Roman" pitchFamily="18" charset="0"/>
                <a:cs typeface="Times New Roman" pitchFamily="18" charset="0"/>
              </a:rPr>
              <a:t>Skladá sa z </a:t>
            </a:r>
            <a:r>
              <a:rPr lang="sk-SK" sz="1800" dirty="0" smtClean="0"/>
              <a:t>troch zemí : </a:t>
            </a:r>
            <a:r>
              <a:rPr lang="sk-SK" dirty="0" smtClean="0"/>
              <a:t>  </a:t>
            </a:r>
          </a:p>
          <a:p>
            <a:r>
              <a:rPr lang="sk-SK" dirty="0" smtClean="0">
                <a:solidFill>
                  <a:schemeClr val="accent1">
                    <a:lumMod val="75000"/>
                  </a:schemeClr>
                </a:solidFill>
              </a:rPr>
              <a:t>SKOTSKA</a:t>
            </a:r>
          </a:p>
          <a:p>
            <a:r>
              <a:rPr lang="sk-SK" dirty="0" smtClean="0">
                <a:solidFill>
                  <a:srgbClr val="FF0000"/>
                </a:solidFill>
              </a:rPr>
              <a:t>ANGLICKA</a:t>
            </a:r>
          </a:p>
          <a:p>
            <a:r>
              <a:rPr lang="sk-SK" dirty="0" smtClean="0">
                <a:solidFill>
                  <a:schemeClr val="accent6">
                    <a:lumMod val="75000"/>
                  </a:schemeClr>
                </a:solidFill>
              </a:rPr>
              <a:t>WALES</a:t>
            </a:r>
          </a:p>
          <a:p>
            <a:pPr marL="0" indent="0">
              <a:buNone/>
            </a:pPr>
            <a:r>
              <a:rPr lang="sk-SK" sz="1600" dirty="0" smtClean="0">
                <a:solidFill>
                  <a:schemeClr val="accent6">
                    <a:lumMod val="75000"/>
                  </a:schemeClr>
                </a:solidFill>
                <a:latin typeface="Times New Roman" pitchFamily="18" charset="0"/>
                <a:cs typeface="Times New Roman" pitchFamily="18" charset="0"/>
              </a:rPr>
              <a:t>        Patrí sem aj </a:t>
            </a:r>
          </a:p>
          <a:p>
            <a:pPr marL="0" indent="0">
              <a:buNone/>
            </a:pPr>
            <a:r>
              <a:rPr lang="sk-SK" sz="2400" dirty="0" smtClean="0">
                <a:solidFill>
                  <a:schemeClr val="accent3">
                    <a:lumMod val="50000"/>
                  </a:schemeClr>
                </a:solidFill>
                <a:latin typeface="Times New Roman" pitchFamily="18" charset="0"/>
                <a:cs typeface="Times New Roman" pitchFamily="18" charset="0"/>
              </a:rPr>
              <a:t>SEVERNÉ ÍRSKO </a:t>
            </a:r>
            <a:endParaRPr lang="sk-SK" sz="2400" dirty="0">
              <a:solidFill>
                <a:schemeClr val="accent3">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0648"/>
            <a:ext cx="5112568" cy="635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313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Za dverami triedy</a:t>
            </a:r>
            <a:endParaRPr lang="sk-SK" dirty="0"/>
          </a:p>
        </p:txBody>
      </p:sp>
      <p:sp>
        <p:nvSpPr>
          <p:cNvPr id="3" name="Zástupný symbol obsahu 2"/>
          <p:cNvSpPr>
            <a:spLocks noGrp="1"/>
          </p:cNvSpPr>
          <p:nvPr>
            <p:ph idx="1"/>
          </p:nvPr>
        </p:nvSpPr>
        <p:spPr/>
        <p:txBody>
          <a:bodyPr>
            <a:normAutofit fontScale="77500" lnSpcReduction="20000"/>
          </a:bodyPr>
          <a:lstStyle/>
          <a:p>
            <a:r>
              <a:rPr lang="sk-SK" dirty="0"/>
              <a:t>V triedach sú lavice alebo stoly a okolo nich stoličky, vhodné na prácu v skupine. Na hodine sa pracuje zásadne v skupinách. Trieda je rozdelená na 2 časti: v jednej sú lavice a v druhej pracovný kút</a:t>
            </a:r>
            <a:r>
              <a:rPr lang="sk-SK" b="1" dirty="0"/>
              <a:t> </a:t>
            </a:r>
            <a:r>
              <a:rPr lang="sk-SK" dirty="0"/>
              <a:t>s počítačmi, tlačiarňou, pomôckami na výtvarnú, knižnica, atď. Nechýba ani nástenka s informáciami, čo sa deti budú učiť. Vo väčšine tried je na zemi koberec. Šatne deti nemajú, iba háčik na chodbe pred triedou. Žiaci sa neprezúvajú.</a:t>
            </a:r>
          </a:p>
          <a:p>
            <a:r>
              <a:rPr lang="sk-SK" dirty="0"/>
              <a:t>V triede je okolo 30 žiakov a v mnohých školách sú až 3 učitelia na triedu. Pomáhajú aj asistenti učiteľov (</a:t>
            </a:r>
            <a:r>
              <a:rPr lang="sk-SK" dirty="0" err="1"/>
              <a:t>teaching</a:t>
            </a:r>
            <a:r>
              <a:rPr lang="sk-SK" dirty="0"/>
              <a:t> asistenti) a výnimkou nie sú ani špeciálni „učební mentori“ (</a:t>
            </a:r>
            <a:r>
              <a:rPr lang="sk-SK" dirty="0" err="1"/>
              <a:t>learning</a:t>
            </a:r>
            <a:r>
              <a:rPr lang="sk-SK" dirty="0"/>
              <a:t> </a:t>
            </a:r>
            <a:r>
              <a:rPr lang="sk-SK" dirty="0" err="1"/>
              <a:t>mentory</a:t>
            </a:r>
            <a:r>
              <a:rPr lang="sk-SK" dirty="0"/>
              <a:t>), ktorí sa starajú o vzdelávanie žiakov so špeciálnymi vzdelávacími potrebami. Chodia počas dňa do tried, aby mohli s danými žiakmi individuálne pracovať.</a:t>
            </a:r>
          </a:p>
          <a:p>
            <a:endParaRPr lang="sk-SK" dirty="0"/>
          </a:p>
        </p:txBody>
      </p:sp>
    </p:spTree>
    <p:extLst>
      <p:ext uri="{BB962C8B-B14F-4D97-AF65-F5344CB8AC3E}">
        <p14:creationId xmlns:p14="http://schemas.microsoft.com/office/powerpoint/2010/main" val="1047087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1400" dirty="0" smtClean="0">
                <a:latin typeface="Times New Roman" pitchFamily="18" charset="0"/>
                <a:cs typeface="Times New Roman" pitchFamily="18" charset="0"/>
              </a:rPr>
              <a:t>A music and general classroom view of Bluecoat Church of England Primary </a:t>
            </a:r>
            <a:r>
              <a:rPr lang="en-US" sz="1400" dirty="0" err="1" smtClean="0">
                <a:latin typeface="Times New Roman" pitchFamily="18" charset="0"/>
                <a:cs typeface="Times New Roman" pitchFamily="18" charset="0"/>
              </a:rPr>
              <a:t>School,Wooten</a:t>
            </a:r>
            <a:r>
              <a:rPr lang="en-US" sz="1400" dirty="0" smtClean="0">
                <a:latin typeface="Times New Roman" pitchFamily="18" charset="0"/>
                <a:cs typeface="Times New Roman" pitchFamily="18" charset="0"/>
              </a:rPr>
              <a:t>-Under-</a:t>
            </a:r>
            <a:r>
              <a:rPr lang="en-US" sz="1400" dirty="0" err="1" smtClean="0">
                <a:latin typeface="Times New Roman" pitchFamily="18" charset="0"/>
                <a:cs typeface="Times New Roman" pitchFamily="18" charset="0"/>
              </a:rPr>
              <a:t>Edge,Gloucestershire.a</a:t>
            </a:r>
            <a:r>
              <a:rPr lang="en-US" sz="1400" dirty="0" smtClean="0">
                <a:latin typeface="Times New Roman" pitchFamily="18" charset="0"/>
                <a:cs typeface="Times New Roman" pitchFamily="18" charset="0"/>
              </a:rPr>
              <a:t> UK education</a:t>
            </a:r>
            <a:r>
              <a:rPr lang="sk-SK" sz="1400" dirty="0" smtClean="0">
                <a:latin typeface="Times New Roman" pitchFamily="18" charset="0"/>
                <a:cs typeface="Times New Roman" pitchFamily="18" charset="0"/>
              </a:rPr>
              <a:t>.</a:t>
            </a:r>
            <a:endParaRPr lang="sk-SK" sz="1400" dirty="0">
              <a:latin typeface="Times New Roman" pitchFamily="18" charset="0"/>
              <a:cs typeface="Times New Roman" pitchFamily="18" charset="0"/>
            </a:endParaRPr>
          </a:p>
        </p:txBody>
      </p:sp>
      <p:sp>
        <p:nvSpPr>
          <p:cNvPr id="3" name="Zástupný symbol obsahu 2"/>
          <p:cNvSpPr>
            <a:spLocks noGrp="1"/>
          </p:cNvSpPr>
          <p:nvPr>
            <p:ph idx="1"/>
          </p:nvPr>
        </p:nvSpPr>
        <p:spPr/>
        <p:txBody>
          <a:bodyPr/>
          <a:lstStyle/>
          <a:p>
            <a:endParaRPr lang="sk-SK"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1"/>
            <a:ext cx="828092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144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1600" b="0" i="0" dirty="0" smtClean="0">
                <a:solidFill>
                  <a:srgbClr val="888888"/>
                </a:solidFill>
                <a:effectLst/>
                <a:latin typeface="Times New Roman" pitchFamily="18" charset="0"/>
                <a:cs typeface="Times New Roman" pitchFamily="18" charset="0"/>
              </a:rPr>
              <a:t>Primary junior school Mathematics </a:t>
            </a:r>
            <a:r>
              <a:rPr lang="en-US" sz="1600" b="0" i="0" dirty="0" err="1" smtClean="0">
                <a:solidFill>
                  <a:srgbClr val="888888"/>
                </a:solidFill>
                <a:effectLst/>
                <a:latin typeface="Times New Roman" pitchFamily="18" charset="0"/>
                <a:cs typeface="Times New Roman" pitchFamily="18" charset="0"/>
              </a:rPr>
              <a:t>Maths</a:t>
            </a:r>
            <a:r>
              <a:rPr lang="en-US" sz="1600" b="0" i="0" dirty="0" smtClean="0">
                <a:solidFill>
                  <a:srgbClr val="888888"/>
                </a:solidFill>
                <a:effectLst/>
                <a:latin typeface="Times New Roman" pitchFamily="18" charset="0"/>
                <a:cs typeface="Times New Roman" pitchFamily="18" charset="0"/>
              </a:rPr>
              <a:t> class, hands up with the answers, UK</a:t>
            </a:r>
            <a:r>
              <a:rPr lang="en-US" sz="1600" b="0" i="0" dirty="0" smtClean="0">
                <a:solidFill>
                  <a:srgbClr val="888888"/>
                </a:solidFill>
                <a:effectLst/>
                <a:latin typeface="arial"/>
              </a:rPr>
              <a:t>.</a:t>
            </a:r>
            <a:endParaRPr lang="sk-SK" sz="1600" dirty="0"/>
          </a:p>
        </p:txBody>
      </p:sp>
      <p:sp>
        <p:nvSpPr>
          <p:cNvPr id="3" name="Zástupný symbol obsahu 2"/>
          <p:cNvSpPr>
            <a:spLocks noGrp="1"/>
          </p:cNvSpPr>
          <p:nvPr>
            <p:ph idx="1"/>
          </p:nvPr>
        </p:nvSpPr>
        <p:spPr/>
        <p:txBody>
          <a:bodyPr/>
          <a:lstStyle/>
          <a:p>
            <a:endParaRPr lang="sk-SK"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280920" cy="560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767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Školská uniforma </a:t>
            </a:r>
            <a:endParaRPr lang="sk-SK" dirty="0"/>
          </a:p>
        </p:txBody>
      </p:sp>
      <p:sp>
        <p:nvSpPr>
          <p:cNvPr id="3" name="Zástupný symbol obsahu 2"/>
          <p:cNvSpPr>
            <a:spLocks noGrp="1"/>
          </p:cNvSpPr>
          <p:nvPr>
            <p:ph idx="1"/>
          </p:nvPr>
        </p:nvSpPr>
        <p:spPr/>
        <p:txBody>
          <a:bodyPr>
            <a:normAutofit fontScale="92500" lnSpcReduction="10000"/>
          </a:bodyPr>
          <a:lstStyle/>
          <a:p>
            <a:r>
              <a:rPr lang="sk-SK" dirty="0">
                <a:solidFill>
                  <a:srgbClr val="333333"/>
                </a:solidFill>
                <a:latin typeface="RaleWay"/>
              </a:rPr>
              <a:t>Žiaci musia mať oblečené školské uniformy. Každá škola má svoju vlastnú uniformu.</a:t>
            </a:r>
          </a:p>
          <a:p>
            <a:r>
              <a:rPr lang="sk-SK" dirty="0">
                <a:solidFill>
                  <a:srgbClr val="333333"/>
                </a:solidFill>
                <a:latin typeface="RaleWay"/>
              </a:rPr>
              <a:t>Spravidla je to biela polokošeľa, modrý sveter s logom školy a pre chlapcov čierne nohavice, pre dievčatá čierne sukne, resp. šatové sukne. Kvôli jednote obliekania veľa škôl uprednostňuje, aby deti mali tmavé bundy aj topánky. Na niektorých školách dokonca učiteľky nesmú mať oblečené nohavice.</a:t>
            </a:r>
          </a:p>
          <a:p>
            <a:endParaRPr lang="sk-SK" dirty="0"/>
          </a:p>
        </p:txBody>
      </p:sp>
    </p:spTree>
    <p:extLst>
      <p:ext uri="{BB962C8B-B14F-4D97-AF65-F5344CB8AC3E}">
        <p14:creationId xmlns:p14="http://schemas.microsoft.com/office/powerpoint/2010/main" val="589916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7488832"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768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Žiadna aktovka</a:t>
            </a:r>
            <a:endParaRPr lang="sk-SK" dirty="0"/>
          </a:p>
        </p:txBody>
      </p:sp>
      <p:sp>
        <p:nvSpPr>
          <p:cNvPr id="3" name="Zástupný symbol obsahu 2"/>
          <p:cNvSpPr>
            <a:spLocks noGrp="1"/>
          </p:cNvSpPr>
          <p:nvPr>
            <p:ph idx="1"/>
          </p:nvPr>
        </p:nvSpPr>
        <p:spPr/>
        <p:txBody>
          <a:bodyPr>
            <a:normAutofit fontScale="85000" lnSpcReduction="10000"/>
          </a:bodyPr>
          <a:lstStyle/>
          <a:p>
            <a:r>
              <a:rPr lang="sk-SK" dirty="0">
                <a:solidFill>
                  <a:srgbClr val="333333"/>
                </a:solidFill>
                <a:latin typeface="RaleWay"/>
              </a:rPr>
              <a:t>Žiaci do školy síce nosia školskú tašku, ale je to len taška na 2 knižky a 1 zošit. Do zošita sa zapisuje doma aj v škole, ako deti čítajú. Knižky – jedna je zo školskej knižnice, ktorú má dieťa požičanú na týždeň a tá druhá je podľa vlastného výberu a čitateľskej chute.</a:t>
            </a:r>
          </a:p>
          <a:p>
            <a:r>
              <a:rPr lang="sk-SK" dirty="0">
                <a:solidFill>
                  <a:srgbClr val="333333"/>
                </a:solidFill>
                <a:latin typeface="RaleWay"/>
              </a:rPr>
              <a:t>V batôžteku majú deti obed. Fľašu s vodou si nenosia. Každý žiak ju má vo svojej triede. Tak isto na stolíkoch majú pastelky, zošity, ceruzky, perá. Učebnice sa používajú málo. Ak niečo treba k štúdiu, dostanú to žiaci nakopírované.</a:t>
            </a:r>
          </a:p>
          <a:p>
            <a:endParaRPr lang="sk-SK" dirty="0"/>
          </a:p>
        </p:txBody>
      </p:sp>
    </p:spTree>
    <p:extLst>
      <p:ext uri="{BB962C8B-B14F-4D97-AF65-F5344CB8AC3E}">
        <p14:creationId xmlns:p14="http://schemas.microsoft.com/office/powerpoint/2010/main" val="4073123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Školský deň </a:t>
            </a:r>
            <a:endParaRPr lang="sk-SK" dirty="0"/>
          </a:p>
        </p:txBody>
      </p:sp>
      <p:sp>
        <p:nvSpPr>
          <p:cNvPr id="3" name="Zástupný symbol obsahu 2"/>
          <p:cNvSpPr>
            <a:spLocks noGrp="1"/>
          </p:cNvSpPr>
          <p:nvPr>
            <p:ph idx="1"/>
          </p:nvPr>
        </p:nvSpPr>
        <p:spPr>
          <a:xfrm>
            <a:off x="457200" y="1600200"/>
            <a:ext cx="8229600" cy="4709120"/>
          </a:xfrm>
        </p:spPr>
        <p:txBody>
          <a:bodyPr>
            <a:normAutofit fontScale="47500" lnSpcReduction="20000"/>
          </a:bodyPr>
          <a:lstStyle/>
          <a:p>
            <a:r>
              <a:rPr lang="sk-SK" dirty="0">
                <a:solidFill>
                  <a:srgbClr val="333333"/>
                </a:solidFill>
                <a:latin typeface="RaleWay"/>
              </a:rPr>
              <a:t>Škola sa otvára o 8,50 hod. a vyučovanie začína o 9,00 hod. Žiaci sa v prvom bloku zameranom na literatúru (pri menších deťoch na učenie sa písmen, čítanie, písanie) učia do 10,45. Pracuje sa v skupinách, práca je odstupňovaná podľa šikovnosti detí.</a:t>
            </a:r>
          </a:p>
          <a:p>
            <a:r>
              <a:rPr lang="sk-SK" dirty="0">
                <a:solidFill>
                  <a:srgbClr val="333333"/>
                </a:solidFill>
                <a:latin typeface="RaleWay"/>
              </a:rPr>
              <a:t>Potom nasleduje 15-minútová prestávka, počas ktorej deti dostanú ovocie a zeleninu a poväčšine sú vonku na školskom ihrisku a strážia ich ďalší učitelia.</a:t>
            </a:r>
          </a:p>
          <a:p>
            <a:r>
              <a:rPr lang="sk-SK" dirty="0">
                <a:solidFill>
                  <a:srgbClr val="333333"/>
                </a:solidFill>
                <a:latin typeface="RaleWay"/>
              </a:rPr>
              <a:t>Od 11-tej hodiny nasleduje hodinová výučba zameraná najmä na matematiku a počty. Učiteľ najprv vysvetlí žiakom sediacim na koberci, čo sa budú učiť a čo budú robiť, a potom sa delia na skupiny. Každá skupinka sa učí so svojím učiteľom alebo aj samostatne. Opisovanie je považované za hanbu.</a:t>
            </a:r>
          </a:p>
          <a:p>
            <a:r>
              <a:rPr lang="sk-SK" dirty="0">
                <a:solidFill>
                  <a:srgbClr val="333333"/>
                </a:solidFill>
                <a:latin typeface="RaleWay"/>
              </a:rPr>
              <a:t>Od 12,00 do 13,00 majú žiaci obedovú prestávku. V jednej časti jedálne jedia deti obed prinesený z domu (sendvič, jablko...), v druhej časti sedia deti, ktoré majú školský obed. Väčšina škôl ponúka žiakom výber z rôznych druhov jedál. Niektoré deti dokonca odchádzajú na obed domov a rodičia ich privedú opäť na poobedné vyučovanie. Po jedle sa idú žiaci hrať na školské ihrisko alebo naspäť do triedy.</a:t>
            </a:r>
          </a:p>
          <a:p>
            <a:r>
              <a:rPr lang="sk-SK" dirty="0">
                <a:solidFill>
                  <a:srgbClr val="333333"/>
                </a:solidFill>
                <a:latin typeface="RaleWay"/>
              </a:rPr>
              <a:t>Popoludňajšie vyučovanie sa začína o 13,00 a končí sa 15,00. Opäť sa zapisuje dochádzka. Žiaci v tomto bloku majú buď hudobnú, výtvarnú, pracovnú, telesnú výchovu alebo počítače, históriu či vedu. Podľa toho, aký deň v týždni je. Po vyučovaní už prichádzajú pre žiakov rodičia a odchádzajú spoločne domov.        </a:t>
            </a:r>
          </a:p>
          <a:p>
            <a:endParaRPr lang="sk-SK" dirty="0"/>
          </a:p>
        </p:txBody>
      </p:sp>
    </p:spTree>
    <p:extLst>
      <p:ext uri="{BB962C8B-B14F-4D97-AF65-F5344CB8AC3E}">
        <p14:creationId xmlns:p14="http://schemas.microsoft.com/office/powerpoint/2010/main" val="424846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Žiadne známky, iba pochvaly</a:t>
            </a:r>
            <a:endParaRPr lang="sk-SK" dirty="0"/>
          </a:p>
        </p:txBody>
      </p:sp>
      <p:sp>
        <p:nvSpPr>
          <p:cNvPr id="3" name="Zástupný symbol obsahu 2"/>
          <p:cNvSpPr>
            <a:spLocks noGrp="1"/>
          </p:cNvSpPr>
          <p:nvPr>
            <p:ph idx="1"/>
          </p:nvPr>
        </p:nvSpPr>
        <p:spPr/>
        <p:txBody>
          <a:bodyPr>
            <a:normAutofit fontScale="70000" lnSpcReduction="20000"/>
          </a:bodyPr>
          <a:lstStyle/>
          <a:p>
            <a:pPr marL="0" indent="0">
              <a:buNone/>
            </a:pPr>
            <a:endParaRPr lang="sk-SK" b="1" dirty="0">
              <a:solidFill>
                <a:srgbClr val="990000"/>
              </a:solidFill>
              <a:latin typeface="RaleWay"/>
            </a:endParaRPr>
          </a:p>
          <a:p>
            <a:r>
              <a:rPr lang="sk-SK" dirty="0">
                <a:solidFill>
                  <a:srgbClr val="333333"/>
                </a:solidFill>
                <a:latin typeface="RaleWay"/>
              </a:rPr>
              <a:t>Žiaci nemajú žiacke knižky a ani známky. Hodnotenie je slovné na konci každej práce a vyučovacej jednotky. Ak žiaci vykonajú dobrú prácu, dostanú aj nálepku na </a:t>
            </a:r>
            <a:r>
              <a:rPr lang="sk-SK" dirty="0" err="1">
                <a:solidFill>
                  <a:srgbClr val="333333"/>
                </a:solidFill>
                <a:latin typeface="RaleWay"/>
              </a:rPr>
              <a:t>mikinu</a:t>
            </a:r>
            <a:r>
              <a:rPr lang="sk-SK" dirty="0">
                <a:solidFill>
                  <a:srgbClr val="333333"/>
                </a:solidFill>
                <a:latin typeface="RaleWay"/>
              </a:rPr>
              <a:t>. Počas roky môžu zbierať aj body a za istý počet bodov si vybrať hračku alebo školskú pomôcku.</a:t>
            </a:r>
          </a:p>
          <a:p>
            <a:r>
              <a:rPr lang="sk-SK" dirty="0">
                <a:solidFill>
                  <a:srgbClr val="333333"/>
                </a:solidFill>
                <a:latin typeface="RaleWay"/>
              </a:rPr>
              <a:t>Ďalším dôležitým bodom v hodnotení žiakov je zhromaždenie (</a:t>
            </a:r>
            <a:r>
              <a:rPr lang="sk-SK" dirty="0" err="1">
                <a:solidFill>
                  <a:srgbClr val="333333"/>
                </a:solidFill>
                <a:latin typeface="RaleWay"/>
              </a:rPr>
              <a:t>assembly</a:t>
            </a:r>
            <a:r>
              <a:rPr lang="sk-SK" dirty="0">
                <a:solidFill>
                  <a:srgbClr val="333333"/>
                </a:solidFill>
                <a:latin typeface="RaleWay"/>
              </a:rPr>
              <a:t>), ktoré sa konajú vo viacúčelovej hale, niekoľkokrát do týždňa. V hale sa stretnú všetky ročníky, posadia sa na zem a počúvajú riaditeľa školy alebo žiaka prezentujúceho svoju prácu. Vždy je ocenený žiak, z každej triedy, ktorý daný týždeň urobil veľký pokrok v učení, alebo sa vzorne správal. Na toto zhromaždenie sú vždy pozvaní aj rodičia úspešných žiakov.</a:t>
            </a:r>
            <a:endParaRPr lang="sk-SK" b="0" i="0" dirty="0">
              <a:solidFill>
                <a:srgbClr val="333333"/>
              </a:solidFill>
              <a:effectLst/>
              <a:latin typeface="RaleWay"/>
            </a:endParaRPr>
          </a:p>
        </p:txBody>
      </p:sp>
    </p:spTree>
    <p:extLst>
      <p:ext uri="{BB962C8B-B14F-4D97-AF65-F5344CB8AC3E}">
        <p14:creationId xmlns:p14="http://schemas.microsoft.com/office/powerpoint/2010/main" val="3627489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2400" b="0" i="0" dirty="0" smtClean="0">
                <a:solidFill>
                  <a:srgbClr val="000000"/>
                </a:solidFill>
                <a:effectLst/>
                <a:latin typeface="Times New Roman" pitchFamily="18" charset="0"/>
                <a:cs typeface="Times New Roman" pitchFamily="18" charset="0"/>
              </a:rPr>
              <a:t>UK infant </a:t>
            </a:r>
            <a:r>
              <a:rPr lang="sk-SK" sz="2400" b="0" i="0" dirty="0" err="1" smtClean="0">
                <a:solidFill>
                  <a:srgbClr val="000000"/>
                </a:solidFill>
                <a:effectLst/>
                <a:latin typeface="Times New Roman" pitchFamily="18" charset="0"/>
                <a:cs typeface="Times New Roman" pitchFamily="18" charset="0"/>
              </a:rPr>
              <a:t>school</a:t>
            </a:r>
            <a:r>
              <a:rPr lang="sk-SK" sz="2400" b="0" i="0" dirty="0" smtClean="0">
                <a:solidFill>
                  <a:srgbClr val="000000"/>
                </a:solidFill>
                <a:effectLst/>
                <a:latin typeface="Times New Roman" pitchFamily="18" charset="0"/>
                <a:cs typeface="Times New Roman" pitchFamily="18" charset="0"/>
              </a:rPr>
              <a:t> </a:t>
            </a:r>
            <a:r>
              <a:rPr lang="sk-SK" sz="2400" b="0" i="0" dirty="0" err="1" smtClean="0">
                <a:solidFill>
                  <a:srgbClr val="000000"/>
                </a:solidFill>
                <a:effectLst/>
                <a:latin typeface="Times New Roman" pitchFamily="18" charset="0"/>
                <a:cs typeface="Times New Roman" pitchFamily="18" charset="0"/>
              </a:rPr>
              <a:t>classroom</a:t>
            </a:r>
            <a:r>
              <a:rPr lang="sk-SK" sz="2400" b="0" i="0" dirty="0" smtClean="0">
                <a:solidFill>
                  <a:srgbClr val="000000"/>
                </a:solidFill>
                <a:effectLst/>
                <a:latin typeface="Times New Roman" pitchFamily="18" charset="0"/>
                <a:cs typeface="Times New Roman" pitchFamily="18" charset="0"/>
              </a:rPr>
              <a:t/>
            </a:r>
            <a:br>
              <a:rPr lang="sk-SK" sz="2400" b="0" i="0" dirty="0" smtClean="0">
                <a:solidFill>
                  <a:srgbClr val="000000"/>
                </a:solidFill>
                <a:effectLst/>
                <a:latin typeface="Times New Roman" pitchFamily="18" charset="0"/>
                <a:cs typeface="Times New Roman" pitchFamily="18" charset="0"/>
              </a:rPr>
            </a:br>
            <a:endParaRPr lang="sk-SK" sz="2400" dirty="0">
              <a:latin typeface="Times New Roman" pitchFamily="18" charset="0"/>
              <a:cs typeface="Times New Roman" pitchFamily="18" charset="0"/>
            </a:endParaRPr>
          </a:p>
        </p:txBody>
      </p:sp>
      <p:sp>
        <p:nvSpPr>
          <p:cNvPr id="3" name="Zástupný symbol obsahu 2"/>
          <p:cNvSpPr>
            <a:spLocks noGrp="1"/>
          </p:cNvSpPr>
          <p:nvPr>
            <p:ph idx="1"/>
          </p:nvPr>
        </p:nvSpPr>
        <p:spPr/>
        <p:txBody>
          <a:bodyPr/>
          <a:lstStyle/>
          <a:p>
            <a:endParaRPr lang="sk-SK"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496944" cy="526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914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MŠ -video</a:t>
            </a:r>
            <a:endParaRPr lang="sk-SK" dirty="0"/>
          </a:p>
        </p:txBody>
      </p:sp>
      <p:sp>
        <p:nvSpPr>
          <p:cNvPr id="3" name="Zástupný symbol obsahu 2"/>
          <p:cNvSpPr>
            <a:spLocks noGrp="1"/>
          </p:cNvSpPr>
          <p:nvPr>
            <p:ph idx="1"/>
          </p:nvPr>
        </p:nvSpPr>
        <p:spPr/>
        <p:txBody>
          <a:bodyPr/>
          <a:lstStyle/>
          <a:p>
            <a:r>
              <a:rPr lang="sk-SK" dirty="0" smtClean="0">
                <a:hlinkClick r:id="rId2"/>
              </a:rPr>
              <a:t>https://www.youtube.com/watch?v=Ril6ouQfpww</a:t>
            </a:r>
            <a:endParaRPr lang="sk-SK" dirty="0" smtClean="0"/>
          </a:p>
          <a:p>
            <a:endParaRPr lang="sk-SK" dirty="0"/>
          </a:p>
        </p:txBody>
      </p:sp>
    </p:spTree>
    <p:extLst>
      <p:ext uri="{BB962C8B-B14F-4D97-AF65-F5344CB8AC3E}">
        <p14:creationId xmlns:p14="http://schemas.microsoft.com/office/powerpoint/2010/main" val="305503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FF0000"/>
                </a:solidFill>
              </a:rPr>
              <a:t>ŠKOLSTVO</a:t>
            </a:r>
            <a:endParaRPr lang="sk-SK" dirty="0">
              <a:solidFill>
                <a:srgbClr val="FF0000"/>
              </a:solidFill>
            </a:endParaRPr>
          </a:p>
        </p:txBody>
      </p:sp>
      <p:sp>
        <p:nvSpPr>
          <p:cNvPr id="3" name="Zástupný symbol obsahu 2"/>
          <p:cNvSpPr>
            <a:spLocks noGrp="1"/>
          </p:cNvSpPr>
          <p:nvPr>
            <p:ph idx="1"/>
          </p:nvPr>
        </p:nvSpPr>
        <p:spPr/>
        <p:txBody>
          <a:bodyPr/>
          <a:lstStyle/>
          <a:p>
            <a:pPr marL="0" indent="0">
              <a:buNone/>
            </a:pPr>
            <a:r>
              <a:rPr lang="sk-SK" b="0" i="0" dirty="0" smtClean="0">
                <a:solidFill>
                  <a:srgbClr val="000000"/>
                </a:solidFill>
                <a:effectLst/>
                <a:latin typeface="Arial"/>
              </a:rPr>
              <a:t>Povinné školstvo v Spojenom kráľovstve trvá </a:t>
            </a:r>
            <a:r>
              <a:rPr lang="sk-SK" b="0" i="0" dirty="0" smtClean="0">
                <a:solidFill>
                  <a:srgbClr val="FF0000"/>
                </a:solidFill>
                <a:effectLst/>
                <a:latin typeface="Arial"/>
              </a:rPr>
              <a:t>od 5. do 16 roku </a:t>
            </a:r>
            <a:r>
              <a:rPr lang="sk-SK" b="0" i="0" dirty="0" smtClean="0">
                <a:solidFill>
                  <a:srgbClr val="000000"/>
                </a:solidFill>
                <a:effectLst/>
                <a:latin typeface="Arial"/>
              </a:rPr>
              <a:t>veku a je rozdelené na </a:t>
            </a:r>
            <a:r>
              <a:rPr lang="sk-SK" b="0" i="1" u="sng" dirty="0" smtClean="0">
                <a:solidFill>
                  <a:srgbClr val="000000"/>
                </a:solidFill>
                <a:effectLst/>
                <a:latin typeface="Arial"/>
              </a:rPr>
              <a:t>dve etapy</a:t>
            </a:r>
            <a:r>
              <a:rPr lang="sk-SK" b="0" i="0" dirty="0" smtClean="0">
                <a:solidFill>
                  <a:srgbClr val="000000"/>
                </a:solidFill>
                <a:effectLst/>
                <a:latin typeface="Arial"/>
              </a:rPr>
              <a:t>:</a:t>
            </a:r>
          </a:p>
          <a:p>
            <a:r>
              <a:rPr lang="sk-SK" b="0" i="0" dirty="0" smtClean="0">
                <a:solidFill>
                  <a:srgbClr val="000000"/>
                </a:solidFill>
                <a:effectLst/>
                <a:latin typeface="Arial"/>
              </a:rPr>
              <a:t> </a:t>
            </a:r>
            <a:r>
              <a:rPr lang="sk-SK" b="0" i="0" dirty="0" smtClean="0">
                <a:solidFill>
                  <a:schemeClr val="accent6">
                    <a:lumMod val="75000"/>
                  </a:schemeClr>
                </a:solidFill>
                <a:effectLst/>
                <a:latin typeface="Arial"/>
              </a:rPr>
              <a:t>základné školstvo</a:t>
            </a:r>
            <a:r>
              <a:rPr lang="sk-SK" b="0" i="0" dirty="0" smtClean="0">
                <a:solidFill>
                  <a:srgbClr val="000000"/>
                </a:solidFill>
                <a:effectLst/>
                <a:latin typeface="Arial"/>
              </a:rPr>
              <a:t> od 5 do 11 rokov </a:t>
            </a:r>
          </a:p>
          <a:p>
            <a:r>
              <a:rPr lang="sk-SK" b="0" i="0" dirty="0" smtClean="0">
                <a:solidFill>
                  <a:srgbClr val="000000"/>
                </a:solidFill>
                <a:effectLst/>
                <a:latin typeface="Arial"/>
              </a:rPr>
              <a:t> </a:t>
            </a:r>
            <a:r>
              <a:rPr lang="sk-SK" b="0" i="0" dirty="0" smtClean="0">
                <a:solidFill>
                  <a:schemeClr val="accent6">
                    <a:lumMod val="75000"/>
                  </a:schemeClr>
                </a:solidFill>
                <a:effectLst/>
                <a:latin typeface="Arial"/>
              </a:rPr>
              <a:t>stredné školstvo </a:t>
            </a:r>
            <a:r>
              <a:rPr lang="sk-SK" b="0" i="0" dirty="0" smtClean="0">
                <a:solidFill>
                  <a:srgbClr val="000000"/>
                </a:solidFill>
                <a:effectLst/>
                <a:latin typeface="Arial"/>
              </a:rPr>
              <a:t>od 11 do 16 rokov. Mnohé stredné školy poskytujú vzdelávanie do 18 rokov veku.</a:t>
            </a:r>
            <a:endParaRPr lang="sk-SK" dirty="0"/>
          </a:p>
        </p:txBody>
      </p:sp>
    </p:spTree>
    <p:extLst>
      <p:ext uri="{BB962C8B-B14F-4D97-AF65-F5344CB8AC3E}">
        <p14:creationId xmlns:p14="http://schemas.microsoft.com/office/powerpoint/2010/main" val="328168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i="1" dirty="0" smtClean="0"/>
              <a:t>Zaujímavosti</a:t>
            </a:r>
            <a:r>
              <a:rPr lang="sk-SK" dirty="0" smtClean="0"/>
              <a:t/>
            </a:r>
            <a:br>
              <a:rPr lang="sk-SK" dirty="0" smtClean="0"/>
            </a:br>
            <a:r>
              <a:rPr lang="sk-SK" dirty="0"/>
              <a:t>Č</a:t>
            </a:r>
            <a:r>
              <a:rPr lang="sk-SK" dirty="0" smtClean="0"/>
              <a:t>o ak dieťa neposlúcha?</a:t>
            </a:r>
            <a:endParaRPr lang="sk-SK" dirty="0"/>
          </a:p>
        </p:txBody>
      </p:sp>
      <p:sp>
        <p:nvSpPr>
          <p:cNvPr id="3" name="Zástupný symbol obsahu 2"/>
          <p:cNvSpPr>
            <a:spLocks noGrp="1"/>
          </p:cNvSpPr>
          <p:nvPr>
            <p:ph idx="1"/>
          </p:nvPr>
        </p:nvSpPr>
        <p:spPr/>
        <p:txBody>
          <a:bodyPr>
            <a:normAutofit lnSpcReduction="10000"/>
          </a:bodyPr>
          <a:lstStyle/>
          <a:p>
            <a:r>
              <a:rPr lang="sk-SK" dirty="0"/>
              <a:t>Ak žiaci robia to, čo by nemali, sú najprv napomenutí učiteľom a potom sú vyradení z výučby. To znamená, že si idú sadnúť dozadu triedy, tvárou k stene. Ďalším stupňom je, že sú vyradení na určitú dobu z triedy a idú si buď sadnúť na chodbu alebo do inej triedy, tiež tvárou k stene. Jedným z posledných stupňov je vyradenie dieťaťa zo školy na určitú dobu a konečným stupňom je definitívne vyradenie zo školy.</a:t>
            </a:r>
          </a:p>
        </p:txBody>
      </p:sp>
    </p:spTree>
    <p:extLst>
      <p:ext uri="{BB962C8B-B14F-4D97-AF65-F5344CB8AC3E}">
        <p14:creationId xmlns:p14="http://schemas.microsoft.com/office/powerpoint/2010/main" val="18707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Súkromné vzdelávanie v Británii</a:t>
            </a:r>
            <a:endParaRPr lang="sk-SK" dirty="0"/>
          </a:p>
        </p:txBody>
      </p:sp>
      <p:sp>
        <p:nvSpPr>
          <p:cNvPr id="3" name="Zástupný symbol obsahu 2"/>
          <p:cNvSpPr>
            <a:spLocks noGrp="1"/>
          </p:cNvSpPr>
          <p:nvPr>
            <p:ph idx="1"/>
          </p:nvPr>
        </p:nvSpPr>
        <p:spPr/>
        <p:txBody>
          <a:bodyPr>
            <a:normAutofit/>
          </a:bodyPr>
          <a:lstStyle/>
          <a:p>
            <a:r>
              <a:rPr lang="sk-SK" sz="2800" dirty="0" smtClean="0"/>
              <a:t>Radikálnejšie reformy boli najviac pozorovateľne v prípade súkromného vzdelávania, ktoré sa začalo  rozvíjať hlavne v 70. rokoch. Zasadnutie po roku 1974 varovalo učiteľov , aby čo najskôr zredukovali na minimum súkromné vzdelávanie a prípadne sa ho úplne zbavili. Aj keď túto reformu chceli uplatniť, nakoniec  to systém kráľovstva  neumožnil a celé rozhodovanie,  kam dieťa pôjde do školy ostalo na rodičoch dieťaťa a nebolo ovplyvnené zákonom. </a:t>
            </a:r>
            <a:endParaRPr lang="sk-SK" sz="2800" dirty="0"/>
          </a:p>
        </p:txBody>
      </p:sp>
    </p:spTree>
    <p:extLst>
      <p:ext uri="{BB962C8B-B14F-4D97-AF65-F5344CB8AC3E}">
        <p14:creationId xmlns:p14="http://schemas.microsoft.com/office/powerpoint/2010/main" val="3188127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Rodičovské združenia</a:t>
            </a:r>
            <a:endParaRPr lang="sk-SK" dirty="0"/>
          </a:p>
        </p:txBody>
      </p:sp>
      <p:sp>
        <p:nvSpPr>
          <p:cNvPr id="3" name="Zástupný symbol obsahu 2"/>
          <p:cNvSpPr>
            <a:spLocks noGrp="1"/>
          </p:cNvSpPr>
          <p:nvPr>
            <p:ph idx="1"/>
          </p:nvPr>
        </p:nvSpPr>
        <p:spPr/>
        <p:txBody>
          <a:bodyPr/>
          <a:lstStyle/>
          <a:p>
            <a:r>
              <a:rPr lang="sk-SK" dirty="0"/>
              <a:t>Rodičia sa na triedne schôdzky zapisujú do časového rozpisu na dverách každej triedy. Jedno dieťa - 5 minút. Samotné združenia rodičov prebiehajú v školskej hale alebo telocvični, a to pre všetky triedy naraz. Každá trieda má svoj stôl, kde sedí učiteľ.</a:t>
            </a:r>
          </a:p>
        </p:txBody>
      </p:sp>
    </p:spTree>
    <p:extLst>
      <p:ext uri="{BB962C8B-B14F-4D97-AF65-F5344CB8AC3E}">
        <p14:creationId xmlns:p14="http://schemas.microsoft.com/office/powerpoint/2010/main" val="3222838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Univerzitné štúdium v Anglicku a Walese</a:t>
            </a:r>
          </a:p>
        </p:txBody>
      </p:sp>
      <p:sp>
        <p:nvSpPr>
          <p:cNvPr id="3" name="Zástupný symbol obsahu 2"/>
          <p:cNvSpPr>
            <a:spLocks noGrp="1"/>
          </p:cNvSpPr>
          <p:nvPr>
            <p:ph idx="1"/>
          </p:nvPr>
        </p:nvSpPr>
        <p:spPr/>
        <p:txBody>
          <a:bodyPr/>
          <a:lstStyle/>
          <a:p>
            <a:r>
              <a:rPr lang="sk-SK" dirty="0" smtClean="0"/>
              <a:t>Univerzity tu ponúkajú </a:t>
            </a:r>
            <a:r>
              <a:rPr lang="sk-SK" dirty="0"/>
              <a:t>najvyššiu kvalitu vzdelávania. Státisíce medzinárodných študentov, ktorí prichádzajú každoročne študovať do Veľkej Británie, </a:t>
            </a:r>
            <a:r>
              <a:rPr lang="sk-SK" dirty="0" smtClean="0"/>
              <a:t>čo robí </a:t>
            </a:r>
            <a:r>
              <a:rPr lang="sk-SK" dirty="0"/>
              <a:t>z tejto </a:t>
            </a:r>
            <a:r>
              <a:rPr lang="sk-SK" dirty="0" smtClean="0"/>
              <a:t>krajiny, </a:t>
            </a:r>
            <a:r>
              <a:rPr lang="sk-SK" dirty="0"/>
              <a:t>hneď po USA, číslo 2 pre voľbu zahraničného štúdia. Vzdelávanie tu má stáročnú tradíciu a </a:t>
            </a:r>
            <a:r>
              <a:rPr lang="sk-SK" dirty="0" smtClean="0"/>
              <a:t>ponúka  </a:t>
            </a:r>
            <a:r>
              <a:rPr lang="sk-SK" dirty="0"/>
              <a:t>akademickú kvalifikáciu uznávanú a oceňovanú po celom svete.</a:t>
            </a:r>
          </a:p>
        </p:txBody>
      </p:sp>
    </p:spTree>
    <p:extLst>
      <p:ext uri="{BB962C8B-B14F-4D97-AF65-F5344CB8AC3E}">
        <p14:creationId xmlns:p14="http://schemas.microsoft.com/office/powerpoint/2010/main" val="1186598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Univerzita Cambridge</a:t>
            </a:r>
          </a:p>
        </p:txBody>
      </p:sp>
      <p:sp>
        <p:nvSpPr>
          <p:cNvPr id="3" name="Zástupný symbol obsahu 2"/>
          <p:cNvSpPr>
            <a:spLocks noGrp="1"/>
          </p:cNvSpPr>
          <p:nvPr>
            <p:ph idx="1"/>
          </p:nvPr>
        </p:nvSpPr>
        <p:spPr/>
        <p:txBody>
          <a:bodyPr/>
          <a:lstStyle/>
          <a:p>
            <a:endParaRPr lang="sk-SK"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941" y="1268760"/>
            <a:ext cx="72008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380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r>
              <a:rPr lang="sk-SK" dirty="0"/>
              <a:t>Hlavnou pýchou </a:t>
            </a:r>
            <a:r>
              <a:rPr lang="sk-SK" dirty="0" err="1"/>
              <a:t>Cantab</a:t>
            </a:r>
            <a:r>
              <a:rPr lang="sk-SK" dirty="0"/>
              <a:t> ako sa skrátene Cambridge hovorí je počet laureátov Nobelovej ceny s diplomom z tejto univerzity. Žiadna iná vysoká škola nevychovala 83 držiteľov tohto prestížneho ocenenia udeľovaného vedcom, spisovateľom alebo politikom. Absolventi Cambridge sa uplatňujú prakticky vo všetkých oblastiach ľudského života.</a:t>
            </a:r>
          </a:p>
        </p:txBody>
      </p:sp>
    </p:spTree>
    <p:extLst>
      <p:ext uri="{BB962C8B-B14F-4D97-AF65-F5344CB8AC3E}">
        <p14:creationId xmlns:p14="http://schemas.microsoft.com/office/powerpoint/2010/main" val="2461686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Univerzita </a:t>
            </a:r>
            <a:r>
              <a:rPr lang="sk-SK" dirty="0" err="1" smtClean="0"/>
              <a:t>Oxford</a:t>
            </a:r>
            <a:endParaRPr lang="sk-SK" dirty="0"/>
          </a:p>
        </p:txBody>
      </p:sp>
      <p:sp>
        <p:nvSpPr>
          <p:cNvPr id="3" name="Zástupný symbol obsahu 2"/>
          <p:cNvSpPr>
            <a:spLocks noGrp="1"/>
          </p:cNvSpPr>
          <p:nvPr>
            <p:ph idx="1"/>
          </p:nvPr>
        </p:nvSpPr>
        <p:spPr/>
        <p:txBody>
          <a:bodyPr/>
          <a:lstStyle/>
          <a:p>
            <a:endParaRPr lang="sk-SK"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09724"/>
            <a:ext cx="7704856" cy="46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0222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70000" lnSpcReduction="20000"/>
          </a:bodyPr>
          <a:lstStyle/>
          <a:p>
            <a:pPr algn="just" fontAlgn="base"/>
            <a:r>
              <a:rPr lang="sk-SK" dirty="0">
                <a:solidFill>
                  <a:srgbClr val="555555"/>
                </a:solidFill>
                <a:latin typeface="Georgia"/>
              </a:rPr>
              <a:t>Táto elitná univerzita ponúka nielen vynikajúce vzdelanie, ale vytvára aj neuveriteľne intenzívne prostredie. To, čo tu študenti získajú do života, nepochádza len od učiteľov. </a:t>
            </a:r>
            <a:r>
              <a:rPr lang="sk-SK" dirty="0" err="1">
                <a:solidFill>
                  <a:srgbClr val="555555"/>
                </a:solidFill>
                <a:latin typeface="Georgia"/>
              </a:rPr>
              <a:t>Oxford</a:t>
            </a:r>
            <a:r>
              <a:rPr lang="sk-SK" dirty="0">
                <a:solidFill>
                  <a:srgbClr val="555555"/>
                </a:solidFill>
                <a:latin typeface="Georgia"/>
              </a:rPr>
              <a:t> robia </a:t>
            </a:r>
            <a:r>
              <a:rPr lang="sk-SK" dirty="0" err="1">
                <a:solidFill>
                  <a:srgbClr val="555555"/>
                </a:solidFill>
                <a:latin typeface="Georgia"/>
              </a:rPr>
              <a:t>Oxfordom</a:t>
            </a:r>
            <a:r>
              <a:rPr lang="sk-SK" dirty="0">
                <a:solidFill>
                  <a:srgbClr val="555555"/>
                </a:solidFill>
                <a:latin typeface="Georgia"/>
              </a:rPr>
              <a:t> ľudia, ktorí tam sú, aj študenti. </a:t>
            </a:r>
            <a:r>
              <a:rPr lang="sk-SK" dirty="0" err="1">
                <a:solidFill>
                  <a:srgbClr val="555555"/>
                </a:solidFill>
                <a:latin typeface="Georgia"/>
              </a:rPr>
              <a:t>Oxford</a:t>
            </a:r>
            <a:r>
              <a:rPr lang="sk-SK" dirty="0">
                <a:solidFill>
                  <a:srgbClr val="555555"/>
                </a:solidFill>
                <a:latin typeface="Georgia"/>
              </a:rPr>
              <a:t> je </a:t>
            </a:r>
            <a:r>
              <a:rPr lang="sk-SK" dirty="0" err="1">
                <a:solidFill>
                  <a:srgbClr val="555555"/>
                </a:solidFill>
                <a:latin typeface="Georgia"/>
              </a:rPr>
              <a:t>Oxfordom</a:t>
            </a:r>
            <a:r>
              <a:rPr lang="sk-SK" dirty="0">
                <a:solidFill>
                  <a:srgbClr val="555555"/>
                </a:solidFill>
                <a:latin typeface="Georgia"/>
              </a:rPr>
              <a:t> kvôli nekonečným debatám ktoré sa tam vedú. Na univerzite sa postupne vytvorilo veľa kolégií.</a:t>
            </a:r>
          </a:p>
          <a:p>
            <a:pPr algn="just" fontAlgn="base"/>
            <a:r>
              <a:rPr lang="sk-SK" dirty="0" err="1">
                <a:solidFill>
                  <a:srgbClr val="555555"/>
                </a:solidFill>
                <a:latin typeface="Georgia"/>
              </a:rPr>
              <a:t>Zaujimavosťou</a:t>
            </a:r>
            <a:r>
              <a:rPr lang="sk-SK" dirty="0">
                <a:solidFill>
                  <a:srgbClr val="555555"/>
                </a:solidFill>
                <a:latin typeface="Georgia"/>
              </a:rPr>
              <a:t> týchto dvoch škôl s najvyšším renomé v Británii je, že hoci ich ľudia spájajú do jedného spoločného názvu </a:t>
            </a:r>
            <a:r>
              <a:rPr lang="sk-SK" b="1" dirty="0" err="1">
                <a:solidFill>
                  <a:srgbClr val="555555"/>
                </a:solidFill>
                <a:latin typeface="Georgia"/>
              </a:rPr>
              <a:t>Oxbridge</a:t>
            </a:r>
            <a:r>
              <a:rPr lang="sk-SK" i="1" dirty="0">
                <a:solidFill>
                  <a:srgbClr val="555555"/>
                </a:solidFill>
                <a:latin typeface="Georgia"/>
              </a:rPr>
              <a:t>, </a:t>
            </a:r>
            <a:r>
              <a:rPr lang="sk-SK" dirty="0">
                <a:solidFill>
                  <a:srgbClr val="555555"/>
                </a:solidFill>
                <a:latin typeface="Georgia"/>
              </a:rPr>
              <a:t>študent, ktorý sa prihlási na </a:t>
            </a:r>
            <a:r>
              <a:rPr lang="sk-SK" dirty="0" err="1">
                <a:solidFill>
                  <a:srgbClr val="555555"/>
                </a:solidFill>
                <a:latin typeface="Georgia"/>
              </a:rPr>
              <a:t>prijímačky</a:t>
            </a:r>
            <a:r>
              <a:rPr lang="sk-SK" dirty="0">
                <a:solidFill>
                  <a:srgbClr val="555555"/>
                </a:solidFill>
                <a:latin typeface="Georgia"/>
              </a:rPr>
              <a:t> </a:t>
            </a:r>
            <a:r>
              <a:rPr lang="sk-SK" dirty="0" err="1">
                <a:solidFill>
                  <a:srgbClr val="555555"/>
                </a:solidFill>
                <a:latin typeface="Georgia"/>
              </a:rPr>
              <a:t>na</a:t>
            </a:r>
            <a:r>
              <a:rPr lang="sk-SK" dirty="0">
                <a:solidFill>
                  <a:srgbClr val="555555"/>
                </a:solidFill>
                <a:latin typeface="Georgia"/>
              </a:rPr>
              <a:t> </a:t>
            </a:r>
            <a:r>
              <a:rPr lang="sk-SK" dirty="0" err="1">
                <a:solidFill>
                  <a:srgbClr val="555555"/>
                </a:solidFill>
                <a:latin typeface="Georgia"/>
              </a:rPr>
              <a:t>Oxford</a:t>
            </a:r>
            <a:r>
              <a:rPr lang="sk-SK" dirty="0">
                <a:solidFill>
                  <a:srgbClr val="555555"/>
                </a:solidFill>
                <a:latin typeface="Georgia"/>
              </a:rPr>
              <a:t>, je automaticky vyradený z prijímacích skúšok na Cambridge. Ak sa chcete dostať na jednu z týchto škôl, príprava na </a:t>
            </a:r>
            <a:r>
              <a:rPr lang="sk-SK" dirty="0" err="1">
                <a:solidFill>
                  <a:srgbClr val="555555"/>
                </a:solidFill>
                <a:latin typeface="Georgia"/>
              </a:rPr>
              <a:t>prijmacie</a:t>
            </a:r>
            <a:r>
              <a:rPr lang="sk-SK" dirty="0">
                <a:solidFill>
                  <a:srgbClr val="555555"/>
                </a:solidFill>
                <a:latin typeface="Georgia"/>
              </a:rPr>
              <a:t> konanie môže trvať aj rok. Treba napísať dobrý životopis a priložiť hodnotné odporúčania.</a:t>
            </a:r>
          </a:p>
          <a:p>
            <a:endParaRPr lang="sk-SK" dirty="0"/>
          </a:p>
        </p:txBody>
      </p:sp>
    </p:spTree>
    <p:extLst>
      <p:ext uri="{BB962C8B-B14F-4D97-AF65-F5344CB8AC3E}">
        <p14:creationId xmlns:p14="http://schemas.microsoft.com/office/powerpoint/2010/main" val="2065825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Bibliografické odkazy </a:t>
            </a:r>
            <a:endParaRPr lang="sk-SK" dirty="0"/>
          </a:p>
        </p:txBody>
      </p:sp>
      <p:sp>
        <p:nvSpPr>
          <p:cNvPr id="3" name="Zástupný symbol obsahu 2"/>
          <p:cNvSpPr>
            <a:spLocks noGrp="1"/>
          </p:cNvSpPr>
          <p:nvPr>
            <p:ph idx="1"/>
          </p:nvPr>
        </p:nvSpPr>
        <p:spPr/>
        <p:txBody>
          <a:bodyPr>
            <a:normAutofit fontScale="92500" lnSpcReduction="20000"/>
          </a:bodyPr>
          <a:lstStyle/>
          <a:p>
            <a:pPr marL="0" indent="0">
              <a:buNone/>
            </a:pPr>
            <a:r>
              <a:rPr lang="sk-SK" sz="2400" dirty="0" smtClean="0">
                <a:latin typeface="Times New Roman" pitchFamily="18" charset="0"/>
                <a:cs typeface="Times New Roman" pitchFamily="18" charset="0"/>
              </a:rPr>
              <a:t>KEN, J. 2008. </a:t>
            </a:r>
            <a:r>
              <a:rPr lang="sk-SK" sz="2400" i="1" dirty="0" err="1" smtClean="0">
                <a:latin typeface="Times New Roman" pitchFamily="18" charset="0"/>
                <a:cs typeface="Times New Roman" pitchFamily="18" charset="0"/>
              </a:rPr>
              <a:t>Education</a:t>
            </a:r>
            <a:r>
              <a:rPr lang="sk-SK" sz="2400" i="1" dirty="0" smtClean="0">
                <a:latin typeface="Times New Roman" pitchFamily="18" charset="0"/>
                <a:cs typeface="Times New Roman" pitchFamily="18" charset="0"/>
              </a:rPr>
              <a:t> in </a:t>
            </a:r>
            <a:r>
              <a:rPr lang="sk-SK" sz="2400" i="1" dirty="0" err="1" smtClean="0">
                <a:latin typeface="Times New Roman" pitchFamily="18" charset="0"/>
                <a:cs typeface="Times New Roman" pitchFamily="18" charset="0"/>
              </a:rPr>
              <a:t>Britain</a:t>
            </a:r>
            <a:r>
              <a:rPr lang="sk-SK" sz="2400" i="1" dirty="0" smtClean="0">
                <a:latin typeface="Times New Roman" pitchFamily="18" charset="0"/>
                <a:cs typeface="Times New Roman" pitchFamily="18" charset="0"/>
              </a:rPr>
              <a:t>. </a:t>
            </a:r>
            <a:r>
              <a:rPr lang="sk-SK" sz="2400" dirty="0" err="1" smtClean="0">
                <a:latin typeface="Times New Roman" pitchFamily="18" charset="0"/>
                <a:cs typeface="Times New Roman" pitchFamily="18" charset="0"/>
              </a:rPr>
              <a:t>Great</a:t>
            </a:r>
            <a:r>
              <a:rPr lang="sk-SK" sz="2400" dirty="0" smtClean="0">
                <a:latin typeface="Times New Roman" pitchFamily="18" charset="0"/>
                <a:cs typeface="Times New Roman" pitchFamily="18" charset="0"/>
              </a:rPr>
              <a:t> </a:t>
            </a:r>
            <a:r>
              <a:rPr lang="sk-SK" sz="2400" dirty="0" err="1" smtClean="0">
                <a:latin typeface="Times New Roman" pitchFamily="18" charset="0"/>
                <a:cs typeface="Times New Roman" pitchFamily="18" charset="0"/>
              </a:rPr>
              <a:t>Britain</a:t>
            </a:r>
            <a:r>
              <a:rPr lang="sk-SK" sz="2400" dirty="0" smtClean="0">
                <a:latin typeface="Times New Roman" pitchFamily="18" charset="0"/>
                <a:cs typeface="Times New Roman" pitchFamily="18" charset="0"/>
              </a:rPr>
              <a:t> : </a:t>
            </a:r>
            <a:r>
              <a:rPr lang="sk-SK" sz="2400" dirty="0" err="1" smtClean="0">
                <a:latin typeface="Times New Roman" pitchFamily="18" charset="0"/>
                <a:cs typeface="Times New Roman" pitchFamily="18" charset="0"/>
              </a:rPr>
              <a:t>Polity</a:t>
            </a:r>
            <a:r>
              <a:rPr lang="sk-SK" sz="2400" dirty="0" smtClean="0">
                <a:latin typeface="Times New Roman" pitchFamily="18" charset="0"/>
                <a:cs typeface="Times New Roman" pitchFamily="18" charset="0"/>
              </a:rPr>
              <a:t>. ISBN 978-0-7456-2575-1</a:t>
            </a:r>
          </a:p>
          <a:p>
            <a:pPr marL="0" indent="0">
              <a:buNone/>
            </a:pPr>
            <a:r>
              <a:rPr lang="sk-SK" sz="2400" dirty="0">
                <a:latin typeface="Times New Roman" pitchFamily="18" charset="0"/>
                <a:cs typeface="Times New Roman" pitchFamily="18" charset="0"/>
              </a:rPr>
              <a:t>J</a:t>
            </a:r>
            <a:r>
              <a:rPr lang="sk-SK" sz="2400" dirty="0" smtClean="0">
                <a:latin typeface="Times New Roman" pitchFamily="18" charset="0"/>
                <a:cs typeface="Times New Roman" pitchFamily="18" charset="0"/>
              </a:rPr>
              <a:t>EŽKOVÁ</a:t>
            </a:r>
            <a:r>
              <a:rPr lang="sk-SK" sz="2400" dirty="0">
                <a:latin typeface="Times New Roman" pitchFamily="18" charset="0"/>
                <a:cs typeface="Times New Roman" pitchFamily="18" charset="0"/>
              </a:rPr>
              <a:t>, V.; DVOŘÁK, D.; CHAPMAN, C. a kol. </a:t>
            </a:r>
            <a:r>
              <a:rPr lang="sk-SK" sz="2400" dirty="0" smtClean="0">
                <a:latin typeface="Times New Roman" pitchFamily="18" charset="0"/>
                <a:cs typeface="Times New Roman" pitchFamily="18" charset="0"/>
              </a:rPr>
              <a:t>2010. </a:t>
            </a:r>
            <a:r>
              <a:rPr lang="sk-SK" sz="2400" i="1" dirty="0" smtClean="0">
                <a:latin typeface="Times New Roman" pitchFamily="18" charset="0"/>
                <a:cs typeface="Times New Roman" pitchFamily="18" charset="0"/>
              </a:rPr>
              <a:t>Školní </a:t>
            </a:r>
            <a:r>
              <a:rPr lang="sk-SK" sz="2400" i="1" dirty="0" err="1">
                <a:latin typeface="Times New Roman" pitchFamily="18" charset="0"/>
                <a:cs typeface="Times New Roman" pitchFamily="18" charset="0"/>
              </a:rPr>
              <a:t>vzdělávání</a:t>
            </a:r>
            <a:r>
              <a:rPr lang="sk-SK" sz="2400" i="1" dirty="0">
                <a:latin typeface="Times New Roman" pitchFamily="18" charset="0"/>
                <a:cs typeface="Times New Roman" pitchFamily="18" charset="0"/>
              </a:rPr>
              <a:t> </a:t>
            </a:r>
            <a:r>
              <a:rPr lang="sk-SK" sz="2400" i="1" dirty="0" err="1">
                <a:latin typeface="Times New Roman" pitchFamily="18" charset="0"/>
                <a:cs typeface="Times New Roman" pitchFamily="18" charset="0"/>
              </a:rPr>
              <a:t>ve</a:t>
            </a:r>
            <a:r>
              <a:rPr lang="sk-SK" sz="2400" i="1" dirty="0">
                <a:latin typeface="Times New Roman" pitchFamily="18" charset="0"/>
                <a:cs typeface="Times New Roman" pitchFamily="18" charset="0"/>
              </a:rPr>
              <a:t> </a:t>
            </a:r>
            <a:r>
              <a:rPr lang="sk-SK" sz="2400" i="1" dirty="0" err="1">
                <a:latin typeface="Times New Roman" pitchFamily="18" charset="0"/>
                <a:cs typeface="Times New Roman" pitchFamily="18" charset="0"/>
              </a:rPr>
              <a:t>Velké</a:t>
            </a:r>
            <a:r>
              <a:rPr lang="sk-SK" sz="2400" i="1" dirty="0">
                <a:latin typeface="Times New Roman" pitchFamily="18" charset="0"/>
                <a:cs typeface="Times New Roman" pitchFamily="18" charset="0"/>
              </a:rPr>
              <a:t> Británii. </a:t>
            </a:r>
            <a:r>
              <a:rPr lang="sk-SK" sz="2400" dirty="0" smtClean="0">
                <a:latin typeface="Times New Roman" pitchFamily="18" charset="0"/>
                <a:cs typeface="Times New Roman" pitchFamily="18" charset="0"/>
              </a:rPr>
              <a:t>Praha : </a:t>
            </a:r>
            <a:r>
              <a:rPr lang="sk-SK" sz="2400" dirty="0" err="1" smtClean="0">
                <a:latin typeface="Times New Roman" pitchFamily="18" charset="0"/>
                <a:cs typeface="Times New Roman" pitchFamily="18" charset="0"/>
              </a:rPr>
              <a:t>Karolinum</a:t>
            </a:r>
            <a:r>
              <a:rPr lang="sk-SK" sz="2400" dirty="0" smtClean="0">
                <a:latin typeface="Times New Roman" pitchFamily="18" charset="0"/>
                <a:cs typeface="Times New Roman" pitchFamily="18" charset="0"/>
              </a:rPr>
              <a:t>. ISBN 978-80-246-1784-8 </a:t>
            </a:r>
          </a:p>
          <a:p>
            <a:pPr marL="0" indent="0">
              <a:buNone/>
            </a:pPr>
            <a:r>
              <a:rPr lang="sk-SK" sz="2400" dirty="0" smtClean="0">
                <a:latin typeface="Times New Roman" pitchFamily="18" charset="0"/>
                <a:cs typeface="Times New Roman" pitchFamily="18" charset="0"/>
              </a:rPr>
              <a:t>PRUCHA, J. 1999. </a:t>
            </a:r>
            <a:r>
              <a:rPr lang="sk-SK" sz="2400" i="1" dirty="0" err="1" smtClean="0">
                <a:latin typeface="Times New Roman" pitchFamily="18" charset="0"/>
                <a:cs typeface="Times New Roman" pitchFamily="18" charset="0"/>
              </a:rPr>
              <a:t>Vzdělávání</a:t>
            </a:r>
            <a:r>
              <a:rPr lang="sk-SK" sz="2400" i="1" dirty="0" smtClean="0">
                <a:latin typeface="Times New Roman" pitchFamily="18" charset="0"/>
                <a:cs typeface="Times New Roman" pitchFamily="18" charset="0"/>
              </a:rPr>
              <a:t> </a:t>
            </a:r>
            <a:r>
              <a:rPr lang="sk-SK" sz="2400" i="1" dirty="0">
                <a:latin typeface="Times New Roman" pitchFamily="18" charset="0"/>
                <a:cs typeface="Times New Roman" pitchFamily="18" charset="0"/>
              </a:rPr>
              <a:t>a </a:t>
            </a:r>
            <a:r>
              <a:rPr lang="sk-SK" sz="2400" i="1" dirty="0" err="1">
                <a:latin typeface="Times New Roman" pitchFamily="18" charset="0"/>
                <a:cs typeface="Times New Roman" pitchFamily="18" charset="0"/>
              </a:rPr>
              <a:t>školství</a:t>
            </a:r>
            <a:r>
              <a:rPr lang="sk-SK" sz="2400" i="1" dirty="0">
                <a:latin typeface="Times New Roman" pitchFamily="18" charset="0"/>
                <a:cs typeface="Times New Roman" pitchFamily="18" charset="0"/>
              </a:rPr>
              <a:t> </a:t>
            </a:r>
            <a:r>
              <a:rPr lang="sk-SK" sz="2400" i="1" dirty="0" err="1">
                <a:latin typeface="Times New Roman" pitchFamily="18" charset="0"/>
                <a:cs typeface="Times New Roman" pitchFamily="18" charset="0"/>
              </a:rPr>
              <a:t>ve</a:t>
            </a:r>
            <a:r>
              <a:rPr lang="sk-SK" sz="2400" i="1" dirty="0">
                <a:latin typeface="Times New Roman" pitchFamily="18" charset="0"/>
                <a:cs typeface="Times New Roman" pitchFamily="18" charset="0"/>
              </a:rPr>
              <a:t> </a:t>
            </a:r>
            <a:r>
              <a:rPr lang="sk-SK" sz="2400" i="1" dirty="0" err="1">
                <a:latin typeface="Times New Roman" pitchFamily="18" charset="0"/>
                <a:cs typeface="Times New Roman" pitchFamily="18" charset="0"/>
              </a:rPr>
              <a:t>světě</a:t>
            </a:r>
            <a:r>
              <a:rPr lang="sk-SK" sz="2400" i="1" dirty="0">
                <a:latin typeface="Times New Roman" pitchFamily="18" charset="0"/>
                <a:cs typeface="Times New Roman" pitchFamily="18" charset="0"/>
              </a:rPr>
              <a:t> </a:t>
            </a:r>
            <a:r>
              <a:rPr lang="sk-SK" sz="2400" dirty="0" smtClean="0">
                <a:latin typeface="Times New Roman" pitchFamily="18" charset="0"/>
                <a:cs typeface="Times New Roman" pitchFamily="18" charset="0"/>
              </a:rPr>
              <a:t>. Praha </a:t>
            </a:r>
            <a:r>
              <a:rPr lang="sk-SK" sz="2400" dirty="0">
                <a:latin typeface="Times New Roman" pitchFamily="18" charset="0"/>
                <a:cs typeface="Times New Roman" pitchFamily="18" charset="0"/>
              </a:rPr>
              <a:t>: </a:t>
            </a:r>
            <a:r>
              <a:rPr lang="sk-SK" sz="2400" dirty="0" smtClean="0">
                <a:latin typeface="Times New Roman" pitchFamily="18" charset="0"/>
                <a:cs typeface="Times New Roman" pitchFamily="18" charset="0"/>
              </a:rPr>
              <a:t>Portál. ISBN 80-7178-290-4</a:t>
            </a:r>
          </a:p>
          <a:p>
            <a:pPr marL="0" indent="0">
              <a:buNone/>
            </a:pPr>
            <a:r>
              <a:rPr lang="sk-SK" sz="2400" dirty="0" smtClean="0">
                <a:latin typeface="Times New Roman" pitchFamily="18" charset="0"/>
                <a:cs typeface="Times New Roman" pitchFamily="18" charset="0"/>
              </a:rPr>
              <a:t>Internet: </a:t>
            </a:r>
          </a:p>
          <a:p>
            <a:pPr marL="0" indent="0">
              <a:buNone/>
            </a:pPr>
            <a:r>
              <a:rPr lang="sk-SK" sz="2400" dirty="0" smtClean="0">
                <a:latin typeface="Times New Roman" pitchFamily="18" charset="0"/>
                <a:cs typeface="Times New Roman" pitchFamily="18" charset="0"/>
              </a:rPr>
              <a:t>SPAČKOVÁ, Z. 2015. </a:t>
            </a:r>
            <a:r>
              <a:rPr lang="pl-PL" sz="2400" i="1" dirty="0">
                <a:latin typeface="Times New Roman" pitchFamily="18" charset="0"/>
                <a:cs typeface="Times New Roman" pitchFamily="18" charset="0"/>
              </a:rPr>
              <a:t>Školy v Anglicku bez známok a bez </a:t>
            </a:r>
            <a:r>
              <a:rPr lang="pl-PL" sz="2400" i="1" dirty="0" smtClean="0">
                <a:latin typeface="Times New Roman" pitchFamily="18" charset="0"/>
                <a:cs typeface="Times New Roman" pitchFamily="18" charset="0"/>
              </a:rPr>
              <a:t>aktovky. </a:t>
            </a:r>
            <a:r>
              <a:rPr lang="pl-PL" sz="2400" dirty="0" smtClean="0">
                <a:latin typeface="Times New Roman" pitchFamily="18" charset="0"/>
                <a:cs typeface="Times New Roman" pitchFamily="18" charset="0"/>
              </a:rPr>
              <a:t>[online]. [cit. 2015. </a:t>
            </a:r>
            <a:r>
              <a:rPr lang="pl-PL" sz="2400" dirty="0">
                <a:latin typeface="Times New Roman" pitchFamily="18" charset="0"/>
                <a:cs typeface="Times New Roman" pitchFamily="18" charset="0"/>
              </a:rPr>
              <a:t>16.04.] Dostupné na internete: </a:t>
            </a:r>
            <a:r>
              <a:rPr lang="pl-PL" sz="2400" dirty="0">
                <a:latin typeface="Times New Roman" pitchFamily="18" charset="0"/>
                <a:cs typeface="Times New Roman" pitchFamily="18" charset="0"/>
                <a:hlinkClick r:id="rId2"/>
              </a:rPr>
              <a:t>https://www.rodinka.sk/predskolak/skolak/skoly-v-anglicku-bez-znamok-a-bez-aktovky</a:t>
            </a:r>
            <a:r>
              <a:rPr lang="pl-PL" sz="2400" dirty="0" smtClean="0">
                <a:latin typeface="Times New Roman" pitchFamily="18" charset="0"/>
                <a:cs typeface="Times New Roman" pitchFamily="18" charset="0"/>
                <a:hlinkClick r:id="rId2"/>
              </a:rPr>
              <a:t>/</a:t>
            </a:r>
            <a:endParaRPr lang="pl-PL" sz="2400" dirty="0" smtClean="0">
              <a:latin typeface="Times New Roman" pitchFamily="18" charset="0"/>
              <a:cs typeface="Times New Roman" pitchFamily="18" charset="0"/>
            </a:endParaRPr>
          </a:p>
          <a:p>
            <a:pPr marL="0" indent="0">
              <a:buNone/>
            </a:pPr>
            <a:endParaRPr lang="pl-PL" sz="2400" dirty="0" smtClean="0">
              <a:latin typeface="Times New Roman" pitchFamily="18" charset="0"/>
              <a:cs typeface="Times New Roman" pitchFamily="18" charset="0"/>
            </a:endParaRPr>
          </a:p>
          <a:p>
            <a:pPr marL="0" indent="0">
              <a:buNone/>
            </a:pPr>
            <a:r>
              <a:rPr lang="pl-PL" sz="2400" i="1" dirty="0">
                <a:latin typeface="Times New Roman" pitchFamily="18" charset="0"/>
                <a:cs typeface="Times New Roman" pitchFamily="18" charset="0"/>
              </a:rPr>
              <a:t> </a:t>
            </a:r>
            <a:r>
              <a:rPr lang="pl-PL" sz="2400" i="1" dirty="0">
                <a:latin typeface="Times New Roman" pitchFamily="18" charset="0"/>
                <a:cs typeface="Times New Roman" pitchFamily="18" charset="0"/>
                <a:hlinkClick r:id="rId3"/>
              </a:rPr>
              <a:t>http://</a:t>
            </a:r>
            <a:r>
              <a:rPr lang="pl-PL" sz="2400" i="1" dirty="0" smtClean="0">
                <a:latin typeface="Times New Roman" pitchFamily="18" charset="0"/>
                <a:cs typeface="Times New Roman" pitchFamily="18" charset="0"/>
                <a:hlinkClick r:id="rId3"/>
              </a:rPr>
              <a:t>www.saaic.sk/nrcg/Handbook/countries/GB/indexb.htm</a:t>
            </a:r>
            <a:endParaRPr lang="pl-PL" sz="2400" i="1" dirty="0" smtClean="0">
              <a:latin typeface="Times New Roman" pitchFamily="18" charset="0"/>
              <a:cs typeface="Times New Roman" pitchFamily="18" charset="0"/>
            </a:endParaRPr>
          </a:p>
          <a:p>
            <a:pPr marL="0" indent="0">
              <a:buNone/>
            </a:pPr>
            <a:endParaRPr lang="pl-PL" sz="2400" i="1" dirty="0">
              <a:latin typeface="Times New Roman" pitchFamily="18" charset="0"/>
              <a:cs typeface="Times New Roman" pitchFamily="18" charset="0"/>
            </a:endParaRPr>
          </a:p>
          <a:p>
            <a:pPr marL="0" indent="0">
              <a:buNone/>
            </a:pPr>
            <a:endParaRPr lang="sk-SK" sz="2400" i="1" dirty="0" smtClean="0">
              <a:latin typeface="Times New Roman" pitchFamily="18" charset="0"/>
              <a:cs typeface="Times New Roman" pitchFamily="18" charset="0"/>
            </a:endParaRPr>
          </a:p>
          <a:p>
            <a:pPr marL="0" indent="0">
              <a:buNone/>
            </a:pPr>
            <a:endParaRPr lang="sk-SK" sz="2400" dirty="0">
              <a:latin typeface="Times New Roman" pitchFamily="18" charset="0"/>
              <a:cs typeface="Times New Roman" pitchFamily="18" charset="0"/>
            </a:endParaRPr>
          </a:p>
        </p:txBody>
      </p:sp>
    </p:spTree>
    <p:extLst>
      <p:ext uri="{BB962C8B-B14F-4D97-AF65-F5344CB8AC3E}">
        <p14:creationId xmlns:p14="http://schemas.microsoft.com/office/powerpoint/2010/main" val="1667929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a:xfrm>
            <a:off x="457200" y="3356992"/>
            <a:ext cx="8229600" cy="2769171"/>
          </a:xfrm>
        </p:spPr>
        <p:txBody>
          <a:bodyPr/>
          <a:lstStyle/>
          <a:p>
            <a:endParaRPr lang="sk-SK" dirty="0" smtClean="0"/>
          </a:p>
          <a:p>
            <a:endParaRPr lang="sk-SK" dirty="0"/>
          </a:p>
          <a:p>
            <a:pPr marL="0" indent="0">
              <a:buNone/>
            </a:pPr>
            <a:r>
              <a:rPr lang="sk-SK" dirty="0" smtClean="0"/>
              <a:t>                 </a:t>
            </a:r>
            <a:endParaRPr lang="sk-SK" b="1" dirty="0">
              <a:latin typeface="Times New Roman" pitchFamily="18" charset="0"/>
              <a:cs typeface="Times New Roman" pitchFamily="18" charset="0"/>
            </a:endParaRPr>
          </a:p>
        </p:txBody>
      </p:sp>
      <p:sp>
        <p:nvSpPr>
          <p:cNvPr id="4" name="Obdĺžnik 3"/>
          <p:cNvSpPr/>
          <p:nvPr/>
        </p:nvSpPr>
        <p:spPr>
          <a:xfrm>
            <a:off x="323528" y="1412776"/>
            <a:ext cx="8280920" cy="1754326"/>
          </a:xfrm>
          <a:prstGeom prst="rect">
            <a:avLst/>
          </a:prstGeom>
          <a:noFill/>
        </p:spPr>
        <p:txBody>
          <a:bodyPr wrap="square" lIns="91440" tIns="45720" rIns="91440" bIns="45720">
            <a:spAutoFit/>
          </a:bodyPr>
          <a:lstStyle/>
          <a:p>
            <a:pPr algn="ctr"/>
            <a:endParaRPr lang="sk-SK"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r>
              <a:rPr lang="sk-SK"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Ďakujem za pozornosť</a:t>
            </a:r>
          </a:p>
        </p:txBody>
      </p:sp>
    </p:spTree>
    <p:extLst>
      <p:ext uri="{BB962C8B-B14F-4D97-AF65-F5344CB8AC3E}">
        <p14:creationId xmlns:p14="http://schemas.microsoft.com/office/powerpoint/2010/main" val="45997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POVINNÁ ŠD</a:t>
            </a:r>
            <a:endParaRPr lang="sk-SK" dirty="0"/>
          </a:p>
        </p:txBody>
      </p:sp>
      <p:sp>
        <p:nvSpPr>
          <p:cNvPr id="3" name="Zástupný symbol obsahu 2"/>
          <p:cNvSpPr>
            <a:spLocks noGrp="1"/>
          </p:cNvSpPr>
          <p:nvPr>
            <p:ph idx="1"/>
          </p:nvPr>
        </p:nvSpPr>
        <p:spPr/>
        <p:txBody>
          <a:bodyPr/>
          <a:lstStyle/>
          <a:p>
            <a:pPr marL="0" indent="0">
              <a:buNone/>
            </a:pPr>
            <a:r>
              <a:rPr lang="sk-SK" dirty="0" smtClean="0"/>
              <a:t>Povinná školská dochádzka je z hľadiska národných osnov rozdelená na </a:t>
            </a:r>
            <a:r>
              <a:rPr lang="sk-SK" dirty="0" smtClean="0">
                <a:solidFill>
                  <a:srgbClr val="FF0000"/>
                </a:solidFill>
              </a:rPr>
              <a:t>štyri</a:t>
            </a:r>
            <a:r>
              <a:rPr lang="sk-SK" dirty="0" smtClean="0"/>
              <a:t> kľúčové stupne: </a:t>
            </a:r>
            <a:r>
              <a:rPr lang="sk-SK" dirty="0" smtClean="0">
                <a:solidFill>
                  <a:srgbClr val="FF0000"/>
                </a:solidFill>
              </a:rPr>
              <a:t>pre vek </a:t>
            </a:r>
          </a:p>
          <a:p>
            <a:pPr marL="0" indent="0">
              <a:buNone/>
            </a:pPr>
            <a:r>
              <a:rPr lang="sk-SK" dirty="0" smtClean="0"/>
              <a:t>5 - </a:t>
            </a:r>
            <a:r>
              <a:rPr lang="sk-SK" dirty="0" smtClean="0"/>
              <a:t>7 </a:t>
            </a:r>
            <a:endParaRPr lang="sk-SK" dirty="0" smtClean="0"/>
          </a:p>
          <a:p>
            <a:pPr marL="0" indent="0">
              <a:buNone/>
            </a:pPr>
            <a:r>
              <a:rPr lang="sk-SK" dirty="0" smtClean="0"/>
              <a:t>7 - </a:t>
            </a:r>
            <a:r>
              <a:rPr lang="sk-SK" dirty="0" smtClean="0"/>
              <a:t>11 </a:t>
            </a:r>
            <a:endParaRPr lang="sk-SK" dirty="0" smtClean="0"/>
          </a:p>
          <a:p>
            <a:pPr marL="0" indent="0">
              <a:buNone/>
            </a:pPr>
            <a:r>
              <a:rPr lang="sk-SK" dirty="0" smtClean="0"/>
              <a:t>11 - 14 </a:t>
            </a:r>
          </a:p>
          <a:p>
            <a:pPr marL="0" indent="0">
              <a:buNone/>
            </a:pPr>
            <a:r>
              <a:rPr lang="sk-SK" dirty="0" smtClean="0"/>
              <a:t> 14 - 16 rokov</a:t>
            </a:r>
            <a:endParaRPr lang="sk-SK" dirty="0"/>
          </a:p>
        </p:txBody>
      </p:sp>
    </p:spTree>
    <p:extLst>
      <p:ext uri="{BB962C8B-B14F-4D97-AF65-F5344CB8AC3E}">
        <p14:creationId xmlns:p14="http://schemas.microsoft.com/office/powerpoint/2010/main" val="4105107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ANGLICKO</a:t>
            </a:r>
            <a:endParaRPr lang="sk-SK" dirty="0"/>
          </a:p>
        </p:txBody>
      </p:sp>
      <p:sp>
        <p:nvSpPr>
          <p:cNvPr id="3" name="Zástupný symbol obsahu 2"/>
          <p:cNvSpPr>
            <a:spLocks noGrp="1"/>
          </p:cNvSpPr>
          <p:nvPr>
            <p:ph idx="1"/>
          </p:nvPr>
        </p:nvSpPr>
        <p:spPr/>
        <p:txBody>
          <a:bodyPr>
            <a:normAutofit fontScale="92500" lnSpcReduction="10000"/>
          </a:bodyPr>
          <a:lstStyle/>
          <a:p>
            <a:pPr marL="0" indent="0">
              <a:buNone/>
            </a:pPr>
            <a:endParaRPr lang="sk-SK" dirty="0"/>
          </a:p>
          <a:p>
            <a:r>
              <a:rPr lang="sk-SK" dirty="0"/>
              <a:t>P</a:t>
            </a:r>
            <a:r>
              <a:rPr lang="sk-SK" dirty="0" smtClean="0"/>
              <a:t>rvý </a:t>
            </a:r>
            <a:r>
              <a:rPr lang="sk-SK" dirty="0"/>
              <a:t>stupeň ZŠ je v Anglicku rozdelený do 3 stupňov a obsahuje materskú školu, 1.a 2. triedu (nižší stupeň prvého stupňa) a 3. – 6. triedu (vyšší stupeň prvého stupňa). V praxi to potom znamená, že dieťa je priradené do triedy na základe veku, nie podľa jeho znalostí a šikovnosti. V Anglicku neexistuje termín odklad školskej dochádzky a neexistuje ani prepadnutie či opakovanie ročníka.</a:t>
            </a:r>
          </a:p>
        </p:txBody>
      </p:sp>
    </p:spTree>
    <p:extLst>
      <p:ext uri="{BB962C8B-B14F-4D97-AF65-F5344CB8AC3E}">
        <p14:creationId xmlns:p14="http://schemas.microsoft.com/office/powerpoint/2010/main" val="3564391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2060"/>
                </a:solidFill>
              </a:rPr>
              <a:t>Predmety </a:t>
            </a:r>
            <a:endParaRPr lang="sk-SK" dirty="0">
              <a:solidFill>
                <a:srgbClr val="002060"/>
              </a:solidFill>
            </a:endParaRPr>
          </a:p>
        </p:txBody>
      </p:sp>
      <p:sp>
        <p:nvSpPr>
          <p:cNvPr id="3" name="Zástupný symbol obsahu 2"/>
          <p:cNvSpPr>
            <a:spLocks noGrp="1"/>
          </p:cNvSpPr>
          <p:nvPr>
            <p:ph idx="1"/>
          </p:nvPr>
        </p:nvSpPr>
        <p:spPr/>
        <p:txBody>
          <a:bodyPr>
            <a:normAutofit fontScale="85000" lnSpcReduction="20000"/>
          </a:bodyPr>
          <a:lstStyle/>
          <a:p>
            <a:r>
              <a:rPr lang="sk-SK" b="0" i="0" dirty="0" smtClean="0">
                <a:solidFill>
                  <a:srgbClr val="000000"/>
                </a:solidFill>
                <a:effectLst/>
                <a:latin typeface="Arial"/>
              </a:rPr>
              <a:t>Zákon o reforme školstva z roku 1988 prvý krát zaviedol národné osnovy pre žiakov v Anglicku a Walese. </a:t>
            </a:r>
          </a:p>
          <a:p>
            <a:r>
              <a:rPr lang="sk-SK" b="0" i="0" dirty="0" smtClean="0">
                <a:solidFill>
                  <a:srgbClr val="000000"/>
                </a:solidFill>
                <a:effectLst/>
                <a:latin typeface="Arial"/>
              </a:rPr>
              <a:t>Zahrnuje </a:t>
            </a:r>
            <a:r>
              <a:rPr lang="sk-SK" b="0" i="0" dirty="0" smtClean="0">
                <a:solidFill>
                  <a:srgbClr val="7030A0"/>
                </a:solidFill>
                <a:effectLst/>
                <a:latin typeface="Arial"/>
              </a:rPr>
              <a:t>angličtinu, matematiku, prírodné vedy, techniku, históriu, geografiu, umenie, hudobnú a telesnú výchovu </a:t>
            </a:r>
            <a:r>
              <a:rPr lang="sk-SK" b="0" i="0" dirty="0" smtClean="0">
                <a:solidFill>
                  <a:srgbClr val="000000"/>
                </a:solidFill>
                <a:effectLst/>
                <a:latin typeface="Arial"/>
              </a:rPr>
              <a:t>a na stredných školách aj </a:t>
            </a:r>
            <a:r>
              <a:rPr lang="sk-SK" b="0" i="0" dirty="0" smtClean="0">
                <a:solidFill>
                  <a:srgbClr val="0070C0"/>
                </a:solidFill>
                <a:effectLst/>
                <a:latin typeface="Arial"/>
              </a:rPr>
              <a:t>moderný cudzí jazyk</a:t>
            </a:r>
            <a:r>
              <a:rPr lang="sk-SK" b="0" i="0" dirty="0" smtClean="0">
                <a:solidFill>
                  <a:srgbClr val="000000"/>
                </a:solidFill>
                <a:effectLst/>
                <a:latin typeface="Arial"/>
              </a:rPr>
              <a:t>. </a:t>
            </a:r>
          </a:p>
          <a:p>
            <a:r>
              <a:rPr lang="sk-SK" b="0" i="0" dirty="0" smtClean="0">
                <a:solidFill>
                  <a:srgbClr val="000000"/>
                </a:solidFill>
                <a:effectLst/>
                <a:latin typeface="Arial"/>
              </a:rPr>
              <a:t>Osobitným predmetom národných osnov vo Walese je </a:t>
            </a:r>
            <a:r>
              <a:rPr lang="sk-SK" b="0" i="1" dirty="0" smtClean="0">
                <a:solidFill>
                  <a:schemeClr val="accent1">
                    <a:lumMod val="50000"/>
                  </a:schemeClr>
                </a:solidFill>
                <a:effectLst/>
                <a:latin typeface="Arial"/>
              </a:rPr>
              <a:t>waleský jazyk</a:t>
            </a:r>
            <a:r>
              <a:rPr lang="sk-SK" b="0" i="0" dirty="0" smtClean="0">
                <a:solidFill>
                  <a:srgbClr val="000000"/>
                </a:solidFill>
                <a:effectLst/>
                <a:latin typeface="Arial"/>
              </a:rPr>
              <a:t>. </a:t>
            </a:r>
          </a:p>
          <a:p>
            <a:r>
              <a:rPr lang="sk-SK" b="0" i="0" dirty="0" smtClean="0">
                <a:solidFill>
                  <a:srgbClr val="000000"/>
                </a:solidFill>
                <a:effectLst/>
                <a:latin typeface="Arial"/>
              </a:rPr>
              <a:t>Všetci žiaci tiež </a:t>
            </a:r>
            <a:r>
              <a:rPr lang="sk-SK" b="0" i="0" dirty="0" smtClean="0">
                <a:solidFill>
                  <a:schemeClr val="accent2">
                    <a:lumMod val="75000"/>
                  </a:schemeClr>
                </a:solidFill>
                <a:effectLst/>
                <a:latin typeface="Arial"/>
              </a:rPr>
              <a:t>povinne</a:t>
            </a:r>
            <a:r>
              <a:rPr lang="sk-SK" b="0" i="0" dirty="0" smtClean="0">
                <a:solidFill>
                  <a:srgbClr val="000000"/>
                </a:solidFill>
                <a:effectLst/>
                <a:latin typeface="Arial"/>
              </a:rPr>
              <a:t> navštevujú </a:t>
            </a:r>
            <a:r>
              <a:rPr lang="sk-SK" b="0" i="0" dirty="0" smtClean="0">
                <a:solidFill>
                  <a:schemeClr val="accent2">
                    <a:lumMod val="75000"/>
                  </a:schemeClr>
                </a:solidFill>
                <a:effectLst/>
                <a:latin typeface="Arial"/>
              </a:rPr>
              <a:t>náboženskú výchovu</a:t>
            </a:r>
            <a:r>
              <a:rPr lang="sk-SK" b="0" i="0" dirty="0" smtClean="0">
                <a:solidFill>
                  <a:srgbClr val="000000"/>
                </a:solidFill>
                <a:effectLst/>
                <a:latin typeface="Arial"/>
              </a:rPr>
              <a:t>, hoci táto nie je súčasťou národných osnov, je zavedená do osnov na miestnej úrovni.</a:t>
            </a:r>
            <a:endParaRPr lang="sk-SK" dirty="0"/>
          </a:p>
        </p:txBody>
      </p:sp>
    </p:spTree>
    <p:extLst>
      <p:ext uri="{BB962C8B-B14F-4D97-AF65-F5344CB8AC3E}">
        <p14:creationId xmlns:p14="http://schemas.microsoft.com/office/powerpoint/2010/main" val="206699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92500"/>
          </a:bodyPr>
          <a:lstStyle/>
          <a:p>
            <a:pPr marL="0" indent="0">
              <a:buNone/>
            </a:pPr>
            <a:r>
              <a:rPr lang="sk-SK" dirty="0" smtClean="0"/>
              <a:t>Pre každý učebný </a:t>
            </a:r>
            <a:r>
              <a:rPr lang="sk-SK" i="1" dirty="0" smtClean="0">
                <a:solidFill>
                  <a:schemeClr val="tx2"/>
                </a:solidFill>
              </a:rPr>
              <a:t>predmet</a:t>
            </a:r>
            <a:r>
              <a:rPr lang="sk-SK" dirty="0" smtClean="0"/>
              <a:t> v národných osnovách stanovila vláda:</a:t>
            </a:r>
          </a:p>
          <a:p>
            <a:r>
              <a:rPr lang="sk-SK" dirty="0" smtClean="0"/>
              <a:t> </a:t>
            </a:r>
            <a:r>
              <a:rPr lang="sk-SK" dirty="0" smtClean="0">
                <a:solidFill>
                  <a:srgbClr val="FF0000"/>
                </a:solidFill>
              </a:rPr>
              <a:t>študijný plán </a:t>
            </a:r>
            <a:r>
              <a:rPr lang="sk-SK" dirty="0" smtClean="0"/>
              <a:t>(požiadavky na to, čo sa musí učiť)</a:t>
            </a:r>
          </a:p>
          <a:p>
            <a:r>
              <a:rPr lang="sk-SK" dirty="0" smtClean="0">
                <a:solidFill>
                  <a:srgbClr val="FF0000"/>
                </a:solidFill>
              </a:rPr>
              <a:t>vedomostné ciele</a:t>
            </a:r>
            <a:r>
              <a:rPr lang="sk-SK" dirty="0" smtClean="0"/>
              <a:t> (ciele, ktoré majú žiaci pri učení dosiahnuť a kritériá, na základe ktorých sa budú posudzovať ich výsledky) </a:t>
            </a:r>
          </a:p>
          <a:p>
            <a:r>
              <a:rPr lang="sk-SK" dirty="0" smtClean="0"/>
              <a:t> </a:t>
            </a:r>
            <a:r>
              <a:rPr lang="sk-SK" dirty="0" smtClean="0">
                <a:solidFill>
                  <a:srgbClr val="FF0000"/>
                </a:solidFill>
              </a:rPr>
              <a:t>metodiku hodnotenia </a:t>
            </a:r>
            <a:r>
              <a:rPr lang="sk-SK" dirty="0" smtClean="0"/>
              <a:t>(požiadavky na formálne hodnotenie úrovne poznatkov v každom predmete na konci každého ročníka).</a:t>
            </a:r>
            <a:endParaRPr lang="sk-SK" dirty="0"/>
          </a:p>
        </p:txBody>
      </p:sp>
    </p:spTree>
    <p:extLst>
      <p:ext uri="{BB962C8B-B14F-4D97-AF65-F5344CB8AC3E}">
        <p14:creationId xmlns:p14="http://schemas.microsoft.com/office/powerpoint/2010/main" val="3176056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tx2"/>
                </a:solidFill>
              </a:rPr>
              <a:t>H</a:t>
            </a:r>
            <a:r>
              <a:rPr lang="sk-SK" dirty="0" smtClean="0">
                <a:solidFill>
                  <a:schemeClr val="tx2"/>
                </a:solidFill>
              </a:rPr>
              <a:t>odnotenie</a:t>
            </a:r>
            <a:endParaRPr lang="sk-SK" dirty="0">
              <a:solidFill>
                <a:schemeClr val="tx2"/>
              </a:solidFill>
            </a:endParaRPr>
          </a:p>
        </p:txBody>
      </p:sp>
      <p:sp>
        <p:nvSpPr>
          <p:cNvPr id="3" name="Zástupný symbol obsahu 2"/>
          <p:cNvSpPr>
            <a:spLocks noGrp="1"/>
          </p:cNvSpPr>
          <p:nvPr>
            <p:ph idx="1"/>
          </p:nvPr>
        </p:nvSpPr>
        <p:spPr/>
        <p:txBody>
          <a:bodyPr>
            <a:normAutofit fontScale="62500" lnSpcReduction="20000"/>
          </a:bodyPr>
          <a:lstStyle/>
          <a:p>
            <a:r>
              <a:rPr lang="sk-SK" dirty="0" smtClean="0"/>
              <a:t>Metodika hodnotenie na konci kľúčových ročníkov 1., 2. a 3. zahrnuje kombináciu </a:t>
            </a:r>
            <a:r>
              <a:rPr lang="sk-SK" dirty="0" smtClean="0">
                <a:solidFill>
                  <a:srgbClr val="0070C0"/>
                </a:solidFill>
              </a:rPr>
              <a:t>interného hodnotenia učiteľom a externého hodnotenia národnými </a:t>
            </a:r>
            <a:r>
              <a:rPr lang="sk-SK" dirty="0" err="1" smtClean="0">
                <a:solidFill>
                  <a:srgbClr val="0070C0"/>
                </a:solidFill>
              </a:rPr>
              <a:t>testmi</a:t>
            </a:r>
            <a:r>
              <a:rPr lang="sk-SK" dirty="0" smtClean="0">
                <a:solidFill>
                  <a:srgbClr val="0070C0"/>
                </a:solidFill>
              </a:rPr>
              <a:t>. </a:t>
            </a:r>
          </a:p>
          <a:p>
            <a:r>
              <a:rPr lang="sk-SK" dirty="0" smtClean="0"/>
              <a:t>Toto hodnotenie meria výsledky v </a:t>
            </a:r>
            <a:r>
              <a:rPr lang="sk-SK" dirty="0" smtClean="0">
                <a:solidFill>
                  <a:srgbClr val="FF0000"/>
                </a:solidFill>
              </a:rPr>
              <a:t>desiatich vedomostných úrovniach</a:t>
            </a:r>
            <a:r>
              <a:rPr lang="sk-SK" dirty="0" smtClean="0"/>
              <a:t>, ktoré sú špecifikované ako súčasť vedomostných cieľov vo väčšine predmetov. </a:t>
            </a:r>
          </a:p>
          <a:p>
            <a:r>
              <a:rPr lang="sk-SK" dirty="0" smtClean="0"/>
              <a:t>Vo </a:t>
            </a:r>
            <a:r>
              <a:rPr lang="sk-SK" dirty="0" smtClean="0">
                <a:solidFill>
                  <a:schemeClr val="tx2"/>
                </a:solidFill>
              </a:rPr>
              <a:t>4. </a:t>
            </a:r>
            <a:r>
              <a:rPr lang="sk-SK" dirty="0" smtClean="0"/>
              <a:t>ročníku sa osnovy hodnotia hlavne cez kritériá </a:t>
            </a:r>
            <a:r>
              <a:rPr lang="sk-SK" dirty="0" smtClean="0">
                <a:solidFill>
                  <a:srgbClr val="0070C0"/>
                </a:solidFill>
              </a:rPr>
              <a:t>Všeobecného certifikátu stredoškolského vzdelávania</a:t>
            </a:r>
            <a:r>
              <a:rPr lang="sk-SK" dirty="0" smtClean="0"/>
              <a:t> (</a:t>
            </a:r>
            <a:r>
              <a:rPr lang="sk-SK" dirty="0" err="1" smtClean="0"/>
              <a:t>General</a:t>
            </a:r>
            <a:r>
              <a:rPr lang="sk-SK" dirty="0" smtClean="0"/>
              <a:t> </a:t>
            </a:r>
            <a:r>
              <a:rPr lang="sk-SK" dirty="0" err="1" smtClean="0"/>
              <a:t>Certificate</a:t>
            </a:r>
            <a:r>
              <a:rPr lang="sk-SK" dirty="0" smtClean="0"/>
              <a:t> </a:t>
            </a:r>
            <a:r>
              <a:rPr lang="sk-SK" dirty="0" err="1" smtClean="0"/>
              <a:t>of</a:t>
            </a:r>
            <a:r>
              <a:rPr lang="sk-SK" dirty="0" smtClean="0"/>
              <a:t> </a:t>
            </a:r>
            <a:r>
              <a:rPr lang="sk-SK" dirty="0" err="1" smtClean="0"/>
              <a:t>Secondary</a:t>
            </a:r>
            <a:r>
              <a:rPr lang="sk-SK" dirty="0" smtClean="0"/>
              <a:t> </a:t>
            </a:r>
            <a:r>
              <a:rPr lang="sk-SK" dirty="0" err="1" smtClean="0"/>
              <a:t>Education</a:t>
            </a:r>
            <a:r>
              <a:rPr lang="sk-SK" dirty="0" smtClean="0"/>
              <a:t> - CGSE), alebo </a:t>
            </a:r>
            <a:r>
              <a:rPr lang="sk-SK" dirty="0" smtClean="0">
                <a:solidFill>
                  <a:schemeClr val="tx2"/>
                </a:solidFill>
              </a:rPr>
              <a:t>ekvivalentných kvalifikácií </a:t>
            </a:r>
            <a:r>
              <a:rPr lang="sk-SK" dirty="0" smtClean="0"/>
              <a:t>(Standard </a:t>
            </a:r>
            <a:r>
              <a:rPr lang="sk-SK" dirty="0" err="1" smtClean="0"/>
              <a:t>Grades</a:t>
            </a:r>
            <a:r>
              <a:rPr lang="sk-SK" dirty="0" smtClean="0"/>
              <a:t> v Škótsku). </a:t>
            </a:r>
          </a:p>
          <a:p>
            <a:r>
              <a:rPr lang="sk-SK" dirty="0" smtClean="0"/>
              <a:t>CGSE sú štandardné skúšky 16-ročných žiakov, ktoré sú zosúladené s cieľmi národných osnov. Vo veku </a:t>
            </a:r>
            <a:r>
              <a:rPr lang="sk-SK" dirty="0" smtClean="0">
                <a:solidFill>
                  <a:srgbClr val="7030A0"/>
                </a:solidFill>
              </a:rPr>
              <a:t>16 rokov </a:t>
            </a:r>
            <a:r>
              <a:rPr lang="sk-SK" dirty="0" smtClean="0"/>
              <a:t>si mladí ľudia môžu zvoliť pokračovať buď v riadnej školskej dochádzke do školy, alebo v </a:t>
            </a:r>
            <a:r>
              <a:rPr lang="sk-SK" dirty="0" err="1" smtClean="0"/>
              <a:t>college</a:t>
            </a:r>
            <a:r>
              <a:rPr lang="sk-SK" dirty="0" smtClean="0"/>
              <a:t> ďalšieho vzdelávania.</a:t>
            </a:r>
          </a:p>
          <a:p>
            <a:r>
              <a:rPr lang="sk-SK" dirty="0" smtClean="0"/>
              <a:t>Väčšina tých, ktorí zostávajú v školách, pokračujú v akademickom štúdiu, končiacom štátnymi skúškami </a:t>
            </a:r>
            <a:r>
              <a:rPr lang="sk-SK" dirty="0" err="1" smtClean="0"/>
              <a:t>Advanced</a:t>
            </a:r>
            <a:r>
              <a:rPr lang="sk-SK" dirty="0" smtClean="0"/>
              <a:t> (</a:t>
            </a:r>
            <a:r>
              <a:rPr lang="sk-SK" dirty="0" err="1" smtClean="0"/>
              <a:t>A-level</a:t>
            </a:r>
            <a:r>
              <a:rPr lang="sk-SK" dirty="0" smtClean="0"/>
              <a:t>) alebo </a:t>
            </a:r>
            <a:r>
              <a:rPr lang="sk-SK" dirty="0" err="1" smtClean="0"/>
              <a:t>Advanced</a:t>
            </a:r>
            <a:r>
              <a:rPr lang="sk-SK" dirty="0" smtClean="0"/>
              <a:t> </a:t>
            </a:r>
            <a:r>
              <a:rPr lang="sk-SK" dirty="0" err="1" smtClean="0"/>
              <a:t>Suplementary</a:t>
            </a:r>
            <a:r>
              <a:rPr lang="sk-SK" dirty="0" smtClean="0"/>
              <a:t> (</a:t>
            </a:r>
            <a:r>
              <a:rPr lang="sk-SK" dirty="0" err="1" smtClean="0"/>
              <a:t>AS-level</a:t>
            </a:r>
            <a:r>
              <a:rPr lang="sk-SK" dirty="0" smtClean="0"/>
              <a:t>).</a:t>
            </a:r>
          </a:p>
          <a:p>
            <a:endParaRPr lang="sk-SK" dirty="0"/>
          </a:p>
        </p:txBody>
      </p:sp>
    </p:spTree>
    <p:extLst>
      <p:ext uri="{BB962C8B-B14F-4D97-AF65-F5344CB8AC3E}">
        <p14:creationId xmlns:p14="http://schemas.microsoft.com/office/powerpoint/2010/main" val="4215654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r>
              <a:rPr lang="sk-SK" dirty="0" smtClean="0"/>
              <a:t>Kvalifikačná úroveň </a:t>
            </a:r>
            <a:r>
              <a:rPr lang="sk-SK" dirty="0" err="1" smtClean="0">
                <a:solidFill>
                  <a:schemeClr val="accent2"/>
                </a:solidFill>
              </a:rPr>
              <a:t>Advanced</a:t>
            </a:r>
            <a:r>
              <a:rPr lang="sk-SK" dirty="0" smtClean="0"/>
              <a:t> sa obvykle vyžaduje pre prijatie na </a:t>
            </a:r>
            <a:r>
              <a:rPr lang="sk-SK" dirty="0" smtClean="0">
                <a:solidFill>
                  <a:schemeClr val="accent2"/>
                </a:solidFill>
              </a:rPr>
              <a:t>vysokú školu</a:t>
            </a:r>
            <a:r>
              <a:rPr lang="sk-SK" dirty="0" smtClean="0"/>
              <a:t>. </a:t>
            </a:r>
          </a:p>
          <a:p>
            <a:r>
              <a:rPr lang="sk-SK" dirty="0" smtClean="0"/>
              <a:t>Pokiaľ ide o </a:t>
            </a:r>
            <a:r>
              <a:rPr lang="sk-SK" dirty="0" smtClean="0">
                <a:solidFill>
                  <a:srgbClr val="7030A0"/>
                </a:solidFill>
              </a:rPr>
              <a:t>akademické štúdium</a:t>
            </a:r>
            <a:r>
              <a:rPr lang="sk-SK" dirty="0" smtClean="0"/>
              <a:t>, mladí ľudia naďalej navštevujúci stredné školy sa môžu znovu prihlásiť na </a:t>
            </a:r>
            <a:r>
              <a:rPr lang="sk-SK" dirty="0" smtClean="0">
                <a:solidFill>
                  <a:srgbClr val="7030A0"/>
                </a:solidFill>
              </a:rPr>
              <a:t>štátne skúšky CGSE</a:t>
            </a:r>
            <a:r>
              <a:rPr lang="sk-SK" dirty="0" smtClean="0"/>
              <a:t>, ak si chcú zlepšiť výsledky, alebo sa môžu prihlásiť na odborné skúšky. Odborné skúšky však zväčša poskytujú </a:t>
            </a:r>
            <a:r>
              <a:rPr lang="sk-SK" dirty="0" err="1" smtClean="0"/>
              <a:t>college</a:t>
            </a:r>
            <a:r>
              <a:rPr lang="sk-SK" dirty="0" smtClean="0"/>
              <a:t> ďalšieho vzdelávania.</a:t>
            </a:r>
            <a:endParaRPr lang="sk-SK" dirty="0"/>
          </a:p>
        </p:txBody>
      </p:sp>
    </p:spTree>
    <p:extLst>
      <p:ext uri="{BB962C8B-B14F-4D97-AF65-F5344CB8AC3E}">
        <p14:creationId xmlns:p14="http://schemas.microsoft.com/office/powerpoint/2010/main" val="663970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1889</Words>
  <Application>Microsoft Office PowerPoint</Application>
  <PresentationFormat>Prezentácia na obrazovke (4:3)</PresentationFormat>
  <Paragraphs>120</Paragraphs>
  <Slides>39</Slides>
  <Notes>0</Notes>
  <HiddenSlides>0</HiddenSlides>
  <MMClips>0</MMClips>
  <ScaleCrop>false</ScaleCrop>
  <HeadingPairs>
    <vt:vector size="4" baseType="variant">
      <vt:variant>
        <vt:lpstr>Motív</vt:lpstr>
      </vt:variant>
      <vt:variant>
        <vt:i4>1</vt:i4>
      </vt:variant>
      <vt:variant>
        <vt:lpstr>Nadpisy snímok</vt:lpstr>
      </vt:variant>
      <vt:variant>
        <vt:i4>39</vt:i4>
      </vt:variant>
    </vt:vector>
  </HeadingPairs>
  <TitlesOfParts>
    <vt:vector size="40" baseType="lpstr">
      <vt:lpstr>Motív Office</vt:lpstr>
      <vt:lpstr>Veľká Británia</vt:lpstr>
      <vt:lpstr>Prezentácia programu PowerPoint</vt:lpstr>
      <vt:lpstr>ŠKOLSTVO</vt:lpstr>
      <vt:lpstr>POVINNÁ ŠD</vt:lpstr>
      <vt:lpstr>ANGLICKO</vt:lpstr>
      <vt:lpstr>Predmety </vt:lpstr>
      <vt:lpstr>Prezentácia programu PowerPoint</vt:lpstr>
      <vt:lpstr>Hodnotenie</vt:lpstr>
      <vt:lpstr>Prezentácia programu PowerPoint</vt:lpstr>
      <vt:lpstr>SEVERNÉ ÍRSKO</vt:lpstr>
      <vt:lpstr>ŠKÓTSKO </vt:lpstr>
      <vt:lpstr>Diagram štruktúry systému vzdelávania a základnej odbornej prípravy ANGLICKO A WALES </vt:lpstr>
      <vt:lpstr>Prezentácia programu PowerPoint</vt:lpstr>
      <vt:lpstr>SEVERNÉ ÍRSKO</vt:lpstr>
      <vt:lpstr>Prezentácia programu PowerPoint</vt:lpstr>
      <vt:lpstr>ŠKÓTSKO</vt:lpstr>
      <vt:lpstr>Prezentácia programu PowerPoint</vt:lpstr>
      <vt:lpstr> Základná štatistika o UK </vt:lpstr>
      <vt:lpstr>Ako vyzerá britská základná škola</vt:lpstr>
      <vt:lpstr>Za dverami triedy</vt:lpstr>
      <vt:lpstr>A music and general classroom view of Bluecoat Church of England Primary School,Wooten-Under-Edge,Gloucestershire.a UK education.</vt:lpstr>
      <vt:lpstr>Primary junior school Mathematics Maths class, hands up with the answers, UK.</vt:lpstr>
      <vt:lpstr>Školská uniforma </vt:lpstr>
      <vt:lpstr>Prezentácia programu PowerPoint</vt:lpstr>
      <vt:lpstr>Žiadna aktovka</vt:lpstr>
      <vt:lpstr>Školský deň </vt:lpstr>
      <vt:lpstr>Žiadne známky, iba pochvaly</vt:lpstr>
      <vt:lpstr>UK infant school classroom </vt:lpstr>
      <vt:lpstr>MŠ -video</vt:lpstr>
      <vt:lpstr>Zaujímavosti Čo ak dieťa neposlúcha?</vt:lpstr>
      <vt:lpstr>Súkromné vzdelávanie v Británii</vt:lpstr>
      <vt:lpstr>Rodičovské združenia</vt:lpstr>
      <vt:lpstr>Univerzitné štúdium v Anglicku a Walese</vt:lpstr>
      <vt:lpstr>Univerzita Cambridge</vt:lpstr>
      <vt:lpstr>Prezentácia programu PowerPoint</vt:lpstr>
      <vt:lpstr>Univerzita Oxford</vt:lpstr>
      <vt:lpstr>Prezentácia programu PowerPoint</vt:lpstr>
      <vt:lpstr>Bibliografické odkazy </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Veľká Británia</dc:title>
  <dc:creator>Asus</dc:creator>
  <cp:lastModifiedBy>Asus</cp:lastModifiedBy>
  <cp:revision>29</cp:revision>
  <cp:lastPrinted>2018-02-15T22:02:55Z</cp:lastPrinted>
  <dcterms:created xsi:type="dcterms:W3CDTF">2018-02-14T19:20:48Z</dcterms:created>
  <dcterms:modified xsi:type="dcterms:W3CDTF">2018-02-16T03:28:02Z</dcterms:modified>
</cp:coreProperties>
</file>