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9" r:id="rId5"/>
    <p:sldId id="258" r:id="rId6"/>
    <p:sldId id="264" r:id="rId7"/>
    <p:sldId id="260" r:id="rId8"/>
    <p:sldId id="263" r:id="rId9"/>
    <p:sldId id="265" r:id="rId10"/>
    <p:sldId id="266" r:id="rId11"/>
    <p:sldId id="267" r:id="rId12"/>
    <p:sldId id="26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4" y="-14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title>
      <c:tx>
        <c:rich>
          <a:bodyPr/>
          <a:lstStyle/>
          <a:p>
            <a:pPr>
              <a:defRPr/>
            </a:pPr>
            <a:r>
              <a:rPr lang="sk-SK" dirty="0" smtClean="0"/>
              <a:t>Zamestnanosť žien v IT</a:t>
            </a:r>
            <a:endParaRPr lang="en-US" dirty="0"/>
          </a:p>
        </c:rich>
      </c:tx>
      <c:layout>
        <c:manualLayout>
          <c:xMode val="edge"/>
          <c:yMode val="edge"/>
          <c:x val="8.0470294279733498E-2"/>
          <c:y val="6.7792870538748731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explosion val="28"/>
          <c:cat>
            <c:strRef>
              <c:f>List1!$A$2:$A$5</c:f>
              <c:strCache>
                <c:ptCount val="2"/>
                <c:pt idx="0">
                  <c:v>Priemer zamestnanosti OECD ( 59%)</c:v>
                </c:pt>
                <c:pt idx="1">
                  <c:v>Zamestnanosť žien v IT (48%)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0.59000000000000008</c:v>
                </c:pt>
                <c:pt idx="1">
                  <c:v>0.48000000000000004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396848644980063"/>
          <c:y val="4.0106333384341102E-3"/>
          <c:w val="0.3655541298491588"/>
          <c:h val="0.9959893666615659"/>
        </c:manualLayout>
      </c:layout>
    </c:legend>
    <c:plotVisOnly val="1"/>
  </c:chart>
  <c:txPr>
    <a:bodyPr/>
    <a:lstStyle/>
    <a:p>
      <a:pPr>
        <a:defRPr sz="1800"/>
      </a:pPr>
      <a:endParaRPr lang="sk-SK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spPr>
              <a:effectLst>
                <a:outerShdw blurRad="50800" dist="50800" dir="5400000" algn="ctr" rotWithShape="0">
                  <a:schemeClr val="accent3">
                    <a:lumMod val="60000"/>
                    <a:lumOff val="40000"/>
                  </a:schemeClr>
                </a:outerShdw>
              </a:effectLst>
            </c:spPr>
          </c:dPt>
          <c:cat>
            <c:strRef>
              <c:f>List1!$A$2:$A$5</c:f>
              <c:strCache>
                <c:ptCount val="2"/>
                <c:pt idx="0">
                  <c:v>Deti navštevujúce MŠ - 95%</c:v>
                </c:pt>
                <c:pt idx="1">
                  <c:v>Deti nenavštevujúce MŠ - 5%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0.95000000000000029</c:v>
                </c:pt>
                <c:pt idx="1">
                  <c:v>0.05</c:v>
                </c:pt>
              </c:numCache>
            </c:numRef>
          </c:val>
        </c:ser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txPr>
        <a:bodyPr/>
        <a:lstStyle/>
        <a:p>
          <a:pPr>
            <a:defRPr baseline="0"/>
          </a:pPr>
          <a:endParaRPr lang="sk-SK"/>
        </a:p>
      </c:txPr>
    </c:legend>
    <c:plotVisOnly val="1"/>
  </c:chart>
  <c:txPr>
    <a:bodyPr/>
    <a:lstStyle/>
    <a:p>
      <a:pPr>
        <a:defRPr sz="1800"/>
      </a:pPr>
      <a:endParaRPr lang="sk-SK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14.03.2018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14.03.2018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uffic.nl/en/publications/find-a-publication/education-system-italy.pdf" TargetMode="External"/><Relationship Id="rId7" Type="http://schemas.openxmlformats.org/officeDocument/2006/relationships/hyperlink" Target="https://webgate.ec.europa.eu/fpfis/mwikis/eurydice/index.php/File:2016_diagram_IT.png" TargetMode="External"/><Relationship Id="rId2" Type="http://schemas.openxmlformats.org/officeDocument/2006/relationships/hyperlink" Target="http://www.saaic.sk/nrcg/Handbook/countries1/IT/indexb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ndire.it/lucabas/lkmw_img/eurydice/quaderno_eurydice_30_per_web.pdf" TargetMode="External"/><Relationship Id="rId5" Type="http://schemas.openxmlformats.org/officeDocument/2006/relationships/hyperlink" Target="https://data.oecd.org/pisa/mathematics-performance-pisa.htm" TargetMode="External"/><Relationship Id="rId4" Type="http://schemas.openxmlformats.org/officeDocument/2006/relationships/hyperlink" Target="http://education.stateuniversity.com/pages/717/Italy-PREPRIMARY-PRIMARY-EDUCATION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404665"/>
            <a:ext cx="8496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Vzdelávanie</a:t>
            </a:r>
            <a:r>
              <a:rPr lang="sk-SK" sz="6600" dirty="0" smtClean="0"/>
              <a:t> </a:t>
            </a:r>
            <a:r>
              <a:rPr lang="sk-SK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 Taliansku </a:t>
            </a:r>
            <a:endParaRPr lang="sk-SK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Obrázek 5" descr="s-skoly_taliansk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276872"/>
            <a:ext cx="6282275" cy="4180783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" name="TextovéPole 4"/>
          <p:cNvSpPr txBox="1"/>
          <p:nvPr/>
        </p:nvSpPr>
        <p:spPr>
          <a:xfrm>
            <a:off x="5292080" y="630932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Bc. Alexandra Dobrovodská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2016_diagram_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640960" cy="5688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31640" y="2204864"/>
            <a:ext cx="7056784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sk-SK" sz="6600" b="1" dirty="0" smtClean="0">
                <a:ln/>
                <a:solidFill>
                  <a:schemeClr val="accent3"/>
                </a:solidFill>
              </a:rPr>
              <a:t>ĎAKUJEM ZA POZORNOSŤ </a:t>
            </a:r>
            <a:r>
              <a:rPr lang="sk-SK" sz="6600" b="1" dirty="0" smtClean="0">
                <a:ln/>
                <a:solidFill>
                  <a:schemeClr val="accent3"/>
                </a:solidFill>
                <a:sym typeface="Wingdings" pitchFamily="2" charset="2"/>
              </a:rPr>
              <a:t></a:t>
            </a:r>
            <a:endParaRPr lang="sk-SK" sz="66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548680"/>
            <a:ext cx="806489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POUŽITÁ LITERATÚRA :</a:t>
            </a:r>
          </a:p>
          <a:p>
            <a:endParaRPr lang="sk-SK" dirty="0" smtClean="0"/>
          </a:p>
          <a:p>
            <a:r>
              <a:rPr lang="sk-SK" dirty="0" smtClean="0">
                <a:hlinkClick r:id="rId2"/>
              </a:rPr>
              <a:t>http://www.saaic.sk/nrcg/Handbook/countries1/IT/indexb.htm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>
                <a:hlinkClick r:id="rId3"/>
              </a:rPr>
              <a:t>https://www.nuffic.nl/en/publications/find-a-publication/education-system-italy.pdf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>
                <a:hlinkClick r:id="rId4"/>
              </a:rPr>
              <a:t>http://education.stateuniversity.com/pages/717/Italy-PREPRIMARY-PRIMARY-EDUCATION.html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>
                <a:hlinkClick r:id="rId5"/>
              </a:rPr>
              <a:t>https://data.oecd.org/pisa/mathematics-performance-pisa.htm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>
                <a:hlinkClick r:id="rId6"/>
              </a:rPr>
              <a:t>http://www.indire.it/lucabas/lkmw_img/eurydice/quaderno_eurydice_30_per_web.pdf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>
                <a:hlinkClick r:id="rId7"/>
              </a:rPr>
              <a:t>https://</a:t>
            </a:r>
            <a:r>
              <a:rPr lang="sk-SK" dirty="0" smtClean="0">
                <a:hlinkClick r:id="rId7"/>
              </a:rPr>
              <a:t>webgate.ec.europa.eu/fpfis/mwikis/eurydice/index.php/File:2016_diagram_IT.png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https</a:t>
            </a:r>
            <a:r>
              <a:rPr lang="sk-SK" dirty="0" smtClean="0"/>
              <a:t>://translate.google.co.th/translate?hl=sk&amp;sl=en&amp;u=https://en.wikipedia.org/wiki/Reggio_Emilia_approach&amp;prev=search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92696"/>
            <a:ext cx="7992888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sk-SK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Školy v Taliansku sa rozdeľujú na štátne a súkromné 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Kvalita a dostupnosť sú veľmi odlišné v regiónoch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Potreba zosúladenia práce a rodiny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Priemer zamestnanosti podľa OECD: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sk-SK" sz="20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sk-SK" sz="20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sk-SK" sz="2000" b="1" dirty="0"/>
          </a:p>
        </p:txBody>
      </p:sp>
      <p:graphicFrame>
        <p:nvGraphicFramePr>
          <p:cNvPr id="4" name="Graf 3"/>
          <p:cNvGraphicFramePr/>
          <p:nvPr/>
        </p:nvGraphicFramePr>
        <p:xfrm>
          <a:off x="1547664" y="4005064"/>
          <a:ext cx="7272808" cy="2248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ipsa 13"/>
          <p:cNvSpPr/>
          <p:nvPr/>
        </p:nvSpPr>
        <p:spPr>
          <a:xfrm>
            <a:off x="2051720" y="4293096"/>
            <a:ext cx="108012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extovéPole 1"/>
          <p:cNvSpPr txBox="1"/>
          <p:nvPr/>
        </p:nvSpPr>
        <p:spPr>
          <a:xfrm>
            <a:off x="323528" y="476672"/>
            <a:ext cx="882047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 Štátny vzdelávací systém v Taliansku je rozdelený do 4 etáp : 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	1.   </a:t>
            </a:r>
            <a:r>
              <a:rPr lang="sk-SK" dirty="0" err="1" smtClean="0"/>
              <a:t>Scuola</a:t>
            </a:r>
            <a:r>
              <a:rPr lang="sk-SK" dirty="0" smtClean="0"/>
              <a:t> </a:t>
            </a:r>
            <a:r>
              <a:rPr lang="sk-SK" dirty="0" err="1" smtClean="0"/>
              <a:t>dell´infanzia</a:t>
            </a:r>
            <a:r>
              <a:rPr lang="sk-SK" dirty="0" smtClean="0"/>
              <a:t> ( </a:t>
            </a:r>
            <a:r>
              <a:rPr lang="sk-SK" dirty="0" err="1" smtClean="0"/>
              <a:t>Mš</a:t>
            </a:r>
            <a:r>
              <a:rPr lang="sk-SK" dirty="0" smtClean="0"/>
              <a:t>) od 3.-6. rokov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	2.   </a:t>
            </a:r>
            <a:r>
              <a:rPr lang="sk-SK" dirty="0" err="1" smtClean="0"/>
              <a:t>Scuola</a:t>
            </a:r>
            <a:r>
              <a:rPr lang="sk-SK" dirty="0" smtClean="0"/>
              <a:t> </a:t>
            </a:r>
            <a:r>
              <a:rPr lang="sk-SK" dirty="0" err="1" smtClean="0"/>
              <a:t>Elementare</a:t>
            </a:r>
            <a:r>
              <a:rPr lang="sk-SK" dirty="0" smtClean="0"/>
              <a:t> (</a:t>
            </a:r>
            <a:r>
              <a:rPr lang="sk-SK" dirty="0" err="1" smtClean="0"/>
              <a:t>Zš</a:t>
            </a:r>
            <a:r>
              <a:rPr lang="sk-SK" dirty="0" smtClean="0"/>
              <a:t>) od 6. – 11. rokov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	3.   </a:t>
            </a:r>
            <a:r>
              <a:rPr lang="sk-SK" dirty="0" err="1" smtClean="0"/>
              <a:t>Scuola</a:t>
            </a:r>
            <a:r>
              <a:rPr lang="sk-SK" dirty="0" smtClean="0"/>
              <a:t> </a:t>
            </a:r>
            <a:r>
              <a:rPr lang="sk-SK" dirty="0" err="1" smtClean="0"/>
              <a:t>secondaria</a:t>
            </a:r>
            <a:r>
              <a:rPr lang="sk-SK" dirty="0" smtClean="0"/>
              <a:t>  </a:t>
            </a:r>
            <a:r>
              <a:rPr lang="sk-SK" dirty="0" err="1" smtClean="0"/>
              <a:t>di</a:t>
            </a:r>
            <a:r>
              <a:rPr lang="sk-SK" dirty="0" smtClean="0"/>
              <a:t> 1 </a:t>
            </a:r>
            <a:r>
              <a:rPr lang="sk-SK" dirty="0" err="1" smtClean="0"/>
              <a:t>grado</a:t>
            </a:r>
            <a:r>
              <a:rPr lang="sk-SK" dirty="0" smtClean="0"/>
              <a:t> ( </a:t>
            </a:r>
            <a:r>
              <a:rPr lang="sk-SK" dirty="0" err="1" smtClean="0"/>
              <a:t>Sš</a:t>
            </a:r>
            <a:r>
              <a:rPr lang="sk-SK" dirty="0" smtClean="0"/>
              <a:t>) od 11. – 14. rokov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	4.   </a:t>
            </a:r>
            <a:r>
              <a:rPr lang="sk-SK" dirty="0" err="1" smtClean="0"/>
              <a:t>Scuola</a:t>
            </a:r>
            <a:r>
              <a:rPr lang="sk-SK" dirty="0" smtClean="0"/>
              <a:t> </a:t>
            </a:r>
            <a:r>
              <a:rPr lang="sk-SK" dirty="0" err="1" smtClean="0"/>
              <a:t>Secondaria</a:t>
            </a:r>
            <a:r>
              <a:rPr lang="sk-SK" dirty="0" smtClean="0"/>
              <a:t> </a:t>
            </a:r>
            <a:r>
              <a:rPr lang="sk-SK" dirty="0" err="1" smtClean="0"/>
              <a:t>Supriore</a:t>
            </a:r>
            <a:r>
              <a:rPr lang="sk-SK" dirty="0" smtClean="0"/>
              <a:t> ( </a:t>
            </a:r>
            <a:r>
              <a:rPr lang="sk-SK" dirty="0" err="1" smtClean="0"/>
              <a:t>Vš</a:t>
            </a:r>
            <a:r>
              <a:rPr lang="sk-SK" dirty="0" smtClean="0"/>
              <a:t>) od 14. – 19. rokov 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Povinná školská dochádzka trvá 10 rokov.</a:t>
            </a:r>
          </a:p>
          <a:p>
            <a:pPr>
              <a:lnSpc>
                <a:spcPct val="150000"/>
              </a:lnSpc>
            </a:pPr>
            <a:endParaRPr lang="sk-SK" dirty="0" smtClean="0"/>
          </a:p>
          <a:p>
            <a:pPr>
              <a:lnSpc>
                <a:spcPct val="150000"/>
              </a:lnSpc>
            </a:pPr>
            <a:r>
              <a:rPr lang="sk-SK" dirty="0" smtClean="0"/>
              <a:t>Študenti si môžu vybrať zo šiestich špecializácii :</a:t>
            </a:r>
          </a:p>
          <a:p>
            <a:pPr>
              <a:lnSpc>
                <a:spcPct val="150000"/>
              </a:lnSpc>
            </a:pPr>
            <a:endParaRPr lang="sk-SK" dirty="0" smtClean="0"/>
          </a:p>
          <a:p>
            <a:pPr>
              <a:lnSpc>
                <a:spcPct val="150000"/>
              </a:lnSpc>
            </a:pPr>
            <a:r>
              <a:rPr lang="sk-SK" dirty="0" smtClean="0"/>
              <a:t>		</a:t>
            </a:r>
            <a:r>
              <a:rPr lang="sk-SK" dirty="0" err="1" smtClean="0"/>
              <a:t>Liceo</a:t>
            </a:r>
            <a:r>
              <a:rPr lang="sk-SK" dirty="0" smtClean="0"/>
              <a:t>: 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			                 </a:t>
            </a:r>
            <a:r>
              <a:rPr lang="sk-SK" dirty="0" err="1" smtClean="0"/>
              <a:t>Classico</a:t>
            </a:r>
            <a:r>
              <a:rPr lang="sk-SK" dirty="0" smtClean="0"/>
              <a:t> ( všeobecné zameranie)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				 </a:t>
            </a:r>
            <a:r>
              <a:rPr lang="sk-SK" dirty="0" err="1" smtClean="0"/>
              <a:t>Scientifico</a:t>
            </a:r>
            <a:r>
              <a:rPr lang="sk-SK" dirty="0" smtClean="0"/>
              <a:t> ( vedecké zameranie)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				</a:t>
            </a:r>
            <a:r>
              <a:rPr lang="sk-SK" dirty="0" err="1" smtClean="0"/>
              <a:t>Lingvistico</a:t>
            </a:r>
            <a:r>
              <a:rPr lang="sk-SK" dirty="0" smtClean="0"/>
              <a:t> ( jazykové zameranie)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				</a:t>
            </a:r>
            <a:r>
              <a:rPr lang="sk-SK" dirty="0" err="1" smtClean="0"/>
              <a:t>Artistico</a:t>
            </a:r>
            <a:r>
              <a:rPr lang="sk-SK" dirty="0" smtClean="0"/>
              <a:t> ( Hudobné /Výtvarné zameranie)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				</a:t>
            </a:r>
            <a:r>
              <a:rPr lang="sk-SK" dirty="0" err="1" smtClean="0"/>
              <a:t>Science</a:t>
            </a:r>
            <a:r>
              <a:rPr lang="sk-SK" dirty="0" smtClean="0"/>
              <a:t> </a:t>
            </a:r>
            <a:r>
              <a:rPr lang="sk-SK" dirty="0" err="1" smtClean="0"/>
              <a:t>Human</a:t>
            </a:r>
            <a:r>
              <a:rPr lang="sk-SK" dirty="0" smtClean="0"/>
              <a:t> ( zdravotné, vedecké </a:t>
            </a:r>
            <a:r>
              <a:rPr lang="sk-SK" dirty="0" err="1" smtClean="0"/>
              <a:t>zamer</a:t>
            </a:r>
            <a:r>
              <a:rPr lang="sk-SK" dirty="0" smtClean="0"/>
              <a:t>.)</a:t>
            </a:r>
          </a:p>
          <a:p>
            <a:pPr>
              <a:lnSpc>
                <a:spcPct val="150000"/>
              </a:lnSpc>
            </a:pPr>
            <a:endParaRPr lang="sk-SK" dirty="0"/>
          </a:p>
        </p:txBody>
      </p:sp>
      <p:cxnSp>
        <p:nvCxnSpPr>
          <p:cNvPr id="4" name="Přímá spojovací šipka 3"/>
          <p:cNvCxnSpPr/>
          <p:nvPr/>
        </p:nvCxnSpPr>
        <p:spPr>
          <a:xfrm flipV="1">
            <a:off x="3059832" y="4509120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šipka 4"/>
          <p:cNvCxnSpPr/>
          <p:nvPr/>
        </p:nvCxnSpPr>
        <p:spPr>
          <a:xfrm>
            <a:off x="3131840" y="4725144"/>
            <a:ext cx="927720" cy="207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3068216" y="4661520"/>
            <a:ext cx="855712" cy="567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3068216" y="4661520"/>
            <a:ext cx="855712" cy="1071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3068216" y="4661520"/>
            <a:ext cx="711696" cy="14317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75656" y="260648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SCHÉMA VZDELÁVANIA V TALIANSKU</a:t>
            </a:r>
            <a:endParaRPr lang="sk-SK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Obrázek 2" descr="syste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20688"/>
            <a:ext cx="8172400" cy="5206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/>
          <p:nvPr/>
        </p:nvGraphicFramePr>
        <p:xfrm>
          <a:off x="2483768" y="3717032"/>
          <a:ext cx="6264696" cy="2911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95536" y="332656"/>
            <a:ext cx="828092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k-SK" dirty="0" smtClean="0"/>
              <a:t>		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SCUOLA DELL´INFANZIA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 Materská škola povinná nie je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Je súčasťou  vzdelávacieho systému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Nie je platená ( súkromné škôlky cena od 100- 500€ 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 nástup detí do MŠ od 3. rokov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 deti zaraďujú do tried nie podľa veku ale podľa vývinovej úrovne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 počet detí v triede minimálne 18 maximálne25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do organizácie zaraďujú deti so zdravotným alebo iným postihnutím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školka. spoločné priesto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476672"/>
            <a:ext cx="7315200" cy="4536504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403648" y="544522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k-SK" dirty="0" smtClean="0"/>
              <a:t> triedy považujú za herne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548680"/>
            <a:ext cx="7776864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HODNOTENIE, DOSAHOVANIE ÚROVNÍ, CIELE V MATERSKÝCH ŠKOLÁCH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Vzdelávanie sa stalo svetoznámym – </a:t>
            </a:r>
            <a:r>
              <a:rPr lang="sk-SK" dirty="0" err="1" smtClean="0"/>
              <a:t>Reggio</a:t>
            </a:r>
            <a:r>
              <a:rPr lang="sk-SK" dirty="0" smtClean="0"/>
              <a:t> </a:t>
            </a:r>
            <a:r>
              <a:rPr lang="sk-SK" dirty="0" err="1" smtClean="0"/>
              <a:t>Emilia</a:t>
            </a:r>
            <a:r>
              <a:rPr lang="sk-SK" dirty="0" smtClean="0"/>
              <a:t> ( </a:t>
            </a:r>
            <a:r>
              <a:rPr lang="sk-SK" dirty="0" err="1" smtClean="0"/>
              <a:t>John</a:t>
            </a:r>
            <a:r>
              <a:rPr lang="sk-SK" dirty="0" smtClean="0"/>
              <a:t> </a:t>
            </a:r>
            <a:r>
              <a:rPr lang="sk-SK" dirty="0" err="1" smtClean="0"/>
              <a:t>Deweay</a:t>
            </a:r>
            <a:r>
              <a:rPr lang="sk-SK" dirty="0" smtClean="0"/>
              <a:t>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  učitelia pozorujú a interpretujú deti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Predškolská výchova  prispieva k afektívnemu, </a:t>
            </a:r>
            <a:r>
              <a:rPr lang="sk-SK" dirty="0" err="1" smtClean="0"/>
              <a:t>psychomotorickému</a:t>
            </a:r>
            <a:r>
              <a:rPr lang="sk-SK" dirty="0" smtClean="0"/>
              <a:t>, kognitívnemu, morálnemu, náboženskému a sociálnemu rozvoju detí a podporuje ich potenciál na nadviazanie vzťahov, na autonómiu, kreativitu, vzdelávanie a na zabezpečenie rovnakých vzdelávacích príležitostí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Úlohou výchovy je posilnenie procesov , ktoré rozvíjajú schopnosti u detí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Pozorovanie úrovní zahŕňa : 1. počiatočné obdobie</a:t>
            </a:r>
          </a:p>
          <a:p>
            <a:pPr lvl="3">
              <a:lnSpc>
                <a:spcPct val="150000"/>
              </a:lnSpc>
            </a:pPr>
            <a:r>
              <a:rPr lang="sk-SK" dirty="0" smtClean="0"/>
              <a:t>		         2. Záverečné obdobie</a:t>
            </a:r>
          </a:p>
          <a:p>
            <a:pPr lvl="3">
              <a:lnSpc>
                <a:spcPct val="150000"/>
              </a:lnSpc>
            </a:pPr>
            <a:endParaRPr lang="sk-SK" dirty="0" smtClean="0"/>
          </a:p>
          <a:p>
            <a:pPr lvl="3">
              <a:lnSpc>
                <a:spcPct val="150000"/>
              </a:lnSpc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88640"/>
            <a:ext cx="856895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KURIKULUM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 riadi sa vyhláškou 254/2012 vydanou ministerstvom školstva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 cieľom je harmonický  a komplexný rozvoj jedinca podľa zásad Talianskej ústavy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 Vzdelávacie okruhy:    ja a ostatné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			telo a pohyb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			zvuky a farby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			reč a slová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			poznanie sveta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 Existuje istá podobnosť medzi Talianskymi  a Americkými učebnými osnovami = príprava detí tak, aby sa stali členmi demokratickej spoločnosti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 Školský plán podrobne rozpracúva „rutinné“ činnosti.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Aj škôlky museli vložiť do vzdelávacích osnov predmet „ občianstvo a     ústava“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260648"/>
            <a:ext cx="727280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k-SK" dirty="0" smtClean="0"/>
              <a:t>		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ASILO NIDO - DETSKÉ CENTRÁ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sk-SK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určené deťom od 0-3 rokov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Forma vzdelávania nie je povinná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K dispozícii verejné i súkromné centrá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 nie sú súčasťou vzdelávacieho systému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 zodpovedajú obce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726</TotalTime>
  <Words>200</Words>
  <Application>Microsoft Office PowerPoint</Application>
  <PresentationFormat>Předvádění na obrazovce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sašulka</dc:creator>
  <cp:lastModifiedBy>sašulka</cp:lastModifiedBy>
  <cp:revision>64</cp:revision>
  <dcterms:created xsi:type="dcterms:W3CDTF">2018-02-13T09:11:10Z</dcterms:created>
  <dcterms:modified xsi:type="dcterms:W3CDTF">2018-03-14T18:38:38Z</dcterms:modified>
</cp:coreProperties>
</file>