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73" r:id="rId4"/>
    <p:sldId id="257" r:id="rId5"/>
    <p:sldId id="259" r:id="rId6"/>
    <p:sldId id="260" r:id="rId7"/>
    <p:sldId id="275" r:id="rId8"/>
    <p:sldId id="261" r:id="rId9"/>
    <p:sldId id="262" r:id="rId10"/>
    <p:sldId id="263" r:id="rId11"/>
    <p:sldId id="274" r:id="rId12"/>
    <p:sldId id="264" r:id="rId13"/>
    <p:sldId id="265" r:id="rId14"/>
    <p:sldId id="266" r:id="rId15"/>
    <p:sldId id="268" r:id="rId16"/>
    <p:sldId id="276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1B45B-8BD2-4F76-BFB0-2010C1A973C2}" type="datetimeFigureOut">
              <a:rPr lang="sk-SK" smtClean="0"/>
              <a:t>24.4.2015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1D109-4096-4ED6-90E3-62CAE0631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18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obrazu snímky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oznámo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6388" name="Zástupný symbol čísla snímky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454F74-FFF9-420A-8D16-81B36444E79B}" type="slidenum">
              <a:rPr altLang="sk-SK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sk-SK" altLang="sk-SK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9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8DE62-8CD6-4C89-BF8B-02BD015B04C1}" type="datetime1">
              <a:rPr lang="sk-SK" smtClean="0"/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EA8D-3731-479D-A63F-004F764B320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00884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1732A-A80B-46BD-836B-EF12CC4F6B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4628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2F7F-DB3F-48D3-AA82-C14EF6915E4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EF0D-A2B7-4F79-BEDB-3EA69C99349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0886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9B352-3A98-4996-ABF2-35691F86B62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D0206-7AED-4B19-97C4-D050D68D91A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80245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0B68-6885-4BA2-A234-5BAE545D5F5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2F208-A22B-4236-901D-D6A460F0975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96696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321E7-7E32-4481-8366-F24B726555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3FD1-163F-448C-B28D-A93E226B84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39484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AEC2E-6FA7-4EFB-B2CB-9FB51720EC5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A8BE-551C-47B3-B635-CAC3000520A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2147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D1E81-434F-4806-97A3-37490CED5DCA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B722B-5AF2-4E09-9C40-F36C751507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0844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9B67E-77AB-4448-86DF-004137BC3DC0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579F-2254-4630-BB15-0059DF163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12462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1AEB-58B6-49A0-9196-10C7A79C7A0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9A832-1506-4F03-8833-819D34F981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59558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CACB-4071-4029-ACC7-6348DE3E22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24.4.2015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914B-0249-499D-AB87-3833B7887B8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78714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BFE5-0A9C-466D-B09C-65A0B4878142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E2306-77B5-4D77-BD8B-6521B6D870D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8322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21D6-A07F-408B-B11B-DE0C33DB3442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BE5F-9AFF-4331-87A2-4DD753779E4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28574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0F651-2449-4937-9D9F-94141889A4A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9370-2B55-4061-A197-F784E969585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8136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C958F-69C1-4525-A1B6-63FBA2D9302E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7899-7E21-4485-85BA-24FAEE47E134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95797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5C035-504D-4F90-AEEA-F21424D38D60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BB82D-1D96-41E3-9084-DB42843AF49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51858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BB5C-6E9C-4EC4-9D52-61BC6B15A0C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CD523-0603-42FD-A1E6-930A67EE97C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10751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A1BC-7924-44C1-8B90-0F8007B48ACA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50EE-3B9D-49C9-9416-B0AD5CF4CCD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4753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922F-AFD9-407B-982F-749C8780BAF5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B114-96EA-433E-B97A-D2696687FEC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86079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641B-FDFE-4048-A857-52BDD6A542FD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672BE-95C1-43C0-9E75-6F004B0485F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6085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992B-18F9-4FBC-8B02-D6968303F70B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E28F-5202-45EF-AE97-6C605D8B254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14682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F937-3993-4D8F-A84B-99FBF5D32E0A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B7C5-2BF4-4847-9339-0E7C0045BC9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4267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E17366E-09A9-4A58-88D0-08178237F0F7}" type="datetime1">
              <a:rPr lang="sk-SK" smtClean="0"/>
              <a:t>24.4.2015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BCC8892-1FD9-4D5B-B523-1E2027BEB748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34C5263-6314-49F5-AF95-B4B96D4268A7}" type="datetime1">
              <a:rPr lang="sk-SK" smtClean="0"/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BCC8892-1FD9-4D5B-B523-1E2027BEB748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A49B4D-BD50-48C0-9BFF-B130954CE10A}" type="slidenum">
              <a:rPr lang="sk-SK" altLang="sk-SK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k-SK" altLang="sk-SK" smtClean="0"/>
          </a:p>
        </p:txBody>
      </p:sp>
    </p:spTree>
    <p:extLst>
      <p:ext uri="{BB962C8B-B14F-4D97-AF65-F5344CB8AC3E}">
        <p14:creationId xmlns:p14="http://schemas.microsoft.com/office/powerpoint/2010/main" val="153081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2051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4E65EF4-FC22-4400-B3AE-1C4F039CC180}" type="datetimeFigureOut">
              <a:rPr lang="sk-SK"/>
              <a:pPr>
                <a:defRPr/>
              </a:pPr>
              <a:t>24.4.2015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BF54D-2171-4F51-94D3-73E2067B63C6}" type="slidenum">
              <a:rPr lang="sk-SK" altLang="sk-SK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8239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dĺžnik 2"/>
          <p:cNvSpPr>
            <a:spLocks noChangeArrowheads="1"/>
          </p:cNvSpPr>
          <p:nvPr/>
        </p:nvSpPr>
        <p:spPr bwMode="auto">
          <a:xfrm>
            <a:off x="0" y="6199188"/>
            <a:ext cx="914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sk-SK" altLang="sk-SK" sz="1400" b="1">
                <a:solidFill>
                  <a:srgbClr val="000000"/>
                </a:solidFill>
              </a:rPr>
              <a:t>Moderné vzdelávanie pre vedomostnú spoločnosť/Projekt je spolufinancovaný zo zdrojov EÚ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87450" y="2133600"/>
            <a:ext cx="6336878" cy="25908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sk-SK" sz="3900" b="1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Využitie interaktívnych tabúľ  vo vzdelávaní</a:t>
            </a:r>
            <a:r>
              <a:rPr lang="sk-SK" sz="4000" dirty="0"/>
              <a:t/>
            </a:r>
            <a:br>
              <a:rPr lang="sk-SK" sz="4000" dirty="0"/>
            </a:br>
            <a:endParaRPr lang="sk-SK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1800" b="1" dirty="0" smtClean="0">
                <a:solidFill>
                  <a:schemeClr val="accent2">
                    <a:lumMod val="75000"/>
                  </a:schemeClr>
                </a:solidFill>
              </a:rPr>
              <a:t>Ing</a:t>
            </a:r>
            <a:r>
              <a:rPr lang="sk-SK" sz="1800" b="1" dirty="0">
                <a:solidFill>
                  <a:schemeClr val="accent2">
                    <a:lumMod val="75000"/>
                  </a:schemeClr>
                </a:solidFill>
              </a:rPr>
              <a:t>. Dana Horváthová, PhD.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+mj-ea"/>
              <a:cs typeface="+mj-cs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439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Rozvoj inovatívnych foriem vzdelávania</a:t>
            </a:r>
            <a:b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Univerzite Mateja Bela v Banskej Bystrici</a:t>
            </a:r>
            <a: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k-SK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ITMS 26110230077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r="3203"/>
          <a:stretch>
            <a:fillRect/>
          </a:stretch>
        </p:blipFill>
        <p:spPr bwMode="auto">
          <a:xfrm>
            <a:off x="3003550" y="5056188"/>
            <a:ext cx="3138488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D:\lihan_work\dokumenty_umb\Projekty_UMB\OPV_Zvýšenie kvality riadenia a  vysokoškolského vzdelávania v podmienkach  UMB\logotyp_opv\Europsky socialny fond\EU-ESF-VERTICAL-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921250"/>
            <a:ext cx="1249363" cy="115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1472"/>
          <a:stretch>
            <a:fillRect/>
          </a:stretch>
        </p:blipFill>
        <p:spPr bwMode="auto">
          <a:xfrm>
            <a:off x="6732588" y="4921250"/>
            <a:ext cx="10255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01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Dátový </a:t>
            </a:r>
            <a:r>
              <a:rPr lang="sk-SK" dirty="0" smtClean="0"/>
              <a:t>projektor DLP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335418"/>
            <a:ext cx="8229600" cy="4065382"/>
          </a:xfrm>
        </p:spPr>
        <p:txBody>
          <a:bodyPr>
            <a:normAutofit/>
          </a:bodyPr>
          <a:lstStyle/>
          <a:p>
            <a:pPr lvl="0"/>
            <a:r>
              <a:rPr lang="sk-SK" sz="2400" dirty="0" smtClean="0"/>
              <a:t>DMD </a:t>
            </a:r>
            <a:r>
              <a:rPr lang="sk-SK" sz="2400" dirty="0" smtClean="0"/>
              <a:t>čip</a:t>
            </a:r>
            <a:r>
              <a:rPr lang="sk-SK" sz="2400" dirty="0" smtClean="0"/>
              <a:t>, na ktorom sú malé zrkadlá </a:t>
            </a:r>
          </a:p>
          <a:p>
            <a:pPr lvl="0"/>
            <a:r>
              <a:rPr lang="sk-SK" sz="2400" dirty="0" smtClean="0"/>
              <a:t>Potom</a:t>
            </a:r>
            <a:r>
              <a:rPr lang="sk-SK" sz="2400" dirty="0" smtClean="0"/>
              <a:t>, čo lampa vyrobí svetlo, dopadne na rotujúci farebný kotúč, ktorý zmení vlnovú dĺžku svetla </a:t>
            </a:r>
          </a:p>
          <a:p>
            <a:pPr lvl="0"/>
            <a:r>
              <a:rPr lang="sk-SK" sz="2400" dirty="0" smtClean="0"/>
              <a:t>Na </a:t>
            </a:r>
            <a:r>
              <a:rPr lang="sk-SK" sz="2400" dirty="0" smtClean="0"/>
              <a:t>kotúči bývajú tri základné farby (RGB) a jedna priehľadná časť pre zvýšenie jasu </a:t>
            </a:r>
          </a:p>
          <a:p>
            <a:pPr lvl="0"/>
            <a:r>
              <a:rPr lang="sk-SK" sz="2400" dirty="0" smtClean="0"/>
              <a:t>Zafarbené </a:t>
            </a:r>
            <a:r>
              <a:rPr lang="sk-SK" sz="2400" dirty="0" smtClean="0"/>
              <a:t>svetlo z kotúča putuje do ďalšej šošovky, ktorá ich nasmeruje na DLP čip</a:t>
            </a:r>
          </a:p>
          <a:p>
            <a:pPr lvl="0"/>
            <a:r>
              <a:rPr lang="sk-SK" sz="2400" dirty="0" smtClean="0"/>
              <a:t>DLP </a:t>
            </a:r>
            <a:r>
              <a:rPr lang="sk-SK" sz="2400" dirty="0" smtClean="0"/>
              <a:t>čip vytvorí obraz pootočením zrkadiel</a:t>
            </a:r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4294967295"/>
          </p:nvPr>
        </p:nvSpPr>
        <p:spPr>
          <a:xfrm>
            <a:off x="457200" y="6476999"/>
            <a:ext cx="2133600" cy="274320"/>
          </a:xfrm>
        </p:spPr>
        <p:txBody>
          <a:bodyPr/>
          <a:lstStyle/>
          <a:p>
            <a:fld id="{F95C8A19-8128-4535-AEC9-2FD1C7FB41E6}" type="datetime1">
              <a:rPr lang="sk-SK" smtClean="0"/>
              <a:t>24.4.2015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10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845" y="213994"/>
            <a:ext cx="2832087" cy="2062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Dátový </a:t>
            </a:r>
            <a:r>
              <a:rPr lang="sk-SK" dirty="0" smtClean="0"/>
              <a:t>projektor </a:t>
            </a:r>
            <a:r>
              <a:rPr lang="sk-SK" dirty="0" smtClean="0"/>
              <a:t>LED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95936"/>
          </a:xfrm>
        </p:spPr>
        <p:txBody>
          <a:bodyPr>
            <a:normAutofit/>
          </a:bodyPr>
          <a:lstStyle/>
          <a:p>
            <a:r>
              <a:rPr lang="sk-SK" dirty="0" smtClean="0"/>
              <a:t>sú </a:t>
            </a:r>
            <a:r>
              <a:rPr lang="sk-SK" dirty="0" smtClean="0"/>
              <a:t>vlastne DLP projektory, v ktorých je lampa nahradená LED diódami. </a:t>
            </a:r>
          </a:p>
          <a:p>
            <a:endParaRPr lang="sk-SK" dirty="0" smtClean="0"/>
          </a:p>
          <a:p>
            <a:r>
              <a:rPr lang="sk-SK" dirty="0" smtClean="0"/>
              <a:t>Najväčšími výhodami tejto technológie je nízka spotreba, absencia lampy a malé rozmery.</a:t>
            </a:r>
          </a:p>
          <a:p>
            <a:pPr lvl="0"/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4294967295"/>
          </p:nvPr>
        </p:nvSpPr>
        <p:spPr>
          <a:xfrm>
            <a:off x="457200" y="6476999"/>
            <a:ext cx="2133600" cy="274320"/>
          </a:xfrm>
        </p:spPr>
        <p:txBody>
          <a:bodyPr/>
          <a:lstStyle/>
          <a:p>
            <a:fld id="{F95C8A19-8128-4535-AEC9-2FD1C7FB41E6}" type="datetime1">
              <a:rPr lang="sk-SK" smtClean="0"/>
              <a:t>24.4.2015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11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836" y="0"/>
            <a:ext cx="3025878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Dátový </a:t>
            </a:r>
            <a:r>
              <a:rPr lang="sk-SK" dirty="0" smtClean="0"/>
              <a:t>projektor </a:t>
            </a:r>
            <a:r>
              <a:rPr lang="sk-SK" dirty="0" smtClean="0"/>
              <a:t>LCD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2600" dirty="0" err="1" smtClean="0"/>
              <a:t>Dichroické</a:t>
            </a:r>
            <a:r>
              <a:rPr lang="sk-SK" sz="2600" dirty="0" smtClean="0"/>
              <a:t> zrkadlá </a:t>
            </a:r>
            <a:r>
              <a:rPr lang="sk-SK" sz="2600" dirty="0" smtClean="0"/>
              <a:t>a LCD panely </a:t>
            </a:r>
          </a:p>
          <a:p>
            <a:pPr lvl="0"/>
            <a:r>
              <a:rPr lang="sk-SK" sz="2600" dirty="0" smtClean="0"/>
              <a:t>Výhodou </a:t>
            </a:r>
            <a:r>
              <a:rPr lang="sk-SK" sz="2600" dirty="0" err="1" smtClean="0"/>
              <a:t>dichroického</a:t>
            </a:r>
            <a:r>
              <a:rPr lang="sk-SK" sz="2600" dirty="0" smtClean="0"/>
              <a:t> zrkadla je schopnosť odrážať a prepúšťať svetlo v závislosti na vlnovej dĺžke</a:t>
            </a:r>
          </a:p>
          <a:p>
            <a:pPr lvl="0"/>
            <a:r>
              <a:rPr lang="sk-SK" sz="2600" dirty="0" smtClean="0"/>
              <a:t>Svetlo </a:t>
            </a:r>
            <a:r>
              <a:rPr lang="sk-SK" sz="2600" dirty="0" smtClean="0"/>
              <a:t>z lampy dopadne na prvé zrkadlo, to prepustí červenú zložku a odrazí zvyšné svetlo</a:t>
            </a:r>
          </a:p>
          <a:p>
            <a:pPr lvl="0"/>
            <a:r>
              <a:rPr lang="sk-SK" sz="2600" dirty="0" smtClean="0"/>
              <a:t>Nasleduje </a:t>
            </a:r>
            <a:r>
              <a:rPr lang="sk-SK" sz="2600" dirty="0" smtClean="0"/>
              <a:t>zrkadlo pre zelenú zložku a nakoniec pre modrú</a:t>
            </a:r>
          </a:p>
          <a:p>
            <a:pPr lvl="0"/>
            <a:r>
              <a:rPr lang="sk-SK" sz="2600" dirty="0" smtClean="0"/>
              <a:t>Odrazené </a:t>
            </a:r>
            <a:r>
              <a:rPr lang="sk-SK" sz="2600" dirty="0" smtClean="0"/>
              <a:t>lúče svetla pokračujú samostatne do prideleného </a:t>
            </a:r>
            <a:r>
              <a:rPr lang="sk-SK" sz="2600" dirty="0" smtClean="0"/>
              <a:t>LCD</a:t>
            </a:r>
            <a:endParaRPr lang="sk-SK" sz="2600" dirty="0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4294967295"/>
          </p:nvPr>
        </p:nvSpPr>
        <p:spPr>
          <a:xfrm>
            <a:off x="457200" y="6476999"/>
            <a:ext cx="2133600" cy="274320"/>
          </a:xfrm>
        </p:spPr>
        <p:txBody>
          <a:bodyPr/>
          <a:lstStyle/>
          <a:p>
            <a:fld id="{F95C8A19-8128-4535-AEC9-2FD1C7FB41E6}" type="datetime1">
              <a:rPr lang="sk-SK" smtClean="0"/>
              <a:t>24.4.2015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12</a:t>
            </a:fld>
            <a:endParaRPr lang="sk-SK"/>
          </a:p>
        </p:txBody>
      </p:sp>
      <p:pic>
        <p:nvPicPr>
          <p:cNvPr id="6" name="Obrázok 5" descr="lcd_projektor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7696" y="-29736"/>
            <a:ext cx="2736304" cy="2244249"/>
          </a:xfrm>
          <a:prstGeom prst="rect">
            <a:avLst/>
          </a:prstGeom>
        </p:spPr>
      </p:pic>
      <p:pic>
        <p:nvPicPr>
          <p:cNvPr id="1026" name="Picture 2" descr="http://beamerrent.nl/img/lcd-beamer-technie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5" y="0"/>
            <a:ext cx="274779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Doplnkové zariadenia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sz="4000" b="1" dirty="0" smtClean="0"/>
              <a:t>Doplnkové zariadenia zvyšujú efektivitu práce a používateľský komfort</a:t>
            </a:r>
          </a:p>
          <a:p>
            <a:pPr>
              <a:buNone/>
            </a:pPr>
            <a:endParaRPr lang="sk-SK" b="1" dirty="0" smtClean="0"/>
          </a:p>
          <a:p>
            <a:pPr lvl="0"/>
            <a:r>
              <a:rPr lang="sk-SK" sz="3300" b="1" dirty="0" smtClean="0"/>
              <a:t>prídavné perá </a:t>
            </a:r>
            <a:r>
              <a:rPr lang="sk-SK" sz="3300" dirty="0" smtClean="0"/>
              <a:t>- niektoré ovládače umožňujú použitie viacerých pier súčasne</a:t>
            </a:r>
          </a:p>
          <a:p>
            <a:pPr lvl="0"/>
            <a:r>
              <a:rPr lang="sk-SK" sz="3300" b="1" dirty="0" smtClean="0"/>
              <a:t>predĺženie pera </a:t>
            </a:r>
            <a:r>
              <a:rPr lang="sk-SK" sz="3300" dirty="0" smtClean="0"/>
              <a:t>- nástavce pre menších používateľov</a:t>
            </a:r>
          </a:p>
          <a:p>
            <a:pPr lvl="0"/>
            <a:r>
              <a:rPr lang="sk-SK" sz="3300" b="1" dirty="0" smtClean="0"/>
              <a:t>webová kamera </a:t>
            </a:r>
          </a:p>
          <a:p>
            <a:pPr lvl="0"/>
            <a:r>
              <a:rPr lang="sk-SK" sz="3300" b="1" dirty="0" smtClean="0"/>
              <a:t>internetová a sieťová konektivita </a:t>
            </a:r>
          </a:p>
          <a:p>
            <a:pPr lvl="0"/>
            <a:r>
              <a:rPr lang="sk-SK" sz="3300" dirty="0" smtClean="0"/>
              <a:t>jednotka umožňujúca </a:t>
            </a:r>
            <a:r>
              <a:rPr lang="sk-SK" sz="3300" b="1" dirty="0" smtClean="0"/>
              <a:t>bezdrôtové pripojenie tabule </a:t>
            </a:r>
            <a:r>
              <a:rPr lang="sk-SK" sz="3300" dirty="0" smtClean="0"/>
              <a:t>ku počítaču </a:t>
            </a:r>
          </a:p>
          <a:p>
            <a:pPr lvl="0"/>
            <a:r>
              <a:rPr lang="sk-SK" sz="3300" dirty="0" smtClean="0"/>
              <a:t>diaľkové ovládanie </a:t>
            </a:r>
          </a:p>
          <a:p>
            <a:pPr lvl="0"/>
            <a:r>
              <a:rPr lang="sk-SK" sz="3300" b="1" dirty="0" smtClean="0"/>
              <a:t>softvérová klávesnica </a:t>
            </a:r>
            <a:r>
              <a:rPr lang="sk-SK" sz="3300" dirty="0" smtClean="0"/>
              <a:t>- ovládaná kliknutím na tabuli </a:t>
            </a:r>
          </a:p>
          <a:p>
            <a:pPr lvl="0"/>
            <a:r>
              <a:rPr lang="sk-SK" sz="3300" b="1" dirty="0" smtClean="0"/>
              <a:t>laserové ukazovadlo </a:t>
            </a:r>
          </a:p>
          <a:p>
            <a:pPr lvl="0"/>
            <a:r>
              <a:rPr lang="sk-SK" sz="3300" b="1" dirty="0" smtClean="0"/>
              <a:t>hlasovacie zariadenie </a:t>
            </a:r>
            <a:r>
              <a:rPr lang="sk-SK" sz="3300" dirty="0" smtClean="0"/>
              <a:t>- drôtové alebo bezdrôtové</a:t>
            </a:r>
          </a:p>
          <a:p>
            <a:pPr lvl="0"/>
            <a:r>
              <a:rPr lang="sk-SK" sz="3300" b="1" dirty="0" smtClean="0"/>
              <a:t>stojany</a:t>
            </a:r>
            <a:r>
              <a:rPr lang="sk-SK" sz="3300" dirty="0" smtClean="0"/>
              <a:t> umožňujúce mobility - stojan na kolieskach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4294967295"/>
          </p:nvPr>
        </p:nvSpPr>
        <p:spPr>
          <a:xfrm>
            <a:off x="457200" y="6476999"/>
            <a:ext cx="2133600" cy="274320"/>
          </a:xfrm>
        </p:spPr>
        <p:txBody>
          <a:bodyPr/>
          <a:lstStyle/>
          <a:p>
            <a:fld id="{F95C8A19-8128-4535-AEC9-2FD1C7FB41E6}" type="datetime1">
              <a:rPr lang="sk-SK" smtClean="0"/>
              <a:t>24.4.2015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13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Softvér k interaktívnym tabuliam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Softvér ovláda interaktívnu plochu a dajú sa v ňom vytvárať výukové materiály. </a:t>
            </a:r>
            <a:endParaRPr lang="sk-SK" sz="2400" dirty="0" smtClean="0"/>
          </a:p>
          <a:p>
            <a:r>
              <a:rPr lang="sk-SK" sz="2400" dirty="0" smtClean="0"/>
              <a:t>Každý </a:t>
            </a:r>
            <a:r>
              <a:rPr lang="sk-SK" sz="2400" dirty="0"/>
              <a:t>typ interaktívnej tabule má žiaľ svoj vlastný špecifický softvér, ktorý sa líši rozsiahlosťou prepracovania, množstvom funkcií a zložitosťou </a:t>
            </a:r>
            <a:r>
              <a:rPr lang="sk-SK" sz="2400" dirty="0" smtClean="0"/>
              <a:t>ovládania</a:t>
            </a:r>
            <a:r>
              <a:rPr lang="sk-SK" sz="2400" dirty="0"/>
              <a:t>:</a:t>
            </a:r>
            <a:r>
              <a:rPr lang="sk-SK" sz="2400" dirty="0" smtClean="0"/>
              <a:t> </a:t>
            </a:r>
          </a:p>
          <a:p>
            <a:pPr marL="1051560" lvl="6" indent="-320040">
              <a:spcBef>
                <a:spcPts val="0"/>
              </a:spcBef>
              <a:buSzPct val="80000"/>
              <a:buFont typeface="Wingdings 2"/>
              <a:buChar char=""/>
            </a:pPr>
            <a:r>
              <a:rPr lang="sk-SK" sz="2200" dirty="0" err="1" smtClean="0"/>
              <a:t>Smart</a:t>
            </a:r>
            <a:r>
              <a:rPr lang="sk-SK" sz="2200" dirty="0" smtClean="0"/>
              <a:t> </a:t>
            </a:r>
            <a:r>
              <a:rPr lang="sk-SK" sz="2200" dirty="0"/>
              <a:t>notebook software – k tabuliam </a:t>
            </a:r>
            <a:r>
              <a:rPr lang="sk-SK" sz="2200" dirty="0" err="1"/>
              <a:t>SmartBoard</a:t>
            </a:r>
            <a:endParaRPr lang="sk-SK" sz="2200" dirty="0"/>
          </a:p>
          <a:p>
            <a:pPr marL="1051560" lvl="6" indent="-320040">
              <a:spcBef>
                <a:spcPts val="0"/>
              </a:spcBef>
              <a:buSzPct val="80000"/>
              <a:buFont typeface="Wingdings 2"/>
              <a:buChar char=""/>
            </a:pPr>
            <a:r>
              <a:rPr lang="sk-SK" sz="2200" dirty="0" err="1" smtClean="0"/>
              <a:t>ActivStudio</a:t>
            </a:r>
            <a:r>
              <a:rPr lang="sk-SK" sz="2200" dirty="0"/>
              <a:t>, </a:t>
            </a:r>
            <a:r>
              <a:rPr lang="sk-SK" sz="2200" dirty="0" err="1"/>
              <a:t>ActivPrimary</a:t>
            </a:r>
            <a:r>
              <a:rPr lang="sk-SK" sz="2200" dirty="0"/>
              <a:t>, </a:t>
            </a:r>
            <a:r>
              <a:rPr lang="sk-SK" sz="2200" dirty="0" err="1" smtClean="0"/>
              <a:t>ActivInspire</a:t>
            </a:r>
            <a:r>
              <a:rPr lang="sk-SK" sz="2200" dirty="0" smtClean="0"/>
              <a:t> - </a:t>
            </a:r>
            <a:r>
              <a:rPr lang="sk-SK" sz="2200" dirty="0"/>
              <a:t>k </a:t>
            </a:r>
            <a:r>
              <a:rPr lang="sk-SK" sz="2200" dirty="0" smtClean="0"/>
              <a:t>tabuliam </a:t>
            </a:r>
            <a:r>
              <a:rPr lang="sk-SK" sz="2200" dirty="0" err="1" smtClean="0"/>
              <a:t>ActivBoard</a:t>
            </a:r>
            <a:endParaRPr lang="sk-SK" sz="2200" dirty="0" smtClean="0"/>
          </a:p>
          <a:p>
            <a:pPr marL="1051560" lvl="6" indent="-320040">
              <a:spcBef>
                <a:spcPts val="0"/>
              </a:spcBef>
              <a:buSzPct val="80000"/>
              <a:buFont typeface="Wingdings 2"/>
              <a:buChar char=""/>
            </a:pPr>
            <a:r>
              <a:rPr lang="sk-SK" sz="2200" dirty="0" err="1"/>
              <a:t>Interwrite</a:t>
            </a:r>
            <a:r>
              <a:rPr lang="sk-SK" sz="2200" dirty="0"/>
              <a:t> </a:t>
            </a:r>
            <a:r>
              <a:rPr lang="sk-SK" sz="2200" dirty="0" err="1"/>
              <a:t>workspace</a:t>
            </a:r>
            <a:r>
              <a:rPr lang="sk-SK" sz="2200" dirty="0"/>
              <a:t> - </a:t>
            </a:r>
            <a:r>
              <a:rPr lang="sk-SK" sz="2200" dirty="0"/>
              <a:t>k tabuliam </a:t>
            </a:r>
            <a:r>
              <a:rPr lang="sk-SK" sz="2200" dirty="0" err="1" smtClean="0"/>
              <a:t>Interwrite</a:t>
            </a:r>
            <a:endParaRPr lang="sk-SK" sz="22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63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Výhody používania interaktívnej tabule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sz="2400" dirty="0" smtClean="0"/>
              <a:t>motivácia </a:t>
            </a:r>
            <a:r>
              <a:rPr lang="sk-SK" sz="2400" dirty="0" smtClean="0"/>
              <a:t>k učeniu sa </a:t>
            </a:r>
          </a:p>
          <a:p>
            <a:pPr lvl="0"/>
            <a:r>
              <a:rPr lang="sk-SK" sz="2400" dirty="0" smtClean="0"/>
              <a:t>využitie </a:t>
            </a:r>
            <a:r>
              <a:rPr lang="sk-SK" sz="2400" dirty="0" smtClean="0"/>
              <a:t>zásad názornosti – vizualizácia, </a:t>
            </a:r>
            <a:endParaRPr lang="sk-SK" sz="2400" dirty="0" smtClean="0"/>
          </a:p>
          <a:p>
            <a:pPr lvl="0"/>
            <a:r>
              <a:rPr lang="sk-SK" sz="2400" dirty="0" smtClean="0"/>
              <a:t>interaktívne </a:t>
            </a:r>
            <a:r>
              <a:rPr lang="sk-SK" sz="2400" dirty="0" smtClean="0"/>
              <a:t>presúvanie </a:t>
            </a:r>
          </a:p>
          <a:p>
            <a:pPr lvl="0"/>
            <a:r>
              <a:rPr lang="sk-SK" sz="2400" dirty="0" smtClean="0"/>
              <a:t>lepšie </a:t>
            </a:r>
            <a:r>
              <a:rPr lang="sk-SK" sz="2400" dirty="0" smtClean="0"/>
              <a:t>udržanie pozornosti </a:t>
            </a:r>
          </a:p>
          <a:p>
            <a:pPr lvl="0"/>
            <a:r>
              <a:rPr lang="sk-SK" sz="2400" dirty="0" smtClean="0"/>
              <a:t>opakované </a:t>
            </a:r>
            <a:r>
              <a:rPr lang="sk-SK" sz="2400" dirty="0" smtClean="0"/>
              <a:t>využitie už raz pripraveného učiva </a:t>
            </a:r>
          </a:p>
          <a:p>
            <a:pPr lvl="0"/>
            <a:r>
              <a:rPr lang="sk-SK" sz="2400" dirty="0" smtClean="0"/>
              <a:t>aktívne </a:t>
            </a:r>
            <a:r>
              <a:rPr lang="sk-SK" sz="2400" dirty="0" smtClean="0"/>
              <a:t>zapojenie žiakov do výučby </a:t>
            </a:r>
          </a:p>
          <a:p>
            <a:pPr lvl="0"/>
            <a:r>
              <a:rPr lang="sk-SK" sz="2400" dirty="0" smtClean="0"/>
              <a:t>zdieľanie </a:t>
            </a:r>
            <a:r>
              <a:rPr lang="sk-SK" sz="2400" dirty="0" smtClean="0"/>
              <a:t>učiva pomocou siete a internetu </a:t>
            </a:r>
          </a:p>
          <a:p>
            <a:pPr lvl="0"/>
            <a:r>
              <a:rPr lang="sk-SK" sz="2400" dirty="0" smtClean="0"/>
              <a:t>rozvoj </a:t>
            </a:r>
            <a:r>
              <a:rPr lang="sk-SK" sz="2400" dirty="0" smtClean="0"/>
              <a:t>počítačovej a informačnej gramotnosti </a:t>
            </a:r>
          </a:p>
          <a:p>
            <a:pPr lvl="0"/>
            <a:r>
              <a:rPr lang="sk-SK" sz="2400" dirty="0" smtClean="0"/>
              <a:t>priame </a:t>
            </a:r>
            <a:r>
              <a:rPr lang="sk-SK" sz="2400" dirty="0" smtClean="0"/>
              <a:t>použitie zdrojov z internetu </a:t>
            </a:r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4294967295"/>
          </p:nvPr>
        </p:nvSpPr>
        <p:spPr>
          <a:xfrm>
            <a:off x="457200" y="6476999"/>
            <a:ext cx="2133600" cy="274320"/>
          </a:xfrm>
        </p:spPr>
        <p:txBody>
          <a:bodyPr/>
          <a:lstStyle/>
          <a:p>
            <a:fld id="{F95C8A19-8128-4535-AEC9-2FD1C7FB41E6}" type="datetime1">
              <a:rPr lang="sk-SK" smtClean="0"/>
              <a:t>24.4.2015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15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Nevýhody používania interaktívnej tabule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k-SK" sz="2600" dirty="0" smtClean="0"/>
              <a:t>potláčanie abstraktného myslenia </a:t>
            </a:r>
          </a:p>
          <a:p>
            <a:pPr lvl="0"/>
            <a:r>
              <a:rPr lang="sk-SK" sz="2600" dirty="0" smtClean="0"/>
              <a:t>tabuľa </a:t>
            </a:r>
            <a:r>
              <a:rPr lang="sk-SK" sz="2600" dirty="0" smtClean="0"/>
              <a:t>je len technický doplnok, pri častom používaní záujem upadá </a:t>
            </a:r>
          </a:p>
          <a:p>
            <a:pPr lvl="0"/>
            <a:r>
              <a:rPr lang="sk-SK" sz="2600" dirty="0" smtClean="0"/>
              <a:t>tabuľa </a:t>
            </a:r>
            <a:r>
              <a:rPr lang="sk-SK" sz="2600" dirty="0" smtClean="0"/>
              <a:t>sa nevyužíva interaktívne, ale len ako premietačka </a:t>
            </a:r>
          </a:p>
          <a:p>
            <a:pPr lvl="0"/>
            <a:r>
              <a:rPr lang="sk-SK" sz="2600" dirty="0" smtClean="0"/>
              <a:t>veľké </a:t>
            </a:r>
            <a:r>
              <a:rPr lang="sk-SK" sz="2600" dirty="0" smtClean="0"/>
              <a:t>nároky na čas pri príprave výučby </a:t>
            </a:r>
          </a:p>
          <a:p>
            <a:pPr lvl="0"/>
            <a:r>
              <a:rPr lang="sk-SK" sz="2600" dirty="0" smtClean="0"/>
              <a:t>absencia </a:t>
            </a:r>
            <a:r>
              <a:rPr lang="sk-SK" sz="2600" dirty="0" smtClean="0"/>
              <a:t>hotových multimediálnych programov </a:t>
            </a:r>
          </a:p>
          <a:p>
            <a:pPr lvl="0"/>
            <a:r>
              <a:rPr lang="sk-SK" sz="2600" dirty="0" smtClean="0"/>
              <a:t>náchylnosť </a:t>
            </a:r>
            <a:r>
              <a:rPr lang="sk-SK" sz="2600" dirty="0" smtClean="0"/>
              <a:t>na poškodenie </a:t>
            </a:r>
          </a:p>
          <a:p>
            <a:pPr lvl="0"/>
            <a:r>
              <a:rPr lang="sk-SK" sz="2600" dirty="0" smtClean="0"/>
              <a:t>potlačenie </a:t>
            </a:r>
            <a:r>
              <a:rPr lang="sk-SK" sz="2600" dirty="0" smtClean="0"/>
              <a:t>významu klasickej učebnice a výučby </a:t>
            </a:r>
          </a:p>
          <a:p>
            <a:pPr lvl="0"/>
            <a:r>
              <a:rPr lang="sk-SK" sz="2600" dirty="0" smtClean="0"/>
              <a:t>potlačený </a:t>
            </a:r>
            <a:r>
              <a:rPr lang="sk-SK" sz="2600" dirty="0" smtClean="0"/>
              <a:t>písomný a ústny prejav </a:t>
            </a:r>
          </a:p>
          <a:p>
            <a:pPr lvl="0"/>
            <a:r>
              <a:rPr lang="sk-SK" sz="2600" dirty="0" smtClean="0"/>
              <a:t>zlá </a:t>
            </a:r>
            <a:r>
              <a:rPr lang="sk-SK" sz="2600" dirty="0" smtClean="0"/>
              <a:t>čitateľnosť z väčšej vzdialenosti </a:t>
            </a:r>
          </a:p>
          <a:p>
            <a:pPr lvl="0"/>
            <a:r>
              <a:rPr lang="sk-SK" sz="2600" dirty="0" smtClean="0"/>
              <a:t>problém </a:t>
            </a:r>
            <a:r>
              <a:rPr lang="sk-SK" sz="2600" dirty="0" smtClean="0"/>
              <a:t>nízkeho osvetlenia plochy (potreba šera)</a:t>
            </a:r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4294967295"/>
          </p:nvPr>
        </p:nvSpPr>
        <p:spPr>
          <a:xfrm>
            <a:off x="457200" y="6476999"/>
            <a:ext cx="2133600" cy="274320"/>
          </a:xfrm>
        </p:spPr>
        <p:txBody>
          <a:bodyPr/>
          <a:lstStyle/>
          <a:p>
            <a:fld id="{F95C8A19-8128-4535-AEC9-2FD1C7FB41E6}" type="datetime1">
              <a:rPr lang="sk-SK" smtClean="0"/>
              <a:t>24.4.2015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16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</a:endParaRPr>
          </a:p>
        </p:txBody>
      </p:sp>
      <p:sp>
        <p:nvSpPr>
          <p:cNvPr id="4099" name="AutoShape 4" descr="https://lms2.umb.sk/pluginfile.php/20536/mod_label/intro/Info%20o%20projekte.jpg"/>
          <p:cNvSpPr>
            <a:spLocks noChangeAspect="1" noChangeArrowheads="1"/>
          </p:cNvSpPr>
          <p:nvPr/>
        </p:nvSpPr>
        <p:spPr bwMode="auto">
          <a:xfrm>
            <a:off x="155575" y="-1309688"/>
            <a:ext cx="4391025" cy="27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</a:endParaRPr>
          </a:p>
        </p:txBody>
      </p:sp>
      <p:pic>
        <p:nvPicPr>
          <p:cNvPr id="4100" name="Zástupný symbol obsahu 11" descr="Info o projek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488" y="2497138"/>
            <a:ext cx="4391025" cy="2733675"/>
          </a:xfrm>
        </p:spPr>
      </p:pic>
    </p:spTree>
    <p:extLst>
      <p:ext uri="{BB962C8B-B14F-4D97-AF65-F5344CB8AC3E}">
        <p14:creationId xmlns:p14="http://schemas.microsoft.com/office/powerpoint/2010/main" val="1878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>
            <a:normAutofit/>
          </a:bodyPr>
          <a:lstStyle/>
          <a:p>
            <a:pPr lvl="0" algn="ctr"/>
            <a:r>
              <a:rPr lang="en-US" sz="3100" dirty="0" smtClean="0"/>
              <a:t>S</a:t>
            </a:r>
            <a:r>
              <a:rPr lang="sk-SK" sz="3100" dirty="0" err="1" smtClean="0"/>
              <a:t>ystém</a:t>
            </a:r>
            <a:r>
              <a:rPr lang="sk-SK" sz="3100" dirty="0" smtClean="0"/>
              <a:t> </a:t>
            </a:r>
            <a:r>
              <a:rPr lang="sk-SK" sz="3100" dirty="0" smtClean="0"/>
              <a:t>interaktívnej </a:t>
            </a:r>
            <a:r>
              <a:rPr lang="sk-SK" sz="3100" dirty="0" err="1" smtClean="0"/>
              <a:t>tabul</a:t>
            </a:r>
            <a:r>
              <a:rPr lang="en-US" sz="3100" dirty="0" smtClean="0"/>
              <a:t>e </a:t>
            </a:r>
            <a:r>
              <a:rPr lang="en-US" sz="3100" dirty="0" err="1" smtClean="0"/>
              <a:t>tvor</a:t>
            </a:r>
            <a:r>
              <a:rPr lang="sk-SK" sz="3100" dirty="0"/>
              <a:t>í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4294967295"/>
          </p:nvPr>
        </p:nvSpPr>
        <p:spPr>
          <a:xfrm>
            <a:off x="457200" y="6476999"/>
            <a:ext cx="2133600" cy="274320"/>
          </a:xfrm>
        </p:spPr>
        <p:txBody>
          <a:bodyPr/>
          <a:lstStyle/>
          <a:p>
            <a:fld id="{64DFE367-8DC6-4185-B42E-9C80206B13AD}" type="datetime1">
              <a:rPr lang="sk-SK" smtClean="0"/>
              <a:t>24.4.2015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2</a:t>
            </a:fld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530" y="2492896"/>
            <a:ext cx="4422295" cy="3040328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1"/>
            <a:ext cx="4474840" cy="4625609"/>
          </a:xfrm>
        </p:spPr>
        <p:txBody>
          <a:bodyPr/>
          <a:lstStyle/>
          <a:p>
            <a:pPr>
              <a:buNone/>
            </a:pPr>
            <a:endParaRPr lang="sk-SK" b="1" dirty="0" smtClean="0"/>
          </a:p>
          <a:p>
            <a:pPr>
              <a:buNone/>
            </a:pPr>
            <a:endParaRPr lang="sk-SK" b="1" dirty="0" smtClean="0"/>
          </a:p>
          <a:p>
            <a:pPr lvl="0"/>
            <a:r>
              <a:rPr lang="sk-SK" dirty="0" smtClean="0"/>
              <a:t>Interaktívna tabuľa</a:t>
            </a:r>
          </a:p>
          <a:p>
            <a:pPr lvl="0"/>
            <a:r>
              <a:rPr lang="sk-SK" dirty="0" smtClean="0"/>
              <a:t>Dátový projektor</a:t>
            </a:r>
          </a:p>
          <a:p>
            <a:pPr lvl="0"/>
            <a:r>
              <a:rPr lang="sk-SK" dirty="0" smtClean="0"/>
              <a:t>Počítač</a:t>
            </a:r>
          </a:p>
          <a:p>
            <a:pPr lvl="0"/>
            <a:r>
              <a:rPr lang="sk-SK" dirty="0" smtClean="0"/>
              <a:t>Doplnkové </a:t>
            </a:r>
            <a:r>
              <a:rPr lang="sk-SK" dirty="0" smtClean="0"/>
              <a:t>zariadenia</a:t>
            </a:r>
          </a:p>
          <a:p>
            <a:pPr lvl="0"/>
            <a:r>
              <a:rPr lang="sk-SK" dirty="0" smtClean="0"/>
              <a:t>Softvér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smtClean="0"/>
              <a:t>Obraz z počítača je premietnutý na vertikálne zavesenú tabuľu s dátovým projektorom</a:t>
            </a:r>
          </a:p>
          <a:p>
            <a:endParaRPr lang="sk-SK" dirty="0" smtClean="0"/>
          </a:p>
          <a:p>
            <a:r>
              <a:rPr lang="sk-SK" dirty="0" smtClean="0"/>
              <a:t>V tabuli je zabudované ovládanie priamo, alebo elektronickým perom</a:t>
            </a:r>
          </a:p>
          <a:p>
            <a:endParaRPr lang="sk-SK" dirty="0" smtClean="0"/>
          </a:p>
          <a:p>
            <a:r>
              <a:rPr lang="sk-SK" dirty="0" smtClean="0"/>
              <a:t>Počítač posiela obraz kurzora do projektora, ktorý ho zobrazí na tabuli</a:t>
            </a:r>
          </a:p>
          <a:p>
            <a:endParaRPr lang="sk-SK" dirty="0" smtClean="0"/>
          </a:p>
          <a:p>
            <a:r>
              <a:rPr lang="sk-SK" dirty="0" smtClean="0"/>
              <a:t>Poloha pera ovládajúceho kurzor je zosnímaná snímačom tabule, ktorý ju odošle do počítača</a:t>
            </a:r>
          </a:p>
          <a:p>
            <a:endParaRPr lang="sk-SK" dirty="0" smtClean="0"/>
          </a:p>
          <a:p>
            <a:r>
              <a:rPr lang="sk-SK" dirty="0" smtClean="0"/>
              <a:t>Tento ju pomocou softvérového ovládača spracuje a následne cez projektor zobrazí na tabuli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sk-SK" sz="3100" dirty="0" smtClean="0"/>
              <a:t>Princíp fungovania systému interaktívnej tabuli</a:t>
            </a:r>
            <a:endParaRPr lang="sk-SK" sz="310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4294967295"/>
          </p:nvPr>
        </p:nvSpPr>
        <p:spPr>
          <a:xfrm>
            <a:off x="457200" y="6476999"/>
            <a:ext cx="2133600" cy="274320"/>
          </a:xfrm>
        </p:spPr>
        <p:txBody>
          <a:bodyPr/>
          <a:lstStyle/>
          <a:p>
            <a:fld id="{7BA08FCA-22D5-4D7D-A4E7-46EA2415B630}" type="datetime1">
              <a:rPr lang="sk-SK" smtClean="0"/>
              <a:t>24.4.2015</a:t>
            </a:fld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Interaktívna tabuľa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Plocha tabule funguje na podobnom princípe ako tablet s absolútnym súradnicovým systémom 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Kurzor sa ovláda špeciálnym indukčným perom, dotykom vhodným predmetom (napríklad aj prstom), alebo perom s optickými prvkami</a:t>
            </a:r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V závislosti na použitom softvéri môže používateľ ovládať objekty zobrazené na interaktívnej tabuli rovnakým spôsobom ako </a:t>
            </a:r>
            <a:r>
              <a:rPr lang="sk-SK" dirty="0" smtClean="0"/>
              <a:t>počítačovou </a:t>
            </a:r>
            <a:r>
              <a:rPr lang="sk-SK" dirty="0" smtClean="0"/>
              <a:t>myšou.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4294967295"/>
          </p:nvPr>
        </p:nvSpPr>
        <p:spPr>
          <a:xfrm>
            <a:off x="457200" y="6476999"/>
            <a:ext cx="2133600" cy="274320"/>
          </a:xfrm>
        </p:spPr>
        <p:txBody>
          <a:bodyPr/>
          <a:lstStyle/>
          <a:p>
            <a:fld id="{F95C8A19-8128-4535-AEC9-2FD1C7FB41E6}" type="datetime1">
              <a:rPr lang="sk-SK" smtClean="0"/>
              <a:t>24.4.2015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4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História interaktívnych tabúľ (IT)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5</a:t>
            </a:fld>
            <a:endParaRPr lang="sk-SK"/>
          </a:p>
        </p:txBody>
      </p:sp>
      <p:pic>
        <p:nvPicPr>
          <p:cNvPr id="5" name="Zástupný symbol obsahu 4" descr="http://www.markstefik.com/wp-content/uploads/2011/03/skunkb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52711"/>
            <a:ext cx="4407408" cy="291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5536367" y="5988657"/>
            <a:ext cx="3401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Prvý prototyp interaktívnej tabule</a:t>
            </a:r>
          </a:p>
        </p:txBody>
      </p:sp>
      <p:sp>
        <p:nvSpPr>
          <p:cNvPr id="7" name="Obdĺžnik 6"/>
          <p:cNvSpPr/>
          <p:nvPr/>
        </p:nvSpPr>
        <p:spPr>
          <a:xfrm>
            <a:off x="179512" y="1837467"/>
            <a:ext cx="4114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912" indent="-320040">
              <a:lnSpc>
                <a:spcPct val="80000"/>
              </a:lnSpc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sk-SK" sz="2000" dirty="0"/>
              <a:t>Vznik </a:t>
            </a:r>
            <a:r>
              <a:rPr lang="sk-SK" sz="2000" dirty="0" smtClean="0"/>
              <a:t>IT sa </a:t>
            </a:r>
            <a:r>
              <a:rPr lang="sk-SK" sz="2000" dirty="0"/>
              <a:t>pripisuje roku 1987, kedy bola použitá aplikácia </a:t>
            </a:r>
            <a:r>
              <a:rPr lang="sk-SK" sz="2000" dirty="0" err="1"/>
              <a:t>Tivoli</a:t>
            </a:r>
            <a:r>
              <a:rPr lang="sk-SK" sz="2000" dirty="0"/>
              <a:t> ako prvý ucelený systém elektronickej tabule. </a:t>
            </a:r>
            <a:r>
              <a:rPr lang="sk-SK" sz="2000" dirty="0"/>
              <a:t>Užívateľ ju mohol ovládať priamo, ale aj na diaľku cez počítačovú sieť</a:t>
            </a:r>
            <a:r>
              <a:rPr lang="sk-SK" sz="2000" dirty="0" smtClean="0"/>
              <a:t>.</a:t>
            </a:r>
          </a:p>
          <a:p>
            <a:pPr marL="438912" indent="-320040">
              <a:lnSpc>
                <a:spcPct val="80000"/>
              </a:lnSpc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sk-SK" sz="2000" dirty="0"/>
              <a:t>Prvú skutočne interaktívnu tabuľu predstavila americká spoločnosť SMART Technologies verejnosti v roku 1991. Tabuľa bola pripojená k LCD monitoru a počítaču. Táto technológia dokázala ovládať rôzne počítačové aplikácie dotykom. Dodnes je táto spoločnosť najväčším svetovým poskytovateľom </a:t>
            </a:r>
            <a:r>
              <a:rPr lang="sk-SK" sz="2000" dirty="0" smtClean="0"/>
              <a:t>IT.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2952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Interaktívna tabuľa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sk-SK" b="1" dirty="0" smtClean="0"/>
              <a:t>Tabule s elektromagnetickou technológiou</a:t>
            </a:r>
            <a:endParaRPr lang="sk-SK" dirty="0" smtClean="0"/>
          </a:p>
          <a:p>
            <a:r>
              <a:rPr lang="sk-SK" dirty="0" smtClean="0"/>
              <a:t>reagujú len na elektronické zariadenie a jeho polohu a pohyby</a:t>
            </a:r>
          </a:p>
          <a:p>
            <a:r>
              <a:rPr lang="sk-SK" dirty="0" smtClean="0"/>
              <a:t>sú presnejšie.</a:t>
            </a:r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4294967295"/>
          </p:nvPr>
        </p:nvSpPr>
        <p:spPr>
          <a:xfrm>
            <a:off x="457200" y="6476999"/>
            <a:ext cx="2133600" cy="274320"/>
          </a:xfrm>
        </p:spPr>
        <p:txBody>
          <a:bodyPr/>
          <a:lstStyle/>
          <a:p>
            <a:fld id="{F95C8A19-8128-4535-AEC9-2FD1C7FB41E6}" type="datetime1">
              <a:rPr lang="sk-SK" smtClean="0"/>
              <a:t>24.4.2015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6</a:t>
            </a:fld>
            <a:endParaRPr lang="sk-SK"/>
          </a:p>
        </p:txBody>
      </p:sp>
      <p:pic>
        <p:nvPicPr>
          <p:cNvPr id="6" name="Obrázo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12976"/>
            <a:ext cx="427117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Interaktívna tabuľa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sk-SK" b="1" dirty="0" smtClean="0"/>
              <a:t>Tabule s infračervenou technológiou</a:t>
            </a:r>
          </a:p>
          <a:p>
            <a:pPr lvl="0"/>
            <a:r>
              <a:rPr lang="sk-SK" dirty="0" smtClean="0"/>
              <a:t> reagujú na polohu a pohyby akéhokoľvek predmetu, teda aj ľudského prsta</a:t>
            </a:r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4294967295"/>
          </p:nvPr>
        </p:nvSpPr>
        <p:spPr>
          <a:xfrm>
            <a:off x="457200" y="6476999"/>
            <a:ext cx="2133600" cy="274320"/>
          </a:xfrm>
        </p:spPr>
        <p:txBody>
          <a:bodyPr/>
          <a:lstStyle/>
          <a:p>
            <a:fld id="{F95C8A19-8128-4535-AEC9-2FD1C7FB41E6}" type="datetime1">
              <a:rPr lang="sk-SK" smtClean="0"/>
              <a:t>24.4.2015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7</a:t>
            </a:fld>
            <a:endParaRPr lang="sk-SK"/>
          </a:p>
        </p:txBody>
      </p:sp>
      <p:pic>
        <p:nvPicPr>
          <p:cNvPr id="6" name="Obrázo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89040"/>
            <a:ext cx="3719314" cy="197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Dátový projektor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Dátový projektor je zariadenie umožňujúce sprostredkovať </a:t>
            </a:r>
            <a:r>
              <a:rPr lang="sk-SK" dirty="0" smtClean="0"/>
              <a:t>obraz z počítača na väčšiu plochu akou je monitor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obraz projektuje (premieta) na plátno, stenu alebo v tomto prípade na interaktívnu tabuľu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4294967295"/>
          </p:nvPr>
        </p:nvSpPr>
        <p:spPr>
          <a:xfrm>
            <a:off x="457200" y="6476999"/>
            <a:ext cx="2133600" cy="274320"/>
          </a:xfrm>
        </p:spPr>
        <p:txBody>
          <a:bodyPr/>
          <a:lstStyle/>
          <a:p>
            <a:fld id="{F95C8A19-8128-4535-AEC9-2FD1C7FB41E6}" type="datetime1">
              <a:rPr lang="sk-SK" smtClean="0"/>
              <a:t>24.4.2015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Druhy dátových projektorov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k-SK" dirty="0" smtClean="0"/>
          </a:p>
          <a:p>
            <a:r>
              <a:rPr lang="sk-SK" b="1" dirty="0" smtClean="0"/>
              <a:t>DLP </a:t>
            </a:r>
            <a:r>
              <a:rPr lang="sk-SK" dirty="0"/>
              <a:t>(</a:t>
            </a:r>
            <a:r>
              <a:rPr lang="sk-SK" i="1" dirty="0" err="1"/>
              <a:t>Digital</a:t>
            </a:r>
            <a:r>
              <a:rPr lang="sk-SK" i="1" dirty="0"/>
              <a:t> </a:t>
            </a:r>
            <a:r>
              <a:rPr lang="sk-SK" i="1" dirty="0" err="1"/>
              <a:t>Light</a:t>
            </a:r>
            <a:r>
              <a:rPr lang="sk-SK" i="1" dirty="0"/>
              <a:t> </a:t>
            </a:r>
            <a:r>
              <a:rPr lang="sk-SK" i="1" dirty="0" err="1"/>
              <a:t>Processing</a:t>
            </a:r>
            <a:r>
              <a:rPr lang="sk-SK" dirty="0"/>
              <a:t>)</a:t>
            </a:r>
            <a:r>
              <a:rPr lang="sk-SK" b="1" dirty="0" smtClean="0"/>
              <a:t> </a:t>
            </a:r>
            <a:r>
              <a:rPr lang="sk-SK" dirty="0" smtClean="0"/>
              <a:t>technológie (</a:t>
            </a:r>
            <a:r>
              <a:rPr lang="sk-SK" dirty="0" err="1" smtClean="0"/>
              <a:t>jednočipové</a:t>
            </a:r>
            <a:r>
              <a:rPr lang="sk-SK" dirty="0" smtClean="0"/>
              <a:t> </a:t>
            </a:r>
            <a:r>
              <a:rPr lang="sk-SK" dirty="0"/>
              <a:t>a </a:t>
            </a:r>
            <a:r>
              <a:rPr lang="sk-SK" dirty="0" err="1" smtClean="0"/>
              <a:t>trojčipové</a:t>
            </a:r>
            <a:r>
              <a:rPr lang="sk-SK" dirty="0"/>
              <a:t>)</a:t>
            </a:r>
            <a:r>
              <a:rPr lang="sk-SK" dirty="0" smtClean="0"/>
              <a:t> - veľmi kvalitné zobrazenie farieb </a:t>
            </a:r>
            <a:r>
              <a:rPr lang="sk-SK" dirty="0"/>
              <a:t>a kontrastu </a:t>
            </a:r>
            <a:r>
              <a:rPr lang="sk-SK" dirty="0" smtClean="0"/>
              <a:t>pri </a:t>
            </a:r>
            <a:r>
              <a:rPr lang="sk-SK" dirty="0"/>
              <a:t>vyšších </a:t>
            </a:r>
            <a:r>
              <a:rPr lang="sk-SK" dirty="0" smtClean="0"/>
              <a:t>finančných nákladoch,</a:t>
            </a:r>
          </a:p>
          <a:p>
            <a:r>
              <a:rPr lang="sk-SK" b="1" dirty="0" smtClean="0"/>
              <a:t>LCD </a:t>
            </a:r>
            <a:r>
              <a:rPr lang="sk-SK" dirty="0" smtClean="0"/>
              <a:t>(</a:t>
            </a:r>
            <a:r>
              <a:rPr lang="sk-SK" i="1" dirty="0" err="1" smtClean="0"/>
              <a:t>Liquid</a:t>
            </a:r>
            <a:r>
              <a:rPr lang="sk-SK" i="1" dirty="0" smtClean="0"/>
              <a:t> </a:t>
            </a:r>
            <a:r>
              <a:rPr lang="sk-SK" i="1" dirty="0" err="1"/>
              <a:t>Crystal</a:t>
            </a:r>
            <a:r>
              <a:rPr lang="sk-SK" i="1" dirty="0"/>
              <a:t> Display</a:t>
            </a:r>
            <a:r>
              <a:rPr lang="sk-SK" dirty="0" smtClean="0"/>
              <a:t>)</a:t>
            </a:r>
            <a:r>
              <a:rPr lang="sk-SK" dirty="0"/>
              <a:t> </a:t>
            </a:r>
            <a:r>
              <a:rPr lang="sk-SK" dirty="0" smtClean="0"/>
              <a:t>technológie -  priaznivejšie </a:t>
            </a:r>
            <a:r>
              <a:rPr lang="sk-SK" dirty="0"/>
              <a:t>ceny, </a:t>
            </a:r>
            <a:r>
              <a:rPr lang="sk-SK" dirty="0" smtClean="0"/>
              <a:t>väčšie množstvo funkcií, </a:t>
            </a:r>
            <a:r>
              <a:rPr lang="sk-SK" dirty="0"/>
              <a:t>ale nižší kvalitu obrazu a nižší </a:t>
            </a:r>
            <a:r>
              <a:rPr lang="sk-SK" dirty="0" smtClean="0"/>
              <a:t>kontrast,</a:t>
            </a:r>
          </a:p>
          <a:p>
            <a:r>
              <a:rPr lang="sk-SK" b="1" dirty="0" smtClean="0"/>
              <a:t>LED </a:t>
            </a:r>
            <a:r>
              <a:rPr lang="sk-SK" dirty="0" smtClean="0"/>
              <a:t>(</a:t>
            </a:r>
            <a:r>
              <a:rPr lang="sk-SK" i="1" dirty="0" err="1"/>
              <a:t>Light-Emitting</a:t>
            </a:r>
            <a:r>
              <a:rPr lang="sk-SK" i="1" dirty="0"/>
              <a:t> </a:t>
            </a:r>
            <a:r>
              <a:rPr lang="sk-SK" i="1" dirty="0" err="1"/>
              <a:t>Diode</a:t>
            </a:r>
            <a:r>
              <a:rPr lang="sk-SK" dirty="0"/>
              <a:t>) </a:t>
            </a:r>
            <a:r>
              <a:rPr lang="sk-SK" dirty="0" smtClean="0"/>
              <a:t>technológie - najmodernejšie špičkové technológie </a:t>
            </a:r>
            <a:r>
              <a:rPr lang="sk-SK" dirty="0"/>
              <a:t>s </a:t>
            </a:r>
            <a:r>
              <a:rPr lang="sk-SK" dirty="0" smtClean="0"/>
              <a:t>veľmi dlhou životnosťou pri </a:t>
            </a:r>
            <a:r>
              <a:rPr lang="sk-SK" dirty="0"/>
              <a:t>vysokých </a:t>
            </a:r>
            <a:r>
              <a:rPr lang="sk-SK" dirty="0" smtClean="0"/>
              <a:t>vstupných nákladoch (zatiaľ najmenej rozšírená).</a:t>
            </a:r>
            <a:endParaRPr lang="sk-SK" dirty="0"/>
          </a:p>
          <a:p>
            <a:pPr marL="118872" indent="0">
              <a:buNone/>
            </a:pPr>
            <a:endParaRPr lang="sk-SK" dirty="0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4294967295"/>
          </p:nvPr>
        </p:nvSpPr>
        <p:spPr>
          <a:xfrm>
            <a:off x="457200" y="6476999"/>
            <a:ext cx="2133600" cy="274320"/>
          </a:xfrm>
        </p:spPr>
        <p:txBody>
          <a:bodyPr/>
          <a:lstStyle/>
          <a:p>
            <a:fld id="{F95C8A19-8128-4535-AEC9-2FD1C7FB41E6}" type="datetime1">
              <a:rPr lang="sk-SK" smtClean="0"/>
              <a:t>24.4.2015</a:t>
            </a:fld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8892-1FD9-4D5B-B523-1E2027BEB748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933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118</TotalTime>
  <Words>710</Words>
  <Application>Microsoft Office PowerPoint</Application>
  <PresentationFormat>Prezentácia na obrazovke (4:3)</PresentationFormat>
  <Paragraphs>136</Paragraphs>
  <Slides>17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17</vt:i4>
      </vt:variant>
    </vt:vector>
  </HeadingPairs>
  <TitlesOfParts>
    <vt:vector size="27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</vt:lpstr>
      <vt:lpstr>1_Motív Office</vt:lpstr>
      <vt:lpstr>Motív Office</vt:lpstr>
      <vt:lpstr>Rozvoj inovatívnych foriem vzdelávania na Univerzite Mateja Bela v Banskej Bystrici ITMS 26110230077</vt:lpstr>
      <vt:lpstr>Systém interaktívnej tabule tvorí</vt:lpstr>
      <vt:lpstr>Princíp fungovania systému interaktívnej tabuli</vt:lpstr>
      <vt:lpstr>Interaktívna tabuľa</vt:lpstr>
      <vt:lpstr>História interaktívnych tabúľ (IT)</vt:lpstr>
      <vt:lpstr>Interaktívna tabuľa</vt:lpstr>
      <vt:lpstr>Interaktívna tabuľa</vt:lpstr>
      <vt:lpstr>Dátový projektor</vt:lpstr>
      <vt:lpstr>Druhy dátových projektorov</vt:lpstr>
      <vt:lpstr>Dátový projektor DLP</vt:lpstr>
      <vt:lpstr>Dátový projektor LED</vt:lpstr>
      <vt:lpstr>Dátový projektor LCD </vt:lpstr>
      <vt:lpstr>Doplnkové zariadenia</vt:lpstr>
      <vt:lpstr>Softvér k interaktívnym tabuliam</vt:lpstr>
      <vt:lpstr>Výhody používania interaktívnej tabule</vt:lpstr>
      <vt:lpstr>Nevýhody používania interaktívnej tabule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Využitie interaktívnych tabúľ  vo vzdelávaní</dc:title>
  <dc:creator>home</dc:creator>
  <cp:lastModifiedBy>Horvathova Dana</cp:lastModifiedBy>
  <cp:revision>12</cp:revision>
  <dcterms:created xsi:type="dcterms:W3CDTF">2014-12-21T10:41:04Z</dcterms:created>
  <dcterms:modified xsi:type="dcterms:W3CDTF">2015-04-24T16:28:26Z</dcterms:modified>
</cp:coreProperties>
</file>