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>
            <a:extLst>
              <a:ext uri="{FF2B5EF4-FFF2-40B4-BE49-F238E27FC236}">
                <a16:creationId xmlns:a16="http://schemas.microsoft.com/office/drawing/2014/main" id="{52D688CD-044B-4B92-BDD0-1E5B09B56751}"/>
              </a:ext>
            </a:extLst>
          </p:cNvPr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8195" name="Freeform 3">
              <a:extLst>
                <a:ext uri="{FF2B5EF4-FFF2-40B4-BE49-F238E27FC236}">
                  <a16:creationId xmlns:a16="http://schemas.microsoft.com/office/drawing/2014/main" id="{662A169C-ED8B-4797-95DC-5397ACEBAD7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6" name="Freeform 4">
              <a:extLst>
                <a:ext uri="{FF2B5EF4-FFF2-40B4-BE49-F238E27FC236}">
                  <a16:creationId xmlns:a16="http://schemas.microsoft.com/office/drawing/2014/main" id="{89FBCC13-0370-4ABC-9F9D-0067609088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7" name="Freeform 5">
            <a:extLst>
              <a:ext uri="{FF2B5EF4-FFF2-40B4-BE49-F238E27FC236}">
                <a16:creationId xmlns:a16="http://schemas.microsoft.com/office/drawing/2014/main" id="{FD5AEC46-0CFC-424F-8353-3A361F7672FE}"/>
              </a:ext>
            </a:extLst>
          </p:cNvPr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198" name="Group 6">
            <a:extLst>
              <a:ext uri="{FF2B5EF4-FFF2-40B4-BE49-F238E27FC236}">
                <a16:creationId xmlns:a16="http://schemas.microsoft.com/office/drawing/2014/main" id="{A45F582B-4781-4B77-AAF6-8C3CBD467C6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8199" name="Freeform 7">
              <a:extLst>
                <a:ext uri="{FF2B5EF4-FFF2-40B4-BE49-F238E27FC236}">
                  <a16:creationId xmlns:a16="http://schemas.microsoft.com/office/drawing/2014/main" id="{73DBF9CA-A8BA-4CEE-9DC6-D1DC70A5E1D2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00" name="Group 8">
              <a:extLst>
                <a:ext uri="{FF2B5EF4-FFF2-40B4-BE49-F238E27FC236}">
                  <a16:creationId xmlns:a16="http://schemas.microsoft.com/office/drawing/2014/main" id="{5241ED1A-FD95-4470-8100-6A7F554AD3A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8201" name="Freeform 9">
                <a:extLst>
                  <a:ext uri="{FF2B5EF4-FFF2-40B4-BE49-F238E27FC236}">
                    <a16:creationId xmlns:a16="http://schemas.microsoft.com/office/drawing/2014/main" id="{5688BFE6-CA3F-4394-B08F-AE40467E6A7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2" name="Freeform 10">
                <a:extLst>
                  <a:ext uri="{FF2B5EF4-FFF2-40B4-BE49-F238E27FC236}">
                    <a16:creationId xmlns:a16="http://schemas.microsoft.com/office/drawing/2014/main" id="{A81D62CE-6267-4E7A-8680-C25EEDAF8DB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3" name="Freeform 11">
                <a:extLst>
                  <a:ext uri="{FF2B5EF4-FFF2-40B4-BE49-F238E27FC236}">
                    <a16:creationId xmlns:a16="http://schemas.microsoft.com/office/drawing/2014/main" id="{7450C9D5-15AC-4C61-9825-93F4FC599AA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4" name="Freeform 12">
                <a:extLst>
                  <a:ext uri="{FF2B5EF4-FFF2-40B4-BE49-F238E27FC236}">
                    <a16:creationId xmlns:a16="http://schemas.microsoft.com/office/drawing/2014/main" id="{0F91039A-6314-4855-A55F-9121E8BE681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5" name="Freeform 13">
                <a:extLst>
                  <a:ext uri="{FF2B5EF4-FFF2-40B4-BE49-F238E27FC236}">
                    <a16:creationId xmlns:a16="http://schemas.microsoft.com/office/drawing/2014/main" id="{3BBCE37F-8192-42A0-9BF7-14CEA728455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06" name="Freeform 14">
              <a:extLst>
                <a:ext uri="{FF2B5EF4-FFF2-40B4-BE49-F238E27FC236}">
                  <a16:creationId xmlns:a16="http://schemas.microsoft.com/office/drawing/2014/main" id="{6172CDB6-04B9-48E2-B292-029880B97FDC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207" name="Group 15">
            <a:extLst>
              <a:ext uri="{FF2B5EF4-FFF2-40B4-BE49-F238E27FC236}">
                <a16:creationId xmlns:a16="http://schemas.microsoft.com/office/drawing/2014/main" id="{C06ABCD3-2CBE-4A33-B62A-6FC1C71BB03C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8208" name="Freeform 16">
              <a:extLst>
                <a:ext uri="{FF2B5EF4-FFF2-40B4-BE49-F238E27FC236}">
                  <a16:creationId xmlns:a16="http://schemas.microsoft.com/office/drawing/2014/main" id="{248AB850-5807-4444-B410-DA7E561E04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Freeform 17">
              <a:extLst>
                <a:ext uri="{FF2B5EF4-FFF2-40B4-BE49-F238E27FC236}">
                  <a16:creationId xmlns:a16="http://schemas.microsoft.com/office/drawing/2014/main" id="{AED91F5C-A250-4372-A7C3-FB1294CE31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Freeform 18">
              <a:extLst>
                <a:ext uri="{FF2B5EF4-FFF2-40B4-BE49-F238E27FC236}">
                  <a16:creationId xmlns:a16="http://schemas.microsoft.com/office/drawing/2014/main" id="{CC5FB3E6-69F6-42D2-870F-B2607FAC78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Freeform 19">
              <a:extLst>
                <a:ext uri="{FF2B5EF4-FFF2-40B4-BE49-F238E27FC236}">
                  <a16:creationId xmlns:a16="http://schemas.microsoft.com/office/drawing/2014/main" id="{6C36E91D-CD32-4BCD-88CA-325646D278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Freeform 20">
              <a:extLst>
                <a:ext uri="{FF2B5EF4-FFF2-40B4-BE49-F238E27FC236}">
                  <a16:creationId xmlns:a16="http://schemas.microsoft.com/office/drawing/2014/main" id="{A88EBE04-D53A-4592-A693-0A78661F0C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Freeform 21">
              <a:extLst>
                <a:ext uri="{FF2B5EF4-FFF2-40B4-BE49-F238E27FC236}">
                  <a16:creationId xmlns:a16="http://schemas.microsoft.com/office/drawing/2014/main" id="{C613C6FE-DD96-4587-8CA6-1CEF865902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14" name="Rectangle 22">
            <a:extLst>
              <a:ext uri="{FF2B5EF4-FFF2-40B4-BE49-F238E27FC236}">
                <a16:creationId xmlns:a16="http://schemas.microsoft.com/office/drawing/2014/main" id="{757760FB-F8E2-4587-A6B0-6285B2959FCA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sk-SK" altLang="en-US" noProof="0"/>
              <a:t>Kliknite sem a upravte štýl predlohy nadpisov.</a:t>
            </a:r>
          </a:p>
        </p:txBody>
      </p:sp>
      <p:sp>
        <p:nvSpPr>
          <p:cNvPr id="8215" name="Rectangle 23">
            <a:extLst>
              <a:ext uri="{FF2B5EF4-FFF2-40B4-BE49-F238E27FC236}">
                <a16:creationId xmlns:a16="http://schemas.microsoft.com/office/drawing/2014/main" id="{9FEC853E-B031-40FF-8323-37E607FF664B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sk-SK" altLang="en-US" noProof="0"/>
              <a:t>Kliknite sem a upravte štýl predlohy podnadpisov.</a:t>
            </a:r>
          </a:p>
        </p:txBody>
      </p:sp>
      <p:sp>
        <p:nvSpPr>
          <p:cNvPr id="8216" name="Rectangle 24">
            <a:extLst>
              <a:ext uri="{FF2B5EF4-FFF2-40B4-BE49-F238E27FC236}">
                <a16:creationId xmlns:a16="http://schemas.microsoft.com/office/drawing/2014/main" id="{150B2933-619D-4821-A847-0B47FAD27D30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8217" name="Rectangle 25">
            <a:extLst>
              <a:ext uri="{FF2B5EF4-FFF2-40B4-BE49-F238E27FC236}">
                <a16:creationId xmlns:a16="http://schemas.microsoft.com/office/drawing/2014/main" id="{FB5FB093-F39E-4178-A3C0-F3F4ED3B7F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1EE4B65-E9EF-48C7-9FC8-21FE65594813}" type="slidenum">
              <a:rPr lang="sk-SK" altLang="en-US"/>
              <a:pPr/>
              <a:t>‹#›</a:t>
            </a:fld>
            <a:endParaRPr lang="sk-SK" altLang="en-US"/>
          </a:p>
        </p:txBody>
      </p:sp>
      <p:sp>
        <p:nvSpPr>
          <p:cNvPr id="8218" name="Rectangle 26">
            <a:extLst>
              <a:ext uri="{FF2B5EF4-FFF2-40B4-BE49-F238E27FC236}">
                <a16:creationId xmlns:a16="http://schemas.microsoft.com/office/drawing/2014/main" id="{8B998A78-A4E3-4A0C-8722-878220DB4B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274CF-7A4F-475E-A65D-C9CB0610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08206-C30D-4E18-9F27-C4FE2E084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8B71E-8E9A-4E3A-84C9-793EEC60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B6F99-52ED-42B1-9A06-89E0055BF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F5888-24DB-4CCC-8B1C-43F361ADD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497C1-AA8C-4F7B-BFAD-3267FA36BF26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356270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A8CF-C6E2-4B65-9B4C-50937FC2E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50057-9F3D-4B93-86DE-7722C2E9E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D7895-FE71-45D6-BF8A-6C6BDABB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2F383-F743-48D4-B5F3-849758FAC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FE8B1-8ACE-41A7-8BD9-876FA400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B9B5F-9A8C-4AB0-98E9-B984430DA9BA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3456087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BA26A-E4F8-4EC8-95FC-86130F0D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DAB66-5464-4026-B5BD-F406544FE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22EA0-CBAB-4648-AB43-9874EF94A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9FB0C-532A-4B0C-A1F2-ACCD10464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FDF96-E0EF-4994-AB46-D8CC63D8D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8C6932-3F6C-46CE-A47B-79253BEFD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CE9AC-4EBE-4145-8A3E-E65960B91483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3708240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22E91-BA14-49D8-A99B-F32CA095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C7BCF-3F5C-4372-801C-6ACB7E950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7D256-5042-4031-B4EE-F5D5DC1D5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CA1F8B-A5DE-46B8-BF3A-83C546044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0AB40-8583-415B-AF4A-E11FB1004B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627A32-4787-458A-A178-C6E4D179C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1126DF-5ED9-4FDD-AE3D-F181C216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02F1FE-F314-4107-831E-4A84825B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41745-022E-4736-97C6-A8F66E626D20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77514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2875-6D6C-4E4F-A9D0-4C8EDA7E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FEA02D-A727-47EB-8414-19D018D1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313D3-6495-4150-B1B6-E16EB3E46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BFC30-E754-4EAD-90B9-B906CAC17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B101A-96C3-4A30-B5E7-61686BF37B53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343297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CB710B-B3AD-44A4-8A2B-5EDC10035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7D267F-80D9-4B23-B7DB-82D9EB5F4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5D528-64D6-4D0E-A62E-1E14C93A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BC009-C5DF-43A9-A161-9873D24C1EDF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204067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0DFA-590B-4A9A-A988-91C8523C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89483-A5D8-4D5F-AD1F-583EFFFAB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52CFB-CCF8-4A0A-A204-B47255915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7163E-C248-4CD7-9578-A2FEA58DA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1F977-42C7-485C-87FF-96D3DC5F6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0E4EE8-0161-40D8-A1EF-C60E36E23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CC8B7-8916-4857-B59E-FABAB27D4D24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18834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E1B3-9698-4FD4-88D3-FC4B965B6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90230-E69C-413D-849F-157517E4C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5B435-D150-4F3F-BC5A-3D38AB54E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DA4A5-0E90-4EFC-8B31-73260D92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EF9B0-074F-4102-B645-C3FF87E5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502B5-ABD6-4F1E-8FAF-7EA990D42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59B9A7-AEA7-4F8A-9C88-B5080109F857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11957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2B477-0B22-4F12-89A6-787169A7E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53656-E21B-43C9-806C-13074C791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6350-D02C-4358-8FA1-970A32A8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008A7-8699-4E00-A6EB-950BF18FE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057ED-908E-4F99-AF50-66BE7210F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D10BCD-8866-43EE-8035-7375DD08B0F9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86538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F1E353-02C8-4669-9405-32D1315FB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C1C7D-37BE-4502-9E88-337ACE06B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00DF4-9F72-45DA-95F8-3CA74161F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AC123-7612-4F38-8397-4334EFC44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29874-28E3-4ED5-9163-4B3615D76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B51F2-6079-4845-96A2-28F1D8830E23}" type="slidenum">
              <a:rPr lang="sk-SK" altLang="en-US"/>
              <a:pPr/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160070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B1B0117E-52C0-4E97-BB46-2A38E1BFA0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171" name="Freeform 3">
              <a:extLst>
                <a:ext uri="{FF2B5EF4-FFF2-40B4-BE49-F238E27FC236}">
                  <a16:creationId xmlns:a16="http://schemas.microsoft.com/office/drawing/2014/main" id="{F3A3D19B-7D65-4E21-BBD8-BE3930EFAF6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2" name="Freeform 4">
              <a:extLst>
                <a:ext uri="{FF2B5EF4-FFF2-40B4-BE49-F238E27FC236}">
                  <a16:creationId xmlns:a16="http://schemas.microsoft.com/office/drawing/2014/main" id="{4DCC5740-5FA3-40D7-B1C0-9E502EA1516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3" name="Freeform 5">
            <a:extLst>
              <a:ext uri="{FF2B5EF4-FFF2-40B4-BE49-F238E27FC236}">
                <a16:creationId xmlns:a16="http://schemas.microsoft.com/office/drawing/2014/main" id="{E620C51C-4B58-4FCC-9F80-BAD4F4B9885F}"/>
              </a:ext>
            </a:extLst>
          </p:cNvPr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74" name="Group 6">
            <a:extLst>
              <a:ext uri="{FF2B5EF4-FFF2-40B4-BE49-F238E27FC236}">
                <a16:creationId xmlns:a16="http://schemas.microsoft.com/office/drawing/2014/main" id="{2E543A92-F3E7-4DBC-A6B4-BF21DAD67B0C}"/>
              </a:ext>
            </a:extLst>
          </p:cNvPr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7175" name="Freeform 7">
              <a:extLst>
                <a:ext uri="{FF2B5EF4-FFF2-40B4-BE49-F238E27FC236}">
                  <a16:creationId xmlns:a16="http://schemas.microsoft.com/office/drawing/2014/main" id="{DBB0BB53-22EF-4AF8-AED1-061888B036ED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76" name="Group 8">
              <a:extLst>
                <a:ext uri="{FF2B5EF4-FFF2-40B4-BE49-F238E27FC236}">
                  <a16:creationId xmlns:a16="http://schemas.microsoft.com/office/drawing/2014/main" id="{34FFC2B1-FD17-4FFB-965B-729FA5AE691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7177" name="Freeform 9">
                <a:extLst>
                  <a:ext uri="{FF2B5EF4-FFF2-40B4-BE49-F238E27FC236}">
                    <a16:creationId xmlns:a16="http://schemas.microsoft.com/office/drawing/2014/main" id="{D612863E-E284-4CB7-8785-2672388B335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8" name="Freeform 10">
                <a:extLst>
                  <a:ext uri="{FF2B5EF4-FFF2-40B4-BE49-F238E27FC236}">
                    <a16:creationId xmlns:a16="http://schemas.microsoft.com/office/drawing/2014/main" id="{AFAE6E58-2CDA-4D04-B539-4197791C931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9" name="Freeform 11">
                <a:extLst>
                  <a:ext uri="{FF2B5EF4-FFF2-40B4-BE49-F238E27FC236}">
                    <a16:creationId xmlns:a16="http://schemas.microsoft.com/office/drawing/2014/main" id="{12E06E14-979C-4F02-B5CC-7DAA2A647BC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0" name="Freeform 12">
                <a:extLst>
                  <a:ext uri="{FF2B5EF4-FFF2-40B4-BE49-F238E27FC236}">
                    <a16:creationId xmlns:a16="http://schemas.microsoft.com/office/drawing/2014/main" id="{979201B1-9833-4D43-A919-0E5D98D8574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81" name="Freeform 13">
                <a:extLst>
                  <a:ext uri="{FF2B5EF4-FFF2-40B4-BE49-F238E27FC236}">
                    <a16:creationId xmlns:a16="http://schemas.microsoft.com/office/drawing/2014/main" id="{91A71CA9-9D8A-4B7F-8C84-CE061B84B78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82" name="Freeform 14">
              <a:extLst>
                <a:ext uri="{FF2B5EF4-FFF2-40B4-BE49-F238E27FC236}">
                  <a16:creationId xmlns:a16="http://schemas.microsoft.com/office/drawing/2014/main" id="{8326B2B4-3583-4C36-A316-99DD36573396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83" name="Group 15">
            <a:extLst>
              <a:ext uri="{FF2B5EF4-FFF2-40B4-BE49-F238E27FC236}">
                <a16:creationId xmlns:a16="http://schemas.microsoft.com/office/drawing/2014/main" id="{E9D8B555-E87A-4683-B80F-CEC4B94C6BC4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7184" name="Freeform 16">
              <a:extLst>
                <a:ext uri="{FF2B5EF4-FFF2-40B4-BE49-F238E27FC236}">
                  <a16:creationId xmlns:a16="http://schemas.microsoft.com/office/drawing/2014/main" id="{BF9D8078-A27A-48CA-A43A-65A7137EC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Freeform 17">
              <a:extLst>
                <a:ext uri="{FF2B5EF4-FFF2-40B4-BE49-F238E27FC236}">
                  <a16:creationId xmlns:a16="http://schemas.microsoft.com/office/drawing/2014/main" id="{69BDFCC9-FE86-41E6-926F-84FCE0C72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Freeform 18">
              <a:extLst>
                <a:ext uri="{FF2B5EF4-FFF2-40B4-BE49-F238E27FC236}">
                  <a16:creationId xmlns:a16="http://schemas.microsoft.com/office/drawing/2014/main" id="{44F89BA9-63C3-4859-B401-D79C9D5AD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Freeform 19">
              <a:extLst>
                <a:ext uri="{FF2B5EF4-FFF2-40B4-BE49-F238E27FC236}">
                  <a16:creationId xmlns:a16="http://schemas.microsoft.com/office/drawing/2014/main" id="{C9F62103-1EEA-45EB-8DDC-3D0537949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Freeform 20">
              <a:extLst>
                <a:ext uri="{FF2B5EF4-FFF2-40B4-BE49-F238E27FC236}">
                  <a16:creationId xmlns:a16="http://schemas.microsoft.com/office/drawing/2014/main" id="{1AAB8748-B693-4155-8257-31C48DCFF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Freeform 21">
              <a:extLst>
                <a:ext uri="{FF2B5EF4-FFF2-40B4-BE49-F238E27FC236}">
                  <a16:creationId xmlns:a16="http://schemas.microsoft.com/office/drawing/2014/main" id="{2D6EDD94-C233-4D7E-9F7C-06812956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90" name="Rectangle 22">
            <a:extLst>
              <a:ext uri="{FF2B5EF4-FFF2-40B4-BE49-F238E27FC236}">
                <a16:creationId xmlns:a16="http://schemas.microsoft.com/office/drawing/2014/main" id="{F57742A3-9151-4E91-812C-901274861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en-US"/>
              <a:t>Kliknite sem a upravte štýl predlohy nadpisov.</a:t>
            </a:r>
          </a:p>
        </p:txBody>
      </p:sp>
      <p:sp>
        <p:nvSpPr>
          <p:cNvPr id="7191" name="Rectangle 23">
            <a:extLst>
              <a:ext uri="{FF2B5EF4-FFF2-40B4-BE49-F238E27FC236}">
                <a16:creationId xmlns:a16="http://schemas.microsoft.com/office/drawing/2014/main" id="{E6D425B0-0113-4B88-9224-E41582B69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en-US"/>
              <a:t>Kliknite sem a upravte štýly predlohy textu.</a:t>
            </a:r>
          </a:p>
          <a:p>
            <a:pPr lvl="1"/>
            <a:r>
              <a:rPr lang="sk-SK" altLang="en-US"/>
              <a:t>Druhá úroveň</a:t>
            </a:r>
          </a:p>
          <a:p>
            <a:pPr lvl="2"/>
            <a:r>
              <a:rPr lang="sk-SK" altLang="en-US"/>
              <a:t>Tretia úroveň</a:t>
            </a:r>
          </a:p>
          <a:p>
            <a:pPr lvl="3"/>
            <a:r>
              <a:rPr lang="sk-SK" altLang="en-US"/>
              <a:t>Štvrtá úroveň</a:t>
            </a:r>
          </a:p>
          <a:p>
            <a:pPr lvl="4"/>
            <a:r>
              <a:rPr lang="sk-SK" altLang="en-US"/>
              <a:t>Piata úroveň</a:t>
            </a:r>
          </a:p>
        </p:txBody>
      </p:sp>
      <p:sp>
        <p:nvSpPr>
          <p:cNvPr id="7192" name="Rectangle 24">
            <a:extLst>
              <a:ext uri="{FF2B5EF4-FFF2-40B4-BE49-F238E27FC236}">
                <a16:creationId xmlns:a16="http://schemas.microsoft.com/office/drawing/2014/main" id="{DB476EE3-D3D8-4D77-AC43-463AC23882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sk-SK" altLang="en-US"/>
          </a:p>
        </p:txBody>
      </p:sp>
      <p:sp>
        <p:nvSpPr>
          <p:cNvPr id="7193" name="Rectangle 25">
            <a:extLst>
              <a:ext uri="{FF2B5EF4-FFF2-40B4-BE49-F238E27FC236}">
                <a16:creationId xmlns:a16="http://schemas.microsoft.com/office/drawing/2014/main" id="{D208C4DE-E1EE-48D2-A9EF-E0FDD6D76F9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sk-SK" altLang="en-US"/>
          </a:p>
        </p:txBody>
      </p:sp>
      <p:sp>
        <p:nvSpPr>
          <p:cNvPr id="7194" name="Rectangle 26">
            <a:extLst>
              <a:ext uri="{FF2B5EF4-FFF2-40B4-BE49-F238E27FC236}">
                <a16:creationId xmlns:a16="http://schemas.microsoft.com/office/drawing/2014/main" id="{0893731A-4CC5-41AE-A6BF-8FD551E793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CA8BA53-EBD0-4ECD-9A5F-28A34A0802AA}" type="slidenum">
              <a:rPr lang="sk-SK" altLang="en-US"/>
              <a:pPr/>
              <a:t>‹#›</a:t>
            </a:fld>
            <a:endParaRPr lang="sk-SK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B4E3607-9F6A-4A69-8092-BAF019275B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k-SK" altLang="en-US"/>
              <a:t>Úvod do NZ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CCEB93A-E4D0-4517-96B6-7980663378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altLang="en-US" dirty="0"/>
              <a:t>Evanjelium podľa </a:t>
            </a:r>
            <a:r>
              <a:rPr lang="sk-SK" altLang="en-US" dirty="0" smtClean="0"/>
              <a:t>Matúša</a:t>
            </a:r>
          </a:p>
          <a:p>
            <a:endParaRPr lang="sk-SK" altLang="en-US" dirty="0"/>
          </a:p>
          <a:p>
            <a:pPr algn="r"/>
            <a:r>
              <a:rPr lang="sk-SK" sz="1600" dirty="0">
                <a:solidFill>
                  <a:schemeClr val="tx1">
                    <a:lumMod val="65000"/>
                  </a:schemeClr>
                </a:solidFill>
              </a:rPr>
              <a:t>© Jaroslav Maďar</a:t>
            </a:r>
          </a:p>
          <a:p>
            <a:endParaRPr lang="sk-SK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1223EE5-1E98-4165-92BA-CA4D4D55F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/>
              <a:t>Autor ako človek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289B854-7829-4AF1-B91C-CF8406F21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altLang="en-US">
                <a:solidFill>
                  <a:srgbClr val="CC3300"/>
                </a:solidFill>
              </a:rPr>
              <a:t>Starocirkevná tradícia</a:t>
            </a:r>
          </a:p>
          <a:p>
            <a:pPr lvl="1">
              <a:lnSpc>
                <a:spcPct val="90000"/>
              </a:lnSpc>
            </a:pPr>
            <a:r>
              <a:rPr lang="sk-SK" altLang="en-US"/>
              <a:t>Papias: Matúš zostavil výroky (logia) v hebrejskej reči...</a:t>
            </a:r>
          </a:p>
          <a:p>
            <a:pPr lvl="1">
              <a:lnSpc>
                <a:spcPct val="90000"/>
              </a:lnSpc>
            </a:pPr>
            <a:r>
              <a:rPr lang="sk-SK" altLang="en-US"/>
              <a:t>Ireneus, Origenes: Matúš napísal evanjelium v pôvodne  v „hebrejskej“ t.j. aramejskej reči.</a:t>
            </a:r>
          </a:p>
          <a:p>
            <a:pPr lvl="1">
              <a:lnSpc>
                <a:spcPct val="90000"/>
              </a:lnSpc>
            </a:pPr>
            <a:r>
              <a:rPr lang="sk-SK" altLang="en-US"/>
              <a:t>Opierajú sa o Papiasa</a:t>
            </a:r>
          </a:p>
          <a:p>
            <a:pPr>
              <a:lnSpc>
                <a:spcPct val="90000"/>
              </a:lnSpc>
            </a:pPr>
            <a:r>
              <a:rPr lang="sk-SK" altLang="en-US">
                <a:solidFill>
                  <a:srgbClr val="CC3300"/>
                </a:solidFill>
              </a:rPr>
              <a:t>Posúdenie aramejského pôvodu</a:t>
            </a:r>
          </a:p>
          <a:p>
            <a:pPr lvl="1">
              <a:lnSpc>
                <a:spcPct val="90000"/>
              </a:lnSpc>
            </a:pPr>
            <a:r>
              <a:rPr lang="sk-SK" altLang="en-US"/>
              <a:t>Námietky:</a:t>
            </a:r>
          </a:p>
          <a:p>
            <a:pPr lvl="2">
              <a:lnSpc>
                <a:spcPct val="90000"/>
              </a:lnSpc>
            </a:pPr>
            <a:r>
              <a:rPr lang="sk-SK" altLang="en-US"/>
              <a:t>Nikto nevidel aramejskú verziu</a:t>
            </a:r>
          </a:p>
          <a:p>
            <a:pPr lvl="2">
              <a:lnSpc>
                <a:spcPct val="90000"/>
              </a:lnSpc>
            </a:pPr>
            <a:r>
              <a:rPr lang="sk-SK" altLang="en-US"/>
              <a:t>Nie je v ňom viac aramajizmov ako v iných</a:t>
            </a:r>
          </a:p>
          <a:p>
            <a:pPr lvl="2">
              <a:lnSpc>
                <a:spcPct val="90000"/>
              </a:lnSpc>
            </a:pPr>
            <a:r>
              <a:rPr lang="sk-SK" altLang="en-US"/>
              <a:t>Paralelné texty s Mk ako aj s LK</a:t>
            </a:r>
          </a:p>
          <a:p>
            <a:pPr lvl="1">
              <a:lnSpc>
                <a:spcPct val="90000"/>
              </a:lnSpc>
            </a:pPr>
            <a:r>
              <a:rPr lang="sk-SK" altLang="en-US"/>
              <a:t>Záver: Mt. ev. bolo napísané v gréčtine</a:t>
            </a:r>
          </a:p>
          <a:p>
            <a:pPr>
              <a:lnSpc>
                <a:spcPct val="90000"/>
              </a:lnSpc>
            </a:pPr>
            <a:endParaRPr lang="sk-SK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>
            <a:extLst>
              <a:ext uri="{FF2B5EF4-FFF2-40B4-BE49-F238E27FC236}">
                <a16:creationId xmlns:a16="http://schemas.microsoft.com/office/drawing/2014/main" id="{9F5112F5-4725-43F2-87B7-B6CCF4F91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sk-SK" altLang="en-US"/>
              <a:t>Autor ako človek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E994726-6DFF-413A-A8A5-FF101F25DD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k-SK" altLang="en-US" sz="2400">
                <a:solidFill>
                  <a:srgbClr val="CC3300"/>
                </a:solidFill>
              </a:rPr>
              <a:t>Pravdepodobné domnienky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Starší autori: Mt najprv aramejsky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Novší: Papias chcel svojím výrokom vysvetliť nezrovnalosti medzi synoptikmi </a:t>
            </a:r>
          </a:p>
          <a:p>
            <a:pPr>
              <a:lnSpc>
                <a:spcPct val="90000"/>
              </a:lnSpc>
            </a:pPr>
            <a:r>
              <a:rPr lang="sk-SK" altLang="en-US" sz="2400">
                <a:solidFill>
                  <a:srgbClr val="CC3300"/>
                </a:solidFill>
              </a:rPr>
              <a:t>Evanjelista Matúš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Námietky proti a za</a:t>
            </a:r>
          </a:p>
          <a:p>
            <a:pPr lvl="2">
              <a:lnSpc>
                <a:spcPct val="90000"/>
              </a:lnSpc>
            </a:pPr>
            <a:r>
              <a:rPr lang="sk-SK" altLang="en-US" sz="1800" b="1">
                <a:solidFill>
                  <a:srgbClr val="FF0000"/>
                </a:solidFill>
              </a:rPr>
              <a:t>Má dobrú gréčtinu</a:t>
            </a:r>
            <a:r>
              <a:rPr lang="sk-SK" altLang="en-US" sz="1800"/>
              <a:t> – </a:t>
            </a:r>
            <a:r>
              <a:rPr lang="sk-SK" altLang="en-US" sz="1800">
                <a:solidFill>
                  <a:srgbClr val="00CC00"/>
                </a:solidFill>
              </a:rPr>
              <a:t>bol colník, úradník Rímskej ríše</a:t>
            </a:r>
          </a:p>
          <a:p>
            <a:pPr lvl="2">
              <a:lnSpc>
                <a:spcPct val="90000"/>
              </a:lnSpc>
            </a:pPr>
            <a:r>
              <a:rPr lang="sk-SK" altLang="en-US" sz="1800" b="1">
                <a:solidFill>
                  <a:srgbClr val="FF0000"/>
                </a:solidFill>
              </a:rPr>
              <a:t>Závislosť na Markovi</a:t>
            </a:r>
            <a:r>
              <a:rPr lang="sk-SK" altLang="en-US" sz="1800"/>
              <a:t> – </a:t>
            </a:r>
            <a:r>
              <a:rPr lang="sk-SK" altLang="en-US" sz="1800">
                <a:solidFill>
                  <a:srgbClr val="00CC00"/>
                </a:solidFill>
              </a:rPr>
              <a:t>mohol sa predlohy držať aj ako očitý svedok</a:t>
            </a:r>
          </a:p>
          <a:p>
            <a:pPr lvl="2">
              <a:lnSpc>
                <a:spcPct val="90000"/>
              </a:lnSpc>
            </a:pPr>
            <a:r>
              <a:rPr lang="sk-SK" altLang="en-US" sz="1800" b="1">
                <a:solidFill>
                  <a:srgbClr val="FF0000"/>
                </a:solidFill>
              </a:rPr>
              <a:t>Nebiografický štýl</a:t>
            </a:r>
            <a:r>
              <a:rPr lang="sk-SK" altLang="en-US" sz="1800"/>
              <a:t> – </a:t>
            </a:r>
            <a:r>
              <a:rPr lang="sk-SK" altLang="en-US" sz="1800">
                <a:solidFill>
                  <a:srgbClr val="00CC00"/>
                </a:solidFill>
              </a:rPr>
              <a:t>to nič nehovorí o tom, čo prežil</a:t>
            </a:r>
          </a:p>
          <a:p>
            <a:pPr lvl="2">
              <a:lnSpc>
                <a:spcPct val="90000"/>
              </a:lnSpc>
            </a:pPr>
            <a:r>
              <a:rPr lang="sk-SK" altLang="en-US" sz="1800" b="1">
                <a:solidFill>
                  <a:srgbClr val="FF0000"/>
                </a:solidFill>
              </a:rPr>
              <a:t>Pozdnokresťanské stanovisko</a:t>
            </a:r>
            <a:r>
              <a:rPr lang="sk-SK" altLang="en-US" sz="1800"/>
              <a:t> – </a:t>
            </a:r>
            <a:r>
              <a:rPr lang="sk-SK" altLang="en-US" sz="1800">
                <a:solidFill>
                  <a:srgbClr val="00CC00"/>
                </a:solidFill>
              </a:rPr>
              <a:t>je to podmienené osobným založením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Autor: Matúš, Pánov učeník – je vo všetkých zoznamoch (Mt 10, Mk 3, Lk 6, Sk 1)</a:t>
            </a:r>
          </a:p>
          <a:p>
            <a:pPr>
              <a:lnSpc>
                <a:spcPct val="90000"/>
              </a:lnSpc>
            </a:pPr>
            <a:r>
              <a:rPr lang="sk-SK" altLang="en-US" sz="2400">
                <a:solidFill>
                  <a:srgbClr val="CC3300"/>
                </a:solidFill>
              </a:rPr>
              <a:t>Okolnosti vzniku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Adresáti: grécki kresťania židovského pôvodu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Miesto: Sýria (Antiochia, Pella)</a:t>
            </a:r>
          </a:p>
          <a:p>
            <a:pPr lvl="1">
              <a:lnSpc>
                <a:spcPct val="90000"/>
              </a:lnSpc>
            </a:pPr>
            <a:r>
              <a:rPr lang="sk-SK" altLang="en-US" sz="2000"/>
              <a:t>Čas: po roku 70 (70-80)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D7ACC15-AC43-41F3-97AD-40B0D3C5A0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/>
              <a:t>Autor ako spisovateľ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F2D3C38-89FD-4647-8400-DD5FCDD79B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r>
              <a:rPr lang="sk-SK" altLang="en-US" sz="2800">
                <a:solidFill>
                  <a:srgbClr val="CC3300"/>
                </a:solidFill>
              </a:rPr>
              <a:t>Zhoda s Markom</a:t>
            </a:r>
          </a:p>
          <a:p>
            <a:pPr lvl="1"/>
            <a:r>
              <a:rPr lang="sk-SK" altLang="en-US" sz="2400"/>
              <a:t>Fráza: „a stalo sa, keď Ježiš dokončil tieto reči“ (Kap. 7; 10; 13; 18, 25) = analógia k Pentateuchu</a:t>
            </a:r>
          </a:p>
          <a:p>
            <a:pPr lvl="1"/>
            <a:r>
              <a:rPr lang="sk-SK" altLang="en-US" sz="2400"/>
              <a:t>Naše delenie:</a:t>
            </a:r>
          </a:p>
          <a:p>
            <a:pPr lvl="2"/>
            <a:r>
              <a:rPr lang="sk-SK" altLang="en-US" sz="2000"/>
              <a:t>Galilea (1-13)</a:t>
            </a:r>
          </a:p>
          <a:p>
            <a:pPr lvl="2"/>
            <a:r>
              <a:rPr lang="sk-SK" altLang="en-US" sz="2000"/>
              <a:t>Jeruzalem (14-28)</a:t>
            </a:r>
          </a:p>
          <a:p>
            <a:r>
              <a:rPr lang="sk-SK" altLang="en-US" sz="2800">
                <a:solidFill>
                  <a:srgbClr val="CC3300"/>
                </a:solidFill>
              </a:rPr>
              <a:t>Rozšírenie Marka</a:t>
            </a:r>
          </a:p>
          <a:p>
            <a:pPr lvl="1"/>
            <a:r>
              <a:rPr lang="sk-SK" altLang="en-US" sz="2400"/>
              <a:t>Dopredu aj dozadu:</a:t>
            </a:r>
          </a:p>
          <a:p>
            <a:pPr lvl="2"/>
            <a:r>
              <a:rPr lang="sk-SK" altLang="en-US" sz="2000"/>
              <a:t>Ježišovo detstvo (kap. 1-2)</a:t>
            </a:r>
          </a:p>
          <a:p>
            <a:pPr lvl="2"/>
            <a:r>
              <a:rPr lang="sk-SK" altLang="en-US" sz="2000"/>
              <a:t>Zjavenia Ježiša po vzkriesení (kap. 28)</a:t>
            </a:r>
          </a:p>
          <a:p>
            <a:pPr lvl="1"/>
            <a:r>
              <a:rPr lang="sk-SK" altLang="en-US" sz="2400"/>
              <a:t>Mt pridal k Mk asi polovicu – 5/9 aj u LK (Logia) a 4/9 zvláštna látka Mt = ústne podanie</a:t>
            </a:r>
          </a:p>
          <a:p>
            <a:endParaRPr lang="sk-SK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27D4309-5832-4A1F-9DCE-D6BDA243AC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sk-SK" altLang="en-US"/>
              <a:t>Autor ako spisovateľ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58A1DBB-5673-47F9-901B-9314C1C82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sk-SK" altLang="en-US" sz="2400">
                <a:solidFill>
                  <a:srgbClr val="CC3300"/>
                </a:solidFill>
              </a:rPr>
              <a:t>Vecné zmeny</a:t>
            </a:r>
          </a:p>
          <a:p>
            <a:pPr lvl="1">
              <a:lnSpc>
                <a:spcPct val="80000"/>
              </a:lnSpc>
            </a:pPr>
            <a:r>
              <a:rPr lang="sk-SK" altLang="en-US" sz="2000"/>
              <a:t>Vynecháva Ježišove city</a:t>
            </a:r>
          </a:p>
          <a:p>
            <a:pPr lvl="1">
              <a:lnSpc>
                <a:spcPct val="80000"/>
              </a:lnSpc>
            </a:pPr>
            <a:r>
              <a:rPr lang="sk-SK" altLang="en-US" sz="2000"/>
              <a:t>Idealizuje učeníkov</a:t>
            </a:r>
          </a:p>
          <a:p>
            <a:pPr>
              <a:lnSpc>
                <a:spcPct val="80000"/>
              </a:lnSpc>
            </a:pPr>
            <a:r>
              <a:rPr lang="sk-SK" altLang="en-US" sz="2400">
                <a:solidFill>
                  <a:srgbClr val="CC3300"/>
                </a:solidFill>
              </a:rPr>
              <a:t>Zoskupenie</a:t>
            </a:r>
          </a:p>
          <a:p>
            <a:pPr lvl="1">
              <a:lnSpc>
                <a:spcPct val="80000"/>
              </a:lnSpc>
            </a:pPr>
            <a:r>
              <a:rPr lang="sk-SK" altLang="en-US" sz="2000"/>
              <a:t>Typické pre Mt, je to jeho štýl: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Kázeň na Vrchu (5-7)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Divy (8-9)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Reč pri vysielaní učeníkov (10)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Podobenstvá (13)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Pravidlá zborového života (18)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Reč proti farizejom (23)</a:t>
            </a:r>
          </a:p>
          <a:p>
            <a:pPr lvl="2">
              <a:lnSpc>
                <a:spcPct val="80000"/>
              </a:lnSpc>
            </a:pPr>
            <a:r>
              <a:rPr lang="sk-SK" altLang="en-US" sz="1800"/>
              <a:t>Reč o druhom príchode a poslednom súde (24-25)</a:t>
            </a:r>
          </a:p>
          <a:p>
            <a:pPr lvl="1">
              <a:lnSpc>
                <a:spcPct val="80000"/>
              </a:lnSpc>
            </a:pPr>
            <a:r>
              <a:rPr lang="sk-SK" altLang="en-US" sz="2000"/>
              <a:t>Mt postupuje tematicky, nie chronologicky</a:t>
            </a:r>
          </a:p>
          <a:p>
            <a:pPr>
              <a:lnSpc>
                <a:spcPct val="80000"/>
              </a:lnSpc>
            </a:pPr>
            <a:r>
              <a:rPr lang="sk-SK" altLang="en-US" sz="2400">
                <a:solidFill>
                  <a:srgbClr val="CC3300"/>
                </a:solidFill>
              </a:rPr>
              <a:t>Reflexívne citáty</a:t>
            </a:r>
          </a:p>
          <a:p>
            <a:pPr lvl="1">
              <a:lnSpc>
                <a:spcPct val="80000"/>
              </a:lnSpc>
            </a:pPr>
            <a:r>
              <a:rPr lang="sk-SK" altLang="en-US" sz="2000"/>
              <a:t>Uvažujúce, premýšľavé: „Aby sa naplnilo to, čo bolo povedané od Pána skrze proroka hovoriaceho...“ (1,23; 2,6n; 4,14-16; 8,17; 15,17n atď.)</a:t>
            </a:r>
          </a:p>
          <a:p>
            <a:pPr lvl="1">
              <a:lnSpc>
                <a:spcPct val="80000"/>
              </a:lnSpc>
            </a:pPr>
            <a:r>
              <a:rPr lang="sk-SK" altLang="en-US" sz="2000"/>
              <a:t>Prízvukujú naplnenie SZ v osobe PJK a chcú predstaviť Ježiša ako cieľ SZ zjavenia.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866A1B9C-E196-4915-8DD3-3DB24D728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/>
              <a:t>Autor ako teológ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994E637-ED8E-41AE-A7C8-1533F22E11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altLang="en-US"/>
              <a:t>Ježiš ako kráľ Izraela</a:t>
            </a:r>
          </a:p>
          <a:p>
            <a:r>
              <a:rPr lang="sk-SK" altLang="en-US"/>
              <a:t>Ježiš je Izraelita</a:t>
            </a:r>
          </a:p>
          <a:p>
            <a:r>
              <a:rPr lang="sk-SK" altLang="en-US"/>
              <a:t>Ježiš ako konečné zjavenie</a:t>
            </a:r>
          </a:p>
          <a:p>
            <a:r>
              <a:rPr lang="sk-SK" altLang="en-US"/>
              <a:t>Izrael sa zriekol svojho poslania</a:t>
            </a:r>
          </a:p>
          <a:p>
            <a:r>
              <a:rPr lang="sk-SK" altLang="en-US"/>
              <a:t>Cirkev je pravý Izrael</a:t>
            </a:r>
          </a:p>
          <a:p>
            <a:r>
              <a:rPr lang="sk-SK" altLang="en-US"/>
              <a:t>Petrova rola v cirkvi</a:t>
            </a:r>
          </a:p>
          <a:p>
            <a:endParaRPr lang="sk-SK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28E237B-58CA-4BA0-86F4-E22E670F1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/>
              <a:t>Rozdelenie Mt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8B40CC5-4C50-490F-AF47-4EC4E6FC0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k-SK" altLang="en-US" sz="2800" b="1"/>
              <a:t>I. Galilea (1-13)</a:t>
            </a:r>
            <a:endParaRPr lang="sk-SK" altLang="en-US" sz="2800"/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1.Príprava (1-4)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a) Narodenie Mesiáša (1-2)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b) Posol a Pán (3-4)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2. Mesiáš slova a činu (5-9)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a) Mesiáš slova (5-7)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b) Mesiáš činu (6-9)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3. Misia a kráľovstvo Božie (10-13)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a) Misia (10-11)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b) Kráľovstvo Božie (12-13)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95FE160-FB74-4E34-BF01-BE687B6F9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/>
              <a:t>Rozdelenie Mt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E93925B-0C71-4C40-9EF0-FF59B9C7E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k-SK" altLang="en-US" sz="2800" b="1"/>
              <a:t>II. Jeruzalem (14-28)</a:t>
            </a:r>
            <a:endParaRPr lang="sk-SK" altLang="en-US" sz="2800"/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1. Cesta do Jeruzalema (14-20)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a) Smer sever (14-17,13)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b) Smer juh (17,14-20)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2.Účinkovanie v Jeruzaleme (21-25)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a) Mesiášske spory (21-22)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b) Mesiášsky súd (23-25)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3.Utrpenie v Jeruzaleme (26-28)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a) Poprava (26-27)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sk-SK" altLang="en-US" sz="2800"/>
              <a:t>			b) Rehabilitácia (28)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rcholky hôr">
  <a:themeElements>
    <a:clrScheme name="Vrcholky hôr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Vrcholky hô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rcholky hôr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cholky hôr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172</TotalTime>
  <Words>451</Words>
  <Application>Microsoft Office PowerPoint</Application>
  <PresentationFormat>Prezentácia na obrazovke (4:3)</PresentationFormat>
  <Paragraphs>87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0" baseType="lpstr">
      <vt:lpstr>Arial</vt:lpstr>
      <vt:lpstr>Vrcholky hôr</vt:lpstr>
      <vt:lpstr>Úvod do NZ</vt:lpstr>
      <vt:lpstr>Autor ako človek</vt:lpstr>
      <vt:lpstr>Autor ako človek</vt:lpstr>
      <vt:lpstr>Autor ako spisovateľ</vt:lpstr>
      <vt:lpstr>Autor ako spisovateľ</vt:lpstr>
      <vt:lpstr>Autor ako teológ</vt:lpstr>
      <vt:lpstr>Rozdelenie Mt</vt:lpstr>
      <vt:lpstr>Rozdelenie Mt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Administrator</cp:lastModifiedBy>
  <cp:revision>14</cp:revision>
  <cp:lastPrinted>1601-01-01T00:00:00Z</cp:lastPrinted>
  <dcterms:created xsi:type="dcterms:W3CDTF">1601-01-01T00:00:00Z</dcterms:created>
  <dcterms:modified xsi:type="dcterms:W3CDTF">2022-09-18T22:04:35Z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