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1049c1d8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1049c1d8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1049c1d8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01049c1d8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1049c1d82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1049c1d82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1049c1d82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01049c1d8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01049c1d82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01049c1d8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3de8cba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03de8cba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prečo dvojvládie kňazov?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príbeh herodesovej netere kt. tancovala pred Jánom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03de8cba8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03de8cba8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prečo dvojvládie kňazov?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príbeh herodesovej netere kt. tancovala pred Jánom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03de8cba8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03de8cba8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prečo dvojvládie kňazov?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príbeh herodesovej netere kt. tancovala pred Jánom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03de8cba8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03de8cba8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prečo dvojvládie kňazov?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príbeh herodesovej netere kt. tancovala pred Jánom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3de8cba8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3de8cba8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prečo dvojvládie kňazov?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príbeh herodesovej netere kt. tancovala pred Jánom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3de8cba8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3de8cba8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prečo dvojvládie kňazov?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sk"/>
              <a:t>príbeh herodesovej netere kt. tancovala pred Jánom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1049c1d82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1049c1d82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História </a:t>
            </a:r>
            <a:br>
              <a:rPr lang="sk"/>
            </a:br>
            <a:r>
              <a:rPr lang="sk"/>
              <a:t>intertestimoniálneho </a:t>
            </a:r>
            <a:br>
              <a:rPr lang="sk"/>
            </a:br>
            <a:r>
              <a:rPr lang="sk"/>
              <a:t>obdobia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Malachiáš 3,19-24 (500-400)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19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Pozri, prichádza deň, horiaci ako pec, keď sa všetci spupní a všetci svojvoľníci stanú strniskom. Prichádzajúci deň ich spáli,“ vraví Hospodin zástupov. „Nenechá po nich ani koreň, ani vetvu.</a:t>
            </a:r>
            <a:endParaRPr sz="1500">
              <a:solidFill>
                <a:srgbClr val="1E293B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20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Vám však, ktorí sa bojíte môjho mena, vyjde slnko spravodlivosti a zdravie bude v jeho lúčoch, potom vyjdete a budete poskakovať ako teľce vypustené zo stajne.</a:t>
            </a:r>
            <a:endParaRPr sz="1500">
              <a:solidFill>
                <a:srgbClr val="1E293B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21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Pošliapete svojvoľníkov, lebo v ten deň, ktorý chystám, budú popolom pod vašimi nohami,“ vraví Hospodin zástupov.</a:t>
            </a:r>
            <a:endParaRPr sz="1500">
              <a:solidFill>
                <a:srgbClr val="1E293B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22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„Pamätajte na zákon môjho služobníka Mojžiša, ktorému som na Horebe pre celý Izrael vydal ustanovenia a právne predpisy.</a:t>
            </a:r>
            <a:endParaRPr sz="1500">
              <a:solidFill>
                <a:srgbClr val="1E293B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23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Ja vám pošlem proroka Eliáša, prv ako príde veľký a hrozný deň Hospodina.</a:t>
            </a:r>
            <a:endParaRPr sz="1500">
              <a:solidFill>
                <a:srgbClr val="1E293B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24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On obráti srdce otcov k synom a srdce synov k otcom, aby som pri svojom príchode neuvalil na zem kliatbu.“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Marek 1,1-8 (29nl)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1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Začiatok evanjelia Ježiša Krista, Božieho Syna. </a:t>
            </a: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2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Ako je napísané u proroka Izaiáša: </a:t>
            </a:r>
            <a:b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</a:br>
            <a:r>
              <a:rPr i="1" lang="sk" sz="1500">
                <a:solidFill>
                  <a:srgbClr val="1E293B"/>
                </a:solidFill>
                <a:highlight>
                  <a:srgbClr val="FFFFFF"/>
                </a:highlight>
              </a:rPr>
              <a:t>Hľa, posielam pred tvojou tvárou svojho posla, aby 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ti </a:t>
            </a:r>
            <a:r>
              <a:rPr i="1" lang="sk" sz="1500">
                <a:solidFill>
                  <a:srgbClr val="1E293B"/>
                </a:solidFill>
                <a:highlight>
                  <a:srgbClr val="FFFFFF"/>
                </a:highlight>
              </a:rPr>
              <a:t>pripravil cestu.</a:t>
            </a:r>
            <a:endParaRPr i="1" sz="1500">
              <a:solidFill>
                <a:srgbClr val="1E293B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3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</a:t>
            </a:r>
            <a:r>
              <a:rPr i="1" lang="sk" sz="1500">
                <a:solidFill>
                  <a:srgbClr val="1E293B"/>
                </a:solidFill>
                <a:highlight>
                  <a:srgbClr val="FFFFFF"/>
                </a:highlight>
              </a:rPr>
              <a:t>Hlas volajúceho na púšti: Pripravte cestu Pánovi, vyrovnajte 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mu </a:t>
            </a:r>
            <a:r>
              <a:rPr i="1" lang="sk" sz="1500">
                <a:solidFill>
                  <a:srgbClr val="1E293B"/>
                </a:solidFill>
                <a:highlight>
                  <a:srgbClr val="FFFFFF"/>
                </a:highlight>
              </a:rPr>
              <a:t>chodníky! </a:t>
            </a: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4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— tak vystúpil Ján Krstiteľ na púšti a hlásal krst pokánia na odpustenie hriechov. </a:t>
            </a: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5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Prichádzala celá judská krajina i všetci Jeruzalemčania. Vyznávali svoje hriechy a on ich krstil v rieke Jordán. </a:t>
            </a: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6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Ján nosil odev z ťavej srsti a kožený opasok okolo bedier. Živil sa kobylkami a medom divých včiel. </a:t>
            </a: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7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Hlásal: „Po mne prichádza mocnejší ako ja. Nie som hoden zohnúť sa a rozviazať mu remienok na sandáloch. </a:t>
            </a:r>
            <a:r>
              <a:rPr b="1" lang="sk" sz="1150">
                <a:solidFill>
                  <a:srgbClr val="1E293B"/>
                </a:solidFill>
                <a:highlight>
                  <a:srgbClr val="FFFFFF"/>
                </a:highlight>
              </a:rPr>
              <a:t>8</a:t>
            </a:r>
            <a:r>
              <a:rPr lang="sk" sz="1500">
                <a:solidFill>
                  <a:srgbClr val="1E293B"/>
                </a:solidFill>
                <a:highlight>
                  <a:srgbClr val="FFFFFF"/>
                </a:highlight>
              </a:rPr>
              <a:t> Ja som vás krstil vodou, no on vás bude krstiť Duchom Svätým.“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333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6500"/>
              <a:t>332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6500"/>
              <a:t>312-198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310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309</a:t>
            </a:r>
            <a:endParaRPr sz="4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198-167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6500"/>
              <a:t>167-160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6500"/>
              <a:t>160-63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63-40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40-37</a:t>
            </a:r>
            <a:endParaRPr sz="4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3059" y="0"/>
            <a:ext cx="373423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37 - 4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7-5 / 6-4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6500"/>
              <a:t>4 - 39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6500"/>
              <a:t>4 - 34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18-36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26-36</a:t>
            </a:r>
            <a:endParaRPr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26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30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30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32/37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34/37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44</a:t>
            </a:r>
            <a:endParaRPr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45/47-49</a:t>
            </a:r>
            <a:endParaRPr sz="3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49/50-51/53</a:t>
            </a:r>
            <a:endParaRPr sz="3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52/54-57/58 </a:t>
            </a:r>
            <a:endParaRPr sz="3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57/58</a:t>
            </a:r>
            <a:endParaRPr sz="3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57-62</a:t>
            </a:r>
            <a:endParaRPr sz="3500"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59/62</a:t>
            </a:r>
            <a:endParaRPr sz="35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62/63</a:t>
            </a:r>
            <a:endParaRPr sz="35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64-68</a:t>
            </a:r>
            <a:endParaRPr sz="3500"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26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30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30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32/37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34/37</a:t>
            </a:r>
            <a:endParaRPr sz="4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4400"/>
              <a:t>44</a:t>
            </a:r>
            <a:endParaRPr sz="4400"/>
          </a:p>
        </p:txBody>
      </p:sp>
      <p:pic>
        <p:nvPicPr>
          <p:cNvPr id="105" name="Google Shape;10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2500"/>
              <a:t>60-70 Evanjelium podľa Marka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2500"/>
              <a:t>63-95? Evanjelium podľa Lukáša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2500"/>
              <a:t>63 Skutky apoštolov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2500"/>
              <a:t>70-80 Evanjelium podľa Matúša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ctrTitle"/>
          </p:nvPr>
        </p:nvSpPr>
        <p:spPr>
          <a:xfrm>
            <a:off x="311700" y="192100"/>
            <a:ext cx="8520600" cy="4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/>
              <a:t>85-95 Evanjelium podľa Jána</a:t>
            </a:r>
            <a:endParaRPr sz="35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/>
              <a:t>85-96 Vyhnanstvo Jána</a:t>
            </a:r>
            <a:endParaRPr sz="35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/>
              <a:t>90 Prvý list Jána</a:t>
            </a:r>
            <a:endParaRPr sz="35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/>
              <a:t>92 Druhý list Jána</a:t>
            </a:r>
            <a:endParaRPr sz="35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/>
              <a:t>94 Tretí list Jána</a:t>
            </a:r>
            <a:endParaRPr sz="35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" sz="3500"/>
              <a:t>98 Zjavenie Jána</a:t>
            </a:r>
            <a:endParaRPr sz="3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