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60" r:id="rId2"/>
    <p:sldId id="261" r:id="rId3"/>
    <p:sldId id="262" r:id="rId4"/>
    <p:sldId id="258" r:id="rId5"/>
    <p:sldId id="259" r:id="rId6"/>
    <p:sldId id="257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494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9286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427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795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588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070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6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45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7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607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629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4ACA9-B6AF-4CFF-ABAA-AEB18FF72FF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5655-2EAD-4A04-9CAF-7D4253318D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9072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/>
              <a:t>GNOSTICKÝ POHYB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pPr algn="r"/>
            <a:r>
              <a:rPr lang="sk-SK" sz="1600" dirty="0">
                <a:solidFill>
                  <a:schemeClr val="bg1">
                    <a:lumMod val="65000"/>
                  </a:schemeClr>
                </a:solidFill>
              </a:rPr>
              <a:t>© Jaroslav Maďar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31710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77587"/>
            <a:ext cx="10515600" cy="930728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rgbClr val="0070C0"/>
                </a:solidFill>
              </a:rPr>
              <a:t>Základné štruktúry </a:t>
            </a:r>
            <a:r>
              <a:rPr lang="sk-SK" sz="3800" b="1" dirty="0" err="1">
                <a:solidFill>
                  <a:srgbClr val="0070C0"/>
                </a:solidFill>
              </a:rPr>
              <a:t>gnózy</a:t>
            </a:r>
            <a:endParaRPr lang="sk-SK" sz="38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38200" y="1575707"/>
            <a:ext cx="10515600" cy="4601256"/>
          </a:xfrm>
        </p:spPr>
        <p:txBody>
          <a:bodyPr/>
          <a:lstStyle/>
          <a:p>
            <a:r>
              <a:rPr lang="sk-SK" dirty="0" err="1"/>
              <a:t>Fenomém</a:t>
            </a:r>
            <a:r>
              <a:rPr lang="sk-SK" dirty="0"/>
              <a:t> </a:t>
            </a:r>
            <a:r>
              <a:rPr lang="sk-SK" dirty="0" err="1"/>
              <a:t>gnózy</a:t>
            </a:r>
            <a:r>
              <a:rPr lang="sk-SK" dirty="0"/>
              <a:t> bol oddávna sporný. </a:t>
            </a:r>
            <a:endParaRPr lang="sk-SK" dirty="0" smtClean="0"/>
          </a:p>
          <a:p>
            <a:r>
              <a:rPr lang="sk-SK" dirty="0" smtClean="0"/>
              <a:t>Cirkevný </a:t>
            </a:r>
            <a:r>
              <a:rPr lang="sk-SK" dirty="0"/>
              <a:t>otcovia 2. a 3. stor. proti nej vystúpili s ostrou polemikou</a:t>
            </a:r>
            <a:r>
              <a:rPr lang="sk-SK" dirty="0" smtClean="0"/>
              <a:t>.</a:t>
            </a:r>
          </a:p>
          <a:p>
            <a:r>
              <a:rPr lang="sk-SK" dirty="0" smtClean="0"/>
              <a:t>Myslelo </a:t>
            </a:r>
            <a:r>
              <a:rPr lang="sk-SK" dirty="0"/>
              <a:t>sa, že </a:t>
            </a:r>
            <a:r>
              <a:rPr lang="sk-SK" dirty="0" err="1"/>
              <a:t>gnostický</a:t>
            </a:r>
            <a:r>
              <a:rPr lang="sk-SK" dirty="0"/>
              <a:t> pohyb je vnútro kresťanskou záležitosťou. </a:t>
            </a:r>
            <a:endParaRPr lang="sk-SK" dirty="0" smtClean="0"/>
          </a:p>
          <a:p>
            <a:r>
              <a:rPr lang="sk-SK" dirty="0" smtClean="0"/>
              <a:t>Dejiny </a:t>
            </a:r>
            <a:r>
              <a:rPr lang="sk-SK" dirty="0"/>
              <a:t>náboženstva </a:t>
            </a:r>
            <a:r>
              <a:rPr lang="sk-SK" dirty="0" smtClean="0"/>
              <a:t>ukázali, </a:t>
            </a:r>
            <a:r>
              <a:rPr lang="sk-SK" dirty="0"/>
              <a:t>že </a:t>
            </a:r>
            <a:r>
              <a:rPr lang="sk-SK" dirty="0" err="1"/>
              <a:t>gnóza</a:t>
            </a:r>
            <a:r>
              <a:rPr lang="sk-SK" dirty="0"/>
              <a:t> jestvovala už pred kresťanstvom a s ním sa pozdejšie len spojila a ako </a:t>
            </a:r>
            <a:r>
              <a:rPr lang="sk-SK" dirty="0" err="1"/>
              <a:t>gnosticizmus</a:t>
            </a:r>
            <a:r>
              <a:rPr lang="sk-SK" dirty="0"/>
              <a:t> sa mu stala súperom a konkurentom. </a:t>
            </a:r>
            <a:endParaRPr lang="sk-SK" dirty="0" smtClean="0"/>
          </a:p>
          <a:p>
            <a:r>
              <a:rPr lang="sk-SK" dirty="0"/>
              <a:t>Čo bola vlastne </a:t>
            </a:r>
            <a:r>
              <a:rPr lang="sk-SK" dirty="0" err="1"/>
              <a:t>gnóza</a:t>
            </a:r>
            <a:r>
              <a:rPr lang="sk-SK" dirty="0"/>
              <a:t>? </a:t>
            </a:r>
            <a:endParaRPr lang="sk-SK" dirty="0" smtClean="0"/>
          </a:p>
          <a:p>
            <a:r>
              <a:rPr lang="sk-SK" dirty="0" err="1" smtClean="0"/>
              <a:t>gnósis</a:t>
            </a:r>
            <a:r>
              <a:rPr lang="sk-SK" dirty="0" smtClean="0"/>
              <a:t> = poznanie</a:t>
            </a:r>
            <a:r>
              <a:rPr lang="sk-SK" dirty="0"/>
              <a:t>, ale nie vedecké, ani filozofické, ani apokalyptické. </a:t>
            </a:r>
          </a:p>
        </p:txBody>
      </p:sp>
    </p:spTree>
    <p:extLst>
      <p:ext uri="{BB962C8B-B14F-4D97-AF65-F5344CB8AC3E}">
        <p14:creationId xmlns:p14="http://schemas.microsoft.com/office/powerpoint/2010/main" val="117505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4294967295"/>
          </p:nvPr>
        </p:nvSpPr>
        <p:spPr>
          <a:xfrm>
            <a:off x="685800" y="595993"/>
            <a:ext cx="11258550" cy="5580970"/>
          </a:xfrm>
        </p:spPr>
        <p:txBody>
          <a:bodyPr>
            <a:normAutofit/>
          </a:bodyPr>
          <a:lstStyle/>
          <a:p>
            <a:r>
              <a:rPr lang="sk-SK" dirty="0" smtClean="0"/>
              <a:t>Podľa </a:t>
            </a:r>
            <a:r>
              <a:rPr lang="sk-SK" dirty="0" err="1" smtClean="0"/>
              <a:t>gnostika</a:t>
            </a:r>
            <a:r>
              <a:rPr lang="sk-SK" dirty="0" smtClean="0"/>
              <a:t> </a:t>
            </a:r>
            <a:r>
              <a:rPr lang="sk-SK" dirty="0" err="1" smtClean="0"/>
              <a:t>Theodota</a:t>
            </a:r>
            <a:r>
              <a:rPr lang="sk-SK" dirty="0" smtClean="0"/>
              <a:t> má tento obsah:</a:t>
            </a:r>
          </a:p>
          <a:p>
            <a:pPr lvl="1"/>
            <a:r>
              <a:rPr lang="sk-SK" dirty="0" smtClean="0"/>
              <a:t>„Čo sme boli, čo sme sa stali,</a:t>
            </a:r>
          </a:p>
          <a:p>
            <a:pPr lvl="1"/>
            <a:r>
              <a:rPr lang="sk-SK" dirty="0" smtClean="0"/>
              <a:t>kde sme boli, kde sme boli hodení,</a:t>
            </a:r>
          </a:p>
          <a:p>
            <a:pPr lvl="1"/>
            <a:r>
              <a:rPr lang="sk-SK" dirty="0" smtClean="0"/>
              <a:t>kam ideme, z čoho sme spasení</a:t>
            </a:r>
          </a:p>
          <a:p>
            <a:pPr lvl="1"/>
            <a:r>
              <a:rPr lang="sk-SK" dirty="0" smtClean="0"/>
              <a:t>čo je narodenie a čo znovuzrodenie“ </a:t>
            </a:r>
          </a:p>
          <a:p>
            <a:r>
              <a:rPr lang="sk-SK" dirty="0"/>
              <a:t>Prvá polovica verša hovorí o našej skaze, </a:t>
            </a:r>
            <a:endParaRPr lang="sk-SK" dirty="0" smtClean="0"/>
          </a:p>
          <a:p>
            <a:r>
              <a:rPr lang="sk-SK" dirty="0" smtClean="0"/>
              <a:t>druhá </a:t>
            </a:r>
            <a:r>
              <a:rPr lang="sk-SK" dirty="0"/>
              <a:t>o spáse, ak sa nám dostane poznania</a:t>
            </a:r>
            <a:r>
              <a:rPr lang="sk-SK" dirty="0" smtClean="0"/>
              <a:t>.</a:t>
            </a:r>
          </a:p>
          <a:p>
            <a:r>
              <a:rPr lang="sk-SK" dirty="0" smtClean="0"/>
              <a:t> </a:t>
            </a:r>
            <a:r>
              <a:rPr lang="sk-SK" dirty="0"/>
              <a:t>„Kto má poznanie, vie, odkiaľ prišiel a kam ide“ (Evanjelium pravdy). </a:t>
            </a:r>
            <a:endParaRPr lang="sk-SK" dirty="0" smtClean="0"/>
          </a:p>
          <a:p>
            <a:r>
              <a:rPr lang="sk-SK" dirty="0" smtClean="0"/>
              <a:t>Podstata </a:t>
            </a:r>
            <a:r>
              <a:rPr lang="sk-SK" dirty="0" err="1" smtClean="0"/>
              <a:t>gnózy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 boh </a:t>
            </a:r>
            <a:r>
              <a:rPr lang="sk-SK" dirty="0"/>
              <a:t>sám zjavuje poznanie, že človek je v zajatí hmoty a že jeho spása je v návrate do nebeskej duchovnej otčiny. </a:t>
            </a:r>
            <a:endParaRPr lang="sk-SK" dirty="0" smtClean="0"/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25183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751113" y="563336"/>
            <a:ext cx="11095265" cy="6074228"/>
          </a:xfrm>
        </p:spPr>
        <p:txBody>
          <a:bodyPr>
            <a:normAutofit fontScale="92500"/>
          </a:bodyPr>
          <a:lstStyle/>
          <a:p>
            <a:r>
              <a:rPr lang="sk-SK" dirty="0"/>
              <a:t>Aby sa tieto tvrdenia ozrejmili, vytvorili sa </a:t>
            </a:r>
            <a:r>
              <a:rPr lang="sk-SK" dirty="0" smtClean="0"/>
              <a:t>mýty: </a:t>
            </a:r>
          </a:p>
          <a:p>
            <a:r>
              <a:rPr lang="sk-SK" dirty="0" smtClean="0"/>
              <a:t>Najprv </a:t>
            </a:r>
            <a:r>
              <a:rPr lang="sk-SK" dirty="0"/>
              <a:t>sa musel vysvetliť </a:t>
            </a:r>
            <a:r>
              <a:rPr lang="sk-SK" dirty="0">
                <a:solidFill>
                  <a:srgbClr val="FF0000"/>
                </a:solidFill>
              </a:rPr>
              <a:t>svet a jeho stvorenie</a:t>
            </a:r>
            <a:r>
              <a:rPr lang="sk-SK" dirty="0"/>
              <a:t>. </a:t>
            </a:r>
            <a:endParaRPr lang="sk-SK" dirty="0" smtClean="0"/>
          </a:p>
          <a:p>
            <a:pPr lvl="1"/>
            <a:r>
              <a:rPr lang="sk-SK" sz="2600" dirty="0" smtClean="0"/>
              <a:t>Svet </a:t>
            </a:r>
            <a:r>
              <a:rPr lang="sk-SK" sz="2600" dirty="0"/>
              <a:t>povstal pádom tak, že z božského svetla sa istá časť odtrhla, padla do nižšieho sveta a spojila sa tu s hmotou. </a:t>
            </a:r>
            <a:endParaRPr lang="sk-SK" sz="2600" dirty="0" smtClean="0"/>
          </a:p>
          <a:p>
            <a:pPr lvl="1"/>
            <a:r>
              <a:rPr lang="sk-SK" sz="2600" dirty="0" smtClean="0"/>
              <a:t>Preto </a:t>
            </a:r>
            <a:r>
              <a:rPr lang="sk-SK" sz="2600" dirty="0"/>
              <a:t>svet nie je dobré </a:t>
            </a:r>
            <a:r>
              <a:rPr lang="sk-SK" sz="2600" dirty="0" smtClean="0"/>
              <a:t>božie </a:t>
            </a:r>
            <a:r>
              <a:rPr lang="sk-SK" sz="2600" dirty="0"/>
              <a:t>stvorenie (ako v kresťanstve, ale aj v stoicizme), ale je väzením pre čiastky božského svetla. </a:t>
            </a:r>
            <a:endParaRPr lang="sk-SK" sz="2600" dirty="0" smtClean="0"/>
          </a:p>
          <a:p>
            <a:r>
              <a:rPr lang="sk-SK" dirty="0" smtClean="0"/>
              <a:t>Čo </a:t>
            </a:r>
            <a:r>
              <a:rPr lang="sk-SK" dirty="0"/>
              <a:t>sa týka </a:t>
            </a:r>
            <a:r>
              <a:rPr lang="sk-SK" dirty="0" smtClean="0">
                <a:solidFill>
                  <a:srgbClr val="FF0000"/>
                </a:solidFill>
              </a:rPr>
              <a:t>človeka</a:t>
            </a:r>
            <a:r>
              <a:rPr lang="sk-SK" dirty="0" smtClean="0"/>
              <a:t>: </a:t>
            </a:r>
          </a:p>
          <a:p>
            <a:pPr lvl="1"/>
            <a:r>
              <a:rPr lang="sk-SK" sz="2600" dirty="0" smtClean="0"/>
              <a:t>na jeho počiatku stojí osud (nie vina!), ktorý ho uvrhol do hmoty. </a:t>
            </a:r>
          </a:p>
          <a:p>
            <a:pPr lvl="1"/>
            <a:r>
              <a:rPr lang="sk-SK" sz="2600" dirty="0" smtClean="0"/>
              <a:t>Ale drieme v ňom božská iskra a človek sa musí dozvedieť, ako by túto iskru znova rozplamenil.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Spása</a:t>
            </a:r>
            <a:r>
              <a:rPr lang="sk-SK" dirty="0" smtClean="0"/>
              <a:t> </a:t>
            </a:r>
            <a:r>
              <a:rPr lang="sk-SK" dirty="0"/>
              <a:t>je možná na </a:t>
            </a:r>
            <a:r>
              <a:rPr lang="sk-SK" dirty="0" smtClean="0"/>
              <a:t>základe:</a:t>
            </a:r>
          </a:p>
          <a:p>
            <a:pPr lvl="1"/>
            <a:r>
              <a:rPr lang="sk-SK" sz="2600" dirty="0" smtClean="0"/>
              <a:t>že boh </a:t>
            </a:r>
            <a:r>
              <a:rPr lang="sk-SK" sz="2600" dirty="0"/>
              <a:t>a božská podstata v duši patria k sebe následkom prírodnej príbuznosti. </a:t>
            </a:r>
            <a:endParaRPr lang="sk-SK" sz="2600" dirty="0" smtClean="0"/>
          </a:p>
          <a:p>
            <a:pPr lvl="1"/>
            <a:r>
              <a:rPr lang="sk-SK" sz="2600" dirty="0" smtClean="0"/>
              <a:t>človek </a:t>
            </a:r>
            <a:r>
              <a:rPr lang="sk-SK" sz="2600" dirty="0"/>
              <a:t>nepotrebuje niečo nového, čo nemal, len sa musí vrátiť k tomu, čo stratil a obnoviť to, čím vlastne zostal. </a:t>
            </a:r>
            <a:endParaRPr lang="sk-SK" sz="2600" dirty="0" smtClean="0"/>
          </a:p>
          <a:p>
            <a:pPr lvl="1"/>
            <a:r>
              <a:rPr lang="sk-SK" sz="2600" dirty="0" smtClean="0"/>
              <a:t>tento </a:t>
            </a:r>
            <a:r>
              <a:rPr lang="sk-SK" sz="2600" dirty="0"/>
              <a:t>návrat do pôvodného stavu nazývali </a:t>
            </a:r>
            <a:r>
              <a:rPr lang="sk-SK" sz="2600" dirty="0" err="1"/>
              <a:t>gnostici</a:t>
            </a:r>
            <a:r>
              <a:rPr lang="sk-SK" sz="2600" dirty="0"/>
              <a:t> znovuzrodením.</a:t>
            </a:r>
            <a:endParaRPr lang="sk-SK" sz="2600" dirty="0" smtClean="0"/>
          </a:p>
          <a:p>
            <a:pPr marL="457200" lvl="1" indent="0">
              <a:buNone/>
            </a:pPr>
            <a:endParaRPr lang="sk-SK" sz="2600" dirty="0"/>
          </a:p>
        </p:txBody>
      </p:sp>
    </p:spTree>
    <p:extLst>
      <p:ext uri="{BB962C8B-B14F-4D97-AF65-F5344CB8AC3E}">
        <p14:creationId xmlns:p14="http://schemas.microsoft.com/office/powerpoint/2010/main" val="1567982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612320" y="579664"/>
            <a:ext cx="11348359" cy="6000750"/>
          </a:xfrm>
        </p:spPr>
        <p:txBody>
          <a:bodyPr>
            <a:normAutofit/>
          </a:bodyPr>
          <a:lstStyle/>
          <a:p>
            <a:r>
              <a:rPr lang="sk-SK" b="1" i="1" dirty="0" smtClean="0"/>
              <a:t>Pieseň </a:t>
            </a:r>
            <a:r>
              <a:rPr lang="sk-SK" b="1" i="1" dirty="0"/>
              <a:t>o </a:t>
            </a:r>
            <a:r>
              <a:rPr lang="sk-SK" b="1" i="1" dirty="0" smtClean="0"/>
              <a:t>perle</a:t>
            </a:r>
            <a:r>
              <a:rPr lang="sk-SK" dirty="0" smtClean="0"/>
              <a:t>: </a:t>
            </a:r>
          </a:p>
          <a:p>
            <a:pPr lvl="1"/>
            <a:r>
              <a:rPr lang="sk-SK" sz="2600" dirty="0" smtClean="0"/>
              <a:t>istý </a:t>
            </a:r>
            <a:r>
              <a:rPr lang="sk-SK" sz="2600" dirty="0"/>
              <a:t>kráľovský syn ide hľadať perlu, ale v cudzej krajine sa mu zapáči, zabudne na svoje poslanie. Až rodičovské volanie ho preberie: „Vstaň zo svojho spánku, pozri na svoje otroctvo a rozpomeň sa na to, že si kráľovský syn“. </a:t>
            </a:r>
            <a:endParaRPr lang="sk-SK" sz="2600" dirty="0" smtClean="0"/>
          </a:p>
          <a:p>
            <a:pPr lvl="1"/>
            <a:r>
              <a:rPr lang="sk-SK" sz="2600" dirty="0" smtClean="0"/>
              <a:t>Potom </a:t>
            </a:r>
            <a:r>
              <a:rPr lang="sk-SK" sz="2600" dirty="0"/>
              <a:t>syn odoberie perlu hroznému drakovi a šťastne sa dostane domov k rodičom.</a:t>
            </a:r>
          </a:p>
          <a:p>
            <a:r>
              <a:rPr lang="sk-SK" dirty="0" err="1" smtClean="0"/>
              <a:t>Gnóza</a:t>
            </a:r>
            <a:r>
              <a:rPr lang="sk-SK" dirty="0" smtClean="0"/>
              <a:t> vysvetľuje </a:t>
            </a:r>
            <a:r>
              <a:rPr lang="sk-SK" dirty="0"/>
              <a:t>človekovi, že nepatrí do tohto sveta a žiada od neho, aby sa odlúčil od neho a vrátil sa k svojmu pôvodu. </a:t>
            </a:r>
            <a:endParaRPr lang="sk-SK" dirty="0" smtClean="0"/>
          </a:p>
          <a:p>
            <a:r>
              <a:rPr lang="sk-SK" dirty="0" smtClean="0"/>
              <a:t>Toto </a:t>
            </a:r>
            <a:r>
              <a:rPr lang="sk-SK" dirty="0" err="1"/>
              <a:t>odsvetštenie</a:t>
            </a:r>
            <a:r>
              <a:rPr lang="sk-SK" dirty="0"/>
              <a:t> sa môže </a:t>
            </a:r>
            <a:r>
              <a:rPr lang="sk-SK" dirty="0" smtClean="0"/>
              <a:t>prejaviť:</a:t>
            </a:r>
          </a:p>
          <a:p>
            <a:pPr lvl="1"/>
            <a:r>
              <a:rPr lang="sk-SK" sz="2600" dirty="0" smtClean="0">
                <a:solidFill>
                  <a:srgbClr val="FF0000"/>
                </a:solidFill>
              </a:rPr>
              <a:t>asketickom</a:t>
            </a:r>
            <a:r>
              <a:rPr lang="sk-SK" sz="2600" dirty="0" smtClean="0"/>
              <a:t> </a:t>
            </a:r>
            <a:r>
              <a:rPr lang="sk-SK" sz="2600" dirty="0"/>
              <a:t>odrieknutí sa </a:t>
            </a:r>
            <a:r>
              <a:rPr lang="sk-SK" sz="2600" dirty="0" smtClean="0"/>
              <a:t>sveta</a:t>
            </a:r>
          </a:p>
          <a:p>
            <a:pPr lvl="1"/>
            <a:r>
              <a:rPr lang="sk-SK" sz="2600" dirty="0" err="1" smtClean="0">
                <a:solidFill>
                  <a:srgbClr val="FF0000"/>
                </a:solidFill>
              </a:rPr>
              <a:t>libertinistickej</a:t>
            </a:r>
            <a:r>
              <a:rPr lang="sk-SK" sz="2600" dirty="0" smtClean="0">
                <a:solidFill>
                  <a:srgbClr val="FF0000"/>
                </a:solidFill>
              </a:rPr>
              <a:t> </a:t>
            </a:r>
            <a:r>
              <a:rPr lang="sk-SK" sz="2600" dirty="0"/>
              <a:t>slobode, podľa ktorej je dovolené, čo sa človekovi </a:t>
            </a:r>
            <a:r>
              <a:rPr lang="sk-SK" sz="2600" dirty="0" smtClean="0"/>
              <a:t>páči</a:t>
            </a:r>
            <a:endParaRPr lang="sk-SK" sz="2600" dirty="0"/>
          </a:p>
          <a:p>
            <a:r>
              <a:rPr lang="sk-SK" dirty="0"/>
              <a:t>Z neznalosti budí človeka výzva. </a:t>
            </a:r>
            <a:endParaRPr lang="sk-SK" dirty="0" smtClean="0"/>
          </a:p>
          <a:p>
            <a:pPr lvl="1"/>
            <a:r>
              <a:rPr lang="sk-SK" sz="2600" dirty="0" smtClean="0"/>
              <a:t>Ako </a:t>
            </a:r>
            <a:r>
              <a:rPr lang="sk-SK" sz="2600" dirty="0"/>
              <a:t>jej nástroj v kresťanskej </a:t>
            </a:r>
            <a:r>
              <a:rPr lang="sk-SK" sz="2600" dirty="0" err="1"/>
              <a:t>gnóze</a:t>
            </a:r>
            <a:r>
              <a:rPr lang="sk-SK" sz="2600" dirty="0"/>
              <a:t> slúži postava Spasiteľa, (</a:t>
            </a:r>
            <a:r>
              <a:rPr lang="sk-SK" sz="2600" dirty="0" err="1"/>
              <a:t>Pra</a:t>
            </a:r>
            <a:r>
              <a:rPr lang="sk-SK" sz="2600" dirty="0"/>
              <a:t>)človeka, ktorý prišiel v prestrojení na svet, aby ho kozmické mocnosti nepoznali.</a:t>
            </a:r>
          </a:p>
        </p:txBody>
      </p:sp>
    </p:spTree>
    <p:extLst>
      <p:ext uri="{BB962C8B-B14F-4D97-AF65-F5344CB8AC3E}">
        <p14:creationId xmlns:p14="http://schemas.microsoft.com/office/powerpoint/2010/main" val="372355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5315"/>
            <a:ext cx="10515600" cy="783772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rgbClr val="0070C0"/>
                </a:solidFill>
              </a:rPr>
              <a:t>Predkresťanská </a:t>
            </a:r>
            <a:r>
              <a:rPr lang="sk-SK" sz="3800" b="1" dirty="0" err="1">
                <a:solidFill>
                  <a:srgbClr val="0070C0"/>
                </a:solidFill>
              </a:rPr>
              <a:t>gnóza</a:t>
            </a:r>
            <a:endParaRPr lang="sk-SK" sz="38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98021" y="849087"/>
            <a:ext cx="11323865" cy="5641520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Corpus </a:t>
            </a:r>
            <a:r>
              <a:rPr lang="sk-SK" dirty="0" err="1"/>
              <a:t>Hermeticum</a:t>
            </a:r>
            <a:r>
              <a:rPr lang="sk-SK" dirty="0"/>
              <a:t> </a:t>
            </a:r>
            <a:r>
              <a:rPr lang="sk-SK" dirty="0" smtClean="0"/>
              <a:t> - </a:t>
            </a:r>
            <a:r>
              <a:rPr lang="sk-SK" dirty="0"/>
              <a:t>18 </a:t>
            </a:r>
            <a:r>
              <a:rPr lang="sk-SK" dirty="0" smtClean="0"/>
              <a:t>traktátov</a:t>
            </a:r>
          </a:p>
          <a:p>
            <a:r>
              <a:rPr lang="sk-SK" dirty="0"/>
              <a:t>Hermes </a:t>
            </a:r>
            <a:r>
              <a:rPr lang="sk-SK" dirty="0" smtClean="0"/>
              <a:t>= boh </a:t>
            </a:r>
            <a:r>
              <a:rPr lang="sk-SK" dirty="0"/>
              <a:t>múdrosti a zjavenia. </a:t>
            </a:r>
            <a:endParaRPr lang="sk-SK" dirty="0" smtClean="0"/>
          </a:p>
          <a:p>
            <a:r>
              <a:rPr lang="sk-SK" dirty="0" smtClean="0"/>
              <a:t>Traktáty </a:t>
            </a:r>
            <a:r>
              <a:rPr lang="sk-SK" dirty="0"/>
              <a:t>vznikli medzi 100 a 200 </a:t>
            </a:r>
            <a:r>
              <a:rPr lang="sk-SK" dirty="0" err="1"/>
              <a:t>n.l</a:t>
            </a:r>
            <a:r>
              <a:rPr lang="sk-SK" dirty="0"/>
              <a:t>., ale </a:t>
            </a:r>
            <a:r>
              <a:rPr lang="sk-SK" dirty="0" smtClean="0"/>
              <a:t>pochádzajú </a:t>
            </a:r>
            <a:r>
              <a:rPr lang="sk-SK" dirty="0"/>
              <a:t>ešte z čias pred </a:t>
            </a:r>
            <a:r>
              <a:rPr lang="sk-SK" dirty="0" err="1"/>
              <a:t>n.l</a:t>
            </a:r>
            <a:r>
              <a:rPr lang="sk-SK" dirty="0" smtClean="0"/>
              <a:t>.</a:t>
            </a:r>
          </a:p>
          <a:p>
            <a:r>
              <a:rPr lang="sk-SK" dirty="0"/>
              <a:t>traktát </a:t>
            </a:r>
            <a:r>
              <a:rPr lang="sk-SK" dirty="0" err="1" smtClean="0"/>
              <a:t>Poimandres</a:t>
            </a:r>
            <a:r>
              <a:rPr lang="sk-SK" dirty="0" smtClean="0"/>
              <a:t>:</a:t>
            </a:r>
          </a:p>
          <a:p>
            <a:pPr lvl="1"/>
            <a:r>
              <a:rPr lang="sk-SK" dirty="0"/>
              <a:t>boh je svetlo, z ktorého „prišlo sväté slovo o prírode</a:t>
            </a:r>
            <a:r>
              <a:rPr lang="sk-SK" dirty="0" smtClean="0"/>
              <a:t>“ </a:t>
            </a:r>
          </a:p>
          <a:p>
            <a:pPr lvl="1"/>
            <a:r>
              <a:rPr lang="sk-SK" dirty="0" smtClean="0"/>
              <a:t>boh </a:t>
            </a:r>
            <a:r>
              <a:rPr lang="sk-SK" dirty="0"/>
              <a:t>zo seba vyslal </a:t>
            </a:r>
            <a:r>
              <a:rPr lang="sk-SK" dirty="0" err="1" smtClean="0"/>
              <a:t>Demiurga</a:t>
            </a:r>
            <a:r>
              <a:rPr lang="sk-SK" dirty="0" smtClean="0"/>
              <a:t> </a:t>
            </a:r>
            <a:r>
              <a:rPr lang="sk-SK" dirty="0"/>
              <a:t>a sedem správcov, ktorí určujú osud </a:t>
            </a:r>
            <a:r>
              <a:rPr lang="sk-SK" dirty="0" smtClean="0"/>
              <a:t>sveta </a:t>
            </a:r>
          </a:p>
          <a:p>
            <a:pPr lvl="1"/>
            <a:r>
              <a:rPr lang="sk-SK" dirty="0" smtClean="0"/>
              <a:t>nižší </a:t>
            </a:r>
            <a:r>
              <a:rPr lang="sk-SK" dirty="0"/>
              <a:t>boh </a:t>
            </a:r>
            <a:r>
              <a:rPr lang="sk-SK" dirty="0" err="1"/>
              <a:t>Demiurg</a:t>
            </a:r>
            <a:r>
              <a:rPr lang="sk-SK" dirty="0"/>
              <a:t> stvoril hmotný svet a podrobil ho </a:t>
            </a:r>
            <a:r>
              <a:rPr lang="sk-SK" dirty="0" smtClean="0"/>
              <a:t>osudu</a:t>
            </a:r>
          </a:p>
          <a:p>
            <a:pPr lvl="1"/>
            <a:r>
              <a:rPr lang="sk-SK" dirty="0" smtClean="0"/>
              <a:t>božský </a:t>
            </a:r>
            <a:r>
              <a:rPr lang="sk-SK" dirty="0"/>
              <a:t>duch splodil človeka, ktorý bol obrazom </a:t>
            </a:r>
            <a:r>
              <a:rPr lang="sk-SK" dirty="0" smtClean="0"/>
              <a:t>otcovým</a:t>
            </a:r>
          </a:p>
          <a:p>
            <a:pPr lvl="1"/>
            <a:r>
              <a:rPr lang="sk-SK" dirty="0" smtClean="0"/>
              <a:t>tento </a:t>
            </a:r>
            <a:r>
              <a:rPr lang="sk-SK" dirty="0"/>
              <a:t>Pračlovek sa stal žiarlivým na stvoriteľa, sklonil sa dolu a cez harmóniu sfér sa dostal k nižšej božej prírode, ktorej sa </a:t>
            </a:r>
            <a:r>
              <a:rPr lang="sk-SK" dirty="0" smtClean="0"/>
              <a:t>zapáčil </a:t>
            </a:r>
          </a:p>
          <a:p>
            <a:pPr lvl="1"/>
            <a:r>
              <a:rPr lang="sk-SK" dirty="0" smtClean="0"/>
              <a:t>príroda </a:t>
            </a:r>
            <a:r>
              <a:rPr lang="sk-SK" dirty="0"/>
              <a:t>sa zapáčila jemu a tak sa rozhodol v nej </a:t>
            </a:r>
            <a:r>
              <a:rPr lang="sk-SK" dirty="0" smtClean="0"/>
              <a:t>bývať</a:t>
            </a:r>
          </a:p>
          <a:p>
            <a:pPr lvl="1"/>
            <a:r>
              <a:rPr lang="sk-SK" dirty="0" smtClean="0"/>
              <a:t>tak </a:t>
            </a:r>
            <a:r>
              <a:rPr lang="sk-SK" dirty="0"/>
              <a:t>nastal pád Pračloveka, ktorý bol stiahnutý z vyššieho sveta a splietol sa s </a:t>
            </a:r>
            <a:r>
              <a:rPr lang="sk-SK" dirty="0" smtClean="0"/>
              <a:t>hmotou</a:t>
            </a:r>
          </a:p>
          <a:p>
            <a:pPr lvl="1"/>
            <a:r>
              <a:rPr lang="sk-SK" dirty="0" smtClean="0"/>
              <a:t>s</a:t>
            </a:r>
            <a:r>
              <a:rPr lang="sk-SK" dirty="0"/>
              <a:t> ňou splodil zemského človeka, ktorý je podrobený smrteľnosti vo svojom tele, ale je „nesmrteľný skrze ľudskú podstatu</a:t>
            </a:r>
            <a:r>
              <a:rPr lang="sk-SK" dirty="0" smtClean="0"/>
              <a:t>“</a:t>
            </a:r>
          </a:p>
          <a:p>
            <a:pPr lvl="1"/>
            <a:r>
              <a:rPr lang="sk-SK" dirty="0" smtClean="0"/>
              <a:t>jeho </a:t>
            </a:r>
            <a:r>
              <a:rPr lang="sk-SK" b="1" dirty="0">
                <a:solidFill>
                  <a:srgbClr val="00B050"/>
                </a:solidFill>
              </a:rPr>
              <a:t>telo je vytvorené z mŕtvej matérie</a:t>
            </a:r>
            <a:r>
              <a:rPr lang="sk-SK" dirty="0"/>
              <a:t>, ale </a:t>
            </a:r>
            <a:r>
              <a:rPr lang="sk-SK" b="1" dirty="0">
                <a:solidFill>
                  <a:srgbClr val="0070C0"/>
                </a:solidFill>
              </a:rPr>
              <a:t>jeho božská duša je nebeského pôvodu</a:t>
            </a:r>
            <a:r>
              <a:rPr lang="sk-SK" dirty="0"/>
              <a:t>. </a:t>
            </a:r>
            <a:endParaRPr lang="sk-SK" dirty="0" smtClean="0"/>
          </a:p>
          <a:p>
            <a:pPr lvl="1"/>
            <a:r>
              <a:rPr lang="sk-SK" dirty="0" smtClean="0"/>
              <a:t>kto </a:t>
            </a:r>
            <a:r>
              <a:rPr lang="sk-SK" dirty="0"/>
              <a:t>toto všetko </a:t>
            </a:r>
            <a:r>
              <a:rPr lang="sk-SK" dirty="0" smtClean="0"/>
              <a:t>spozná (</a:t>
            </a:r>
            <a:r>
              <a:rPr lang="sk-SK" dirty="0" err="1" smtClean="0"/>
              <a:t>gnóza</a:t>
            </a:r>
            <a:r>
              <a:rPr lang="sk-SK" dirty="0" smtClean="0"/>
              <a:t>), </a:t>
            </a:r>
            <a:r>
              <a:rPr lang="sk-SK" dirty="0"/>
              <a:t>vystúpi do nebeských sfér, kto nie, zostane v tme a smrti.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1108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199" y="130628"/>
            <a:ext cx="10515600" cy="881743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rgbClr val="0070C0"/>
                </a:solidFill>
              </a:rPr>
              <a:t>Rozšírenie </a:t>
            </a:r>
            <a:r>
              <a:rPr lang="sk-SK" sz="3800" b="1" dirty="0" err="1">
                <a:solidFill>
                  <a:srgbClr val="0070C0"/>
                </a:solidFill>
              </a:rPr>
              <a:t>gnózy</a:t>
            </a:r>
            <a:r>
              <a:rPr lang="sk-SK" sz="3800" b="1" dirty="0">
                <a:solidFill>
                  <a:srgbClr val="0070C0"/>
                </a:solidFill>
              </a:rPr>
              <a:t> v 1. storočí</a:t>
            </a:r>
            <a:endParaRPr lang="sk-SK" sz="3800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06186" y="1216480"/>
            <a:ext cx="11087100" cy="5404756"/>
          </a:xfrm>
        </p:spPr>
        <p:txBody>
          <a:bodyPr>
            <a:normAutofit lnSpcReduction="10000"/>
          </a:bodyPr>
          <a:lstStyle/>
          <a:p>
            <a:r>
              <a:rPr lang="sk-SK" dirty="0"/>
              <a:t>NZ </a:t>
            </a:r>
            <a:r>
              <a:rPr lang="sk-SK" dirty="0" smtClean="0"/>
              <a:t>- svedectvo, </a:t>
            </a:r>
            <a:r>
              <a:rPr lang="sk-SK" dirty="0"/>
              <a:t>že </a:t>
            </a:r>
            <a:r>
              <a:rPr lang="sk-SK" dirty="0" err="1"/>
              <a:t>gnostické</a:t>
            </a:r>
            <a:r>
              <a:rPr lang="sk-SK" dirty="0"/>
              <a:t> myšlienky prenikali do vznikajúcich </a:t>
            </a:r>
            <a:r>
              <a:rPr lang="sk-SK" dirty="0" smtClean="0"/>
              <a:t>zborov</a:t>
            </a:r>
          </a:p>
          <a:p>
            <a:r>
              <a:rPr lang="sk-SK" dirty="0" smtClean="0"/>
              <a:t>v</a:t>
            </a:r>
            <a:r>
              <a:rPr lang="sk-SK" dirty="0"/>
              <a:t> 2. stor. vo forme </a:t>
            </a:r>
            <a:r>
              <a:rPr lang="sk-SK" dirty="0" err="1"/>
              <a:t>gnosticizmu</a:t>
            </a:r>
            <a:r>
              <a:rPr lang="sk-SK" dirty="0"/>
              <a:t> ohrozovali celé </a:t>
            </a:r>
            <a:r>
              <a:rPr lang="sk-SK" dirty="0" smtClean="0"/>
              <a:t>kresťanstvo</a:t>
            </a:r>
          </a:p>
          <a:p>
            <a:r>
              <a:rPr lang="sk-SK" b="1" i="1" dirty="0"/>
              <a:t>Skutky apoštolov</a:t>
            </a:r>
            <a:r>
              <a:rPr lang="sk-SK" dirty="0"/>
              <a:t> </a:t>
            </a:r>
            <a:endParaRPr lang="sk-SK" dirty="0" smtClean="0"/>
          </a:p>
          <a:p>
            <a:pPr lvl="1"/>
            <a:r>
              <a:rPr lang="sk-SK" sz="2700" dirty="0" smtClean="0"/>
              <a:t>rozprávajú </a:t>
            </a:r>
            <a:r>
              <a:rPr lang="sk-SK" sz="2700" dirty="0"/>
              <a:t>o Šimonovi Mágovi, ktorý sa zaoberal mágiou a považoval sa za Veľkého a Božiu moc (Sk 8,9), t.j. za </a:t>
            </a:r>
            <a:r>
              <a:rPr lang="sk-SK" sz="2700" dirty="0" err="1"/>
              <a:t>zjaviteľa</a:t>
            </a:r>
            <a:r>
              <a:rPr lang="sk-SK" sz="2700" dirty="0"/>
              <a:t> Boha. </a:t>
            </a:r>
            <a:endParaRPr lang="sk-SK" sz="2700" dirty="0" smtClean="0"/>
          </a:p>
          <a:p>
            <a:pPr lvl="1"/>
            <a:r>
              <a:rPr lang="sk-SK" sz="2600" dirty="0" smtClean="0"/>
              <a:t>v</a:t>
            </a:r>
            <a:r>
              <a:rPr lang="sk-SK" sz="2600" dirty="0"/>
              <a:t> 2. stor. vznikla </a:t>
            </a:r>
            <a:r>
              <a:rPr lang="sk-SK" sz="2600" dirty="0" err="1"/>
              <a:t>simoniánska</a:t>
            </a:r>
            <a:r>
              <a:rPr lang="sk-SK" sz="2600" dirty="0"/>
              <a:t> </a:t>
            </a:r>
            <a:r>
              <a:rPr lang="sk-SK" sz="2600" dirty="0" err="1" smtClean="0"/>
              <a:t>gnóza</a:t>
            </a:r>
            <a:r>
              <a:rPr lang="sk-SK" sz="2600" dirty="0" smtClean="0"/>
              <a:t>: </a:t>
            </a:r>
          </a:p>
          <a:p>
            <a:pPr lvl="2"/>
            <a:r>
              <a:rPr lang="sk-SK" sz="2600" dirty="0" smtClean="0"/>
              <a:t>božská </a:t>
            </a:r>
            <a:r>
              <a:rPr lang="sk-SK" sz="2600" dirty="0" err="1"/>
              <a:t>Ennoia</a:t>
            </a:r>
            <a:r>
              <a:rPr lang="sk-SK" sz="2600" dirty="0"/>
              <a:t> (Myšlienka) stála ako ženský princíp vedľa Otca </a:t>
            </a:r>
            <a:r>
              <a:rPr lang="sk-SK" sz="2600" dirty="0" smtClean="0"/>
              <a:t>vesmíru </a:t>
            </a:r>
          </a:p>
          <a:p>
            <a:pPr lvl="2"/>
            <a:r>
              <a:rPr lang="sk-SK" sz="2600" dirty="0" smtClean="0"/>
              <a:t>dostala </a:t>
            </a:r>
            <a:r>
              <a:rPr lang="sk-SK" sz="2600" dirty="0"/>
              <a:t>sa však do otroctva </a:t>
            </a:r>
            <a:r>
              <a:rPr lang="sk-SK" sz="2600" dirty="0" err="1"/>
              <a:t>démonských</a:t>
            </a:r>
            <a:r>
              <a:rPr lang="sk-SK" sz="2600" dirty="0"/>
              <a:t> mocností a na púti konečne spočinula v tele Heleny, ktorá slúžila v nevestinci</a:t>
            </a:r>
            <a:r>
              <a:rPr lang="sk-SK" sz="2600" dirty="0" smtClean="0"/>
              <a:t>.</a:t>
            </a:r>
          </a:p>
          <a:p>
            <a:pPr lvl="2"/>
            <a:r>
              <a:rPr lang="sk-SK" sz="2600" dirty="0"/>
              <a:t>n</a:t>
            </a:r>
            <a:r>
              <a:rPr lang="sk-SK" sz="2600" dirty="0" smtClean="0"/>
              <a:t>ajvyšší </a:t>
            </a:r>
            <a:r>
              <a:rPr lang="sk-SK" sz="2600" dirty="0"/>
              <a:t>boh sa nad ňou zmiloval a zostúpil dolu, aby ju </a:t>
            </a:r>
            <a:r>
              <a:rPr lang="sk-SK" sz="2600" dirty="0" smtClean="0"/>
              <a:t>zachránil </a:t>
            </a:r>
          </a:p>
          <a:p>
            <a:pPr lvl="2"/>
            <a:r>
              <a:rPr lang="sk-SK" sz="2600" dirty="0" smtClean="0"/>
              <a:t>poslal </a:t>
            </a:r>
            <a:r>
              <a:rPr lang="sk-SK" sz="2600" dirty="0"/>
              <a:t>Šimona, ktorý </a:t>
            </a:r>
            <a:r>
              <a:rPr lang="sk-SK" sz="2600" dirty="0" err="1"/>
              <a:t>Ennoiu</a:t>
            </a:r>
            <a:r>
              <a:rPr lang="sk-SK" sz="2600" dirty="0"/>
              <a:t> v postave Heleny oslobodil a vyviedol k jej božskému </a:t>
            </a:r>
            <a:r>
              <a:rPr lang="sk-SK" sz="2600" dirty="0" smtClean="0"/>
              <a:t>určeniu </a:t>
            </a:r>
          </a:p>
          <a:p>
            <a:pPr lvl="2"/>
            <a:r>
              <a:rPr lang="sk-SK" sz="2600" dirty="0" smtClean="0"/>
              <a:t>tým </a:t>
            </a:r>
            <a:r>
              <a:rPr lang="sk-SK" sz="2600" dirty="0"/>
              <a:t>je znázornený osud a záchrana duše</a:t>
            </a:r>
            <a:r>
              <a:rPr lang="sk-SK" sz="2600" dirty="0" smtClean="0"/>
              <a:t>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117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563336" y="579664"/>
            <a:ext cx="11103428" cy="5597299"/>
          </a:xfrm>
        </p:spPr>
        <p:txBody>
          <a:bodyPr/>
          <a:lstStyle/>
          <a:p>
            <a:r>
              <a:rPr lang="sk-SK" dirty="0" err="1" smtClean="0"/>
              <a:t>gnostické</a:t>
            </a:r>
            <a:r>
              <a:rPr lang="sk-SK" dirty="0" smtClean="0"/>
              <a:t> myšlienky sa </a:t>
            </a:r>
            <a:r>
              <a:rPr lang="sk-SK" dirty="0"/>
              <a:t>odtlačili aj na reči prvých kresťanov, ktorí museli používať bežné výrazy a predstavy, aby boli </a:t>
            </a:r>
            <a:r>
              <a:rPr lang="sk-SK" dirty="0" smtClean="0"/>
              <a:t>zrozumiteľní </a:t>
            </a:r>
          </a:p>
          <a:p>
            <a:r>
              <a:rPr lang="sk-SK" dirty="0" smtClean="0"/>
              <a:t>je </a:t>
            </a:r>
            <a:r>
              <a:rPr lang="sk-SK" dirty="0"/>
              <a:t>to možno v ich opisoch, že svet je pod vládou kozmických mocností, ktoré chcú udržať nepreklenuteľnú priepasť medzi Bohom a človekom (R 8,38n, 2K 4,4; J 12,31; 14,30; 16,11</a:t>
            </a:r>
            <a:r>
              <a:rPr lang="sk-SK" dirty="0" smtClean="0"/>
              <a:t>) </a:t>
            </a:r>
          </a:p>
          <a:p>
            <a:r>
              <a:rPr lang="sk-SK" dirty="0" smtClean="0"/>
              <a:t>tieto </a:t>
            </a:r>
            <a:r>
              <a:rPr lang="sk-SK" dirty="0"/>
              <a:t>mocnosti nepoznali Pána slávy, ktorý prišiel skrytý (1K 2,8</a:t>
            </a:r>
            <a:r>
              <a:rPr lang="sk-SK" dirty="0" smtClean="0"/>
              <a:t>) </a:t>
            </a:r>
          </a:p>
          <a:p>
            <a:r>
              <a:rPr lang="sk-SK" dirty="0" smtClean="0"/>
              <a:t>nikde </a:t>
            </a:r>
            <a:r>
              <a:rPr lang="sk-SK" dirty="0"/>
              <a:t>sa však nehovorí v NZ, že by pád človeka bol zapríčinený osudom, ale hriechom (R 5,12-21</a:t>
            </a:r>
            <a:r>
              <a:rPr lang="sk-SK" dirty="0" smtClean="0"/>
              <a:t>) </a:t>
            </a:r>
          </a:p>
          <a:p>
            <a:r>
              <a:rPr lang="sk-SK" dirty="0" smtClean="0"/>
              <a:t>záchrana </a:t>
            </a:r>
            <a:r>
              <a:rPr lang="sk-SK" dirty="0"/>
              <a:t>neprichádza na základe prírodnej príbuznosti človeka s Bohom, ale na základe </a:t>
            </a:r>
            <a:r>
              <a:rPr lang="sk-SK" dirty="0" smtClean="0"/>
              <a:t>odpustenia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58453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563336" y="734785"/>
            <a:ext cx="11201400" cy="5442177"/>
          </a:xfrm>
        </p:spPr>
        <p:txBody>
          <a:bodyPr/>
          <a:lstStyle/>
          <a:p>
            <a:r>
              <a:rPr lang="sk-SK" dirty="0" err="1"/>
              <a:t>Pneumatici</a:t>
            </a:r>
            <a:r>
              <a:rPr lang="sk-SK" dirty="0"/>
              <a:t> v </a:t>
            </a:r>
            <a:r>
              <a:rPr lang="sk-SK" b="1" i="1" dirty="0"/>
              <a:t>Korinte</a:t>
            </a:r>
            <a:r>
              <a:rPr lang="sk-SK" dirty="0"/>
              <a:t> boli tiež ovplyvnení nejakým druhom </a:t>
            </a:r>
            <a:r>
              <a:rPr lang="sk-SK" dirty="0" err="1"/>
              <a:t>gnózy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Mysleli </a:t>
            </a:r>
            <a:r>
              <a:rPr lang="sk-SK" dirty="0"/>
              <a:t>si, že sviatosti účinkujú automaticky (1K 10,1-13), že „už vošli do kráľovstva“ (4,3) a že teda už nebude potrebné budúce dokonanie a vzkriesenie (15,15). </a:t>
            </a:r>
            <a:endParaRPr lang="sk-SK" dirty="0" smtClean="0"/>
          </a:p>
          <a:p>
            <a:r>
              <a:rPr lang="sk-SK" dirty="0" smtClean="0"/>
              <a:t>V</a:t>
            </a:r>
            <a:r>
              <a:rPr lang="sk-SK" dirty="0"/>
              <a:t> entuziazme sa nazdávali, že kresťanská sloboda nemá hranice a že je všetko dovolené (6,12; 10,23). </a:t>
            </a:r>
            <a:endParaRPr lang="sk-SK" dirty="0" smtClean="0"/>
          </a:p>
          <a:p>
            <a:r>
              <a:rPr lang="sk-SK" dirty="0" smtClean="0"/>
              <a:t>Čo </a:t>
            </a:r>
            <a:r>
              <a:rPr lang="sk-SK" dirty="0"/>
              <a:t>sa robí s telom, na to nezáleží, ide len o nášho ducha (6,12-20). </a:t>
            </a:r>
            <a:endParaRPr lang="sk-SK" dirty="0" smtClean="0"/>
          </a:p>
          <a:p>
            <a:r>
              <a:rPr lang="sk-SK" dirty="0" smtClean="0"/>
              <a:t>Pavel </a:t>
            </a:r>
            <a:r>
              <a:rPr lang="sk-SK" dirty="0"/>
              <a:t>im však prízvukuje, že dokonanie nás len čaká a že sloboda znamená záväzok voči Pánovi (1K 6,13).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020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65363" y="604157"/>
            <a:ext cx="11168743" cy="5682343"/>
          </a:xfrm>
        </p:spPr>
        <p:txBody>
          <a:bodyPr/>
          <a:lstStyle/>
          <a:p>
            <a:r>
              <a:rPr lang="sk-SK" dirty="0"/>
              <a:t>Tiež v niektorých iných zboroch sa nachádzajú takéto stopy. </a:t>
            </a:r>
            <a:endParaRPr lang="sk-SK" dirty="0" smtClean="0"/>
          </a:p>
          <a:p>
            <a:r>
              <a:rPr lang="sk-SK" dirty="0" smtClean="0"/>
              <a:t>Tak </a:t>
            </a:r>
            <a:r>
              <a:rPr lang="sk-SK" dirty="0"/>
              <a:t>vo </a:t>
            </a:r>
            <a:r>
              <a:rPr lang="sk-SK" b="1" i="1" dirty="0" err="1"/>
              <a:t>Filipách</a:t>
            </a:r>
            <a:r>
              <a:rPr lang="sk-SK" dirty="0"/>
              <a:t> boli kresťania, ktorí boli upriamení na zemské veci a mali svoje brucho za boha (3,15). </a:t>
            </a:r>
            <a:endParaRPr lang="sk-SK" dirty="0" smtClean="0"/>
          </a:p>
          <a:p>
            <a:r>
              <a:rPr lang="sk-SK" dirty="0" smtClean="0"/>
              <a:t>V</a:t>
            </a:r>
            <a:r>
              <a:rPr lang="sk-SK" dirty="0"/>
              <a:t> Malej Ázii v </a:t>
            </a:r>
            <a:r>
              <a:rPr lang="sk-SK" b="1" i="1" dirty="0" err="1"/>
              <a:t>Kolosách</a:t>
            </a:r>
            <a:r>
              <a:rPr lang="sk-SK" dirty="0"/>
              <a:t> boli učitelia, ktorí sľubovali ochranu pred „živlami sveta“ (2,8.20). </a:t>
            </a:r>
            <a:endParaRPr lang="sk-SK" dirty="0" smtClean="0"/>
          </a:p>
          <a:p>
            <a:r>
              <a:rPr lang="sk-SK" dirty="0" smtClean="0"/>
              <a:t>Predstavovali </a:t>
            </a:r>
            <a:r>
              <a:rPr lang="sk-SK" dirty="0"/>
              <a:t>ich ako anjelské bytosti, ktoré určujú náš údel a ktoré je treba preto vzývať. </a:t>
            </a:r>
            <a:endParaRPr lang="sk-SK" dirty="0" smtClean="0"/>
          </a:p>
          <a:p>
            <a:r>
              <a:rPr lang="sk-SK" dirty="0" smtClean="0"/>
              <a:t>Tiež </a:t>
            </a:r>
            <a:r>
              <a:rPr lang="sk-SK" dirty="0"/>
              <a:t>sa muselo dbať na určité časy a jedlá (2,16.21). </a:t>
            </a:r>
            <a:endParaRPr lang="sk-SK" dirty="0" smtClean="0"/>
          </a:p>
          <a:p>
            <a:r>
              <a:rPr lang="sk-SK" dirty="0" smtClean="0"/>
              <a:t>Tu </a:t>
            </a:r>
            <a:r>
              <a:rPr lang="sk-SK" dirty="0"/>
              <a:t>sú spojené kozmologické špekulácie so </a:t>
            </a:r>
            <a:r>
              <a:rPr lang="sk-SK" dirty="0" err="1"/>
              <a:t>zákonníckymi</a:t>
            </a:r>
            <a:r>
              <a:rPr lang="sk-SK" dirty="0"/>
              <a:t> predpismi</a:t>
            </a:r>
            <a:r>
              <a:rPr lang="sk-SK" dirty="0" smtClean="0"/>
              <a:t>.</a:t>
            </a:r>
          </a:p>
          <a:p>
            <a:r>
              <a:rPr lang="sk-SK" dirty="0"/>
              <a:t>V </a:t>
            </a:r>
            <a:r>
              <a:rPr lang="sk-SK" b="1" i="1" dirty="0"/>
              <a:t>pastorálnych listoch</a:t>
            </a:r>
            <a:r>
              <a:rPr lang="sk-SK" dirty="0"/>
              <a:t> si niektorí mysleli, že vzkriesenie už nastalo (2Tim 2,18) a že sa treba zdržiavať od niektorých jedál, ba aj od manželstva (1Tim 4,3).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6902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547007" y="636814"/>
            <a:ext cx="11152415" cy="5755821"/>
          </a:xfrm>
        </p:spPr>
        <p:txBody>
          <a:bodyPr>
            <a:normAutofit fontScale="92500"/>
          </a:bodyPr>
          <a:lstStyle/>
          <a:p>
            <a:r>
              <a:rPr lang="sk-SK" dirty="0"/>
              <a:t>V </a:t>
            </a:r>
            <a:r>
              <a:rPr lang="sk-SK" b="1" i="1" dirty="0"/>
              <a:t>Zjavení</a:t>
            </a:r>
            <a:r>
              <a:rPr lang="sk-SK" dirty="0"/>
              <a:t> sa objavuje skupina </a:t>
            </a:r>
            <a:r>
              <a:rPr lang="sk-SK" dirty="0" err="1"/>
              <a:t>Nikolaitov</a:t>
            </a:r>
            <a:r>
              <a:rPr lang="sk-SK" dirty="0"/>
              <a:t>, ktorá „spoznala hlbiny satanove“ (</a:t>
            </a:r>
            <a:r>
              <a:rPr lang="sk-SK" dirty="0" err="1"/>
              <a:t>Zj</a:t>
            </a:r>
            <a:r>
              <a:rPr lang="sk-SK" dirty="0"/>
              <a:t> 2,6.16.24) a na tom základe si brala právo </a:t>
            </a:r>
            <a:r>
              <a:rPr lang="sk-SK" dirty="0" err="1"/>
              <a:t>účastniť</a:t>
            </a:r>
            <a:r>
              <a:rPr lang="sk-SK" dirty="0"/>
              <a:t> sa na pohanských </a:t>
            </a:r>
            <a:r>
              <a:rPr lang="sk-SK" dirty="0" err="1"/>
              <a:t>kultických</a:t>
            </a:r>
            <a:r>
              <a:rPr lang="sk-SK" dirty="0"/>
              <a:t> hostinách a robiť smilstvo (2,14n). </a:t>
            </a:r>
            <a:endParaRPr lang="sk-SK" dirty="0" smtClean="0"/>
          </a:p>
          <a:p>
            <a:r>
              <a:rPr lang="sk-SK" dirty="0" smtClean="0"/>
              <a:t>Proti </a:t>
            </a:r>
            <a:r>
              <a:rPr lang="sk-SK" dirty="0"/>
              <a:t>takémuto </a:t>
            </a:r>
            <a:r>
              <a:rPr lang="sk-SK" dirty="0" err="1"/>
              <a:t>libertinizmu</a:t>
            </a:r>
            <a:r>
              <a:rPr lang="sk-SK" dirty="0"/>
              <a:t> (voľnosti) sa postavil aj </a:t>
            </a:r>
            <a:r>
              <a:rPr lang="sk-SK" dirty="0" err="1"/>
              <a:t>Júda</a:t>
            </a:r>
            <a:r>
              <a:rPr lang="sk-SK" dirty="0"/>
              <a:t>, keď niektorým vytýkal, že poškvrňujú telo, urážajú vrchnosti a žijú podľa svojich žiadostí (</a:t>
            </a:r>
            <a:r>
              <a:rPr lang="sk-SK" dirty="0" err="1"/>
              <a:t>Jd</a:t>
            </a:r>
            <a:r>
              <a:rPr lang="sk-SK" dirty="0"/>
              <a:t> 8.10.18).</a:t>
            </a:r>
          </a:p>
          <a:p>
            <a:r>
              <a:rPr lang="sk-SK" b="1" i="1" dirty="0" smtClean="0"/>
              <a:t>Jánove </a:t>
            </a:r>
            <a:r>
              <a:rPr lang="sk-SK" b="1" i="1" dirty="0"/>
              <a:t>spisy</a:t>
            </a:r>
            <a:r>
              <a:rPr lang="sk-SK" dirty="0"/>
              <a:t> stoja v jasnej línii proti </a:t>
            </a:r>
            <a:r>
              <a:rPr lang="sk-SK" dirty="0" err="1"/>
              <a:t>gnostickému</a:t>
            </a:r>
            <a:r>
              <a:rPr lang="sk-SK" dirty="0"/>
              <a:t> sfalšovaniu evanjelia</a:t>
            </a:r>
            <a:r>
              <a:rPr lang="sk-SK" dirty="0" smtClean="0"/>
              <a:t>.</a:t>
            </a:r>
          </a:p>
          <a:p>
            <a:r>
              <a:rPr lang="sk-SK" dirty="0" smtClean="0"/>
              <a:t>Prízvukujú</a:t>
            </a:r>
            <a:r>
              <a:rPr lang="sk-SK" dirty="0"/>
              <a:t>, že sa </a:t>
            </a:r>
            <a:r>
              <a:rPr lang="sk-SK" dirty="0" err="1"/>
              <a:t>Logos</a:t>
            </a:r>
            <a:r>
              <a:rPr lang="sk-SK" dirty="0"/>
              <a:t> stal telom = človekom (J 1,1-3,14). </a:t>
            </a:r>
            <a:endParaRPr lang="sk-SK" dirty="0" smtClean="0"/>
          </a:p>
          <a:p>
            <a:r>
              <a:rPr lang="sk-SK" dirty="0" smtClean="0"/>
              <a:t>Duch </a:t>
            </a:r>
            <a:r>
              <a:rPr lang="sk-SK" dirty="0"/>
              <a:t>z Boha vyznáva „Ježiša Krista </a:t>
            </a:r>
            <a:r>
              <a:rPr lang="sk-SK" dirty="0" err="1"/>
              <a:t>prišlého</a:t>
            </a:r>
            <a:r>
              <a:rPr lang="sk-SK" dirty="0"/>
              <a:t> v tele“ (1J 4,2), ktorý prišiel skrze vodu a krv (1J 5,6). </a:t>
            </a:r>
            <a:endParaRPr lang="sk-SK" dirty="0" smtClean="0"/>
          </a:p>
          <a:p>
            <a:r>
              <a:rPr lang="sk-SK" dirty="0" smtClean="0"/>
              <a:t>To </a:t>
            </a:r>
            <a:r>
              <a:rPr lang="sk-SK" dirty="0"/>
              <a:t>je namierené proti </a:t>
            </a:r>
            <a:r>
              <a:rPr lang="sk-SK" dirty="0" err="1"/>
              <a:t>doketistickej</a:t>
            </a:r>
            <a:r>
              <a:rPr lang="sk-SK" dirty="0"/>
              <a:t> (</a:t>
            </a:r>
            <a:r>
              <a:rPr lang="sk-SK" dirty="0" err="1"/>
              <a:t>dokeó</a:t>
            </a:r>
            <a:r>
              <a:rPr lang="sk-SK" dirty="0"/>
              <a:t> = zdať sa) </a:t>
            </a:r>
            <a:r>
              <a:rPr lang="sk-SK" dirty="0" err="1"/>
              <a:t>kristológii</a:t>
            </a:r>
            <a:r>
              <a:rPr lang="sk-SK" dirty="0"/>
              <a:t>, že Kristus nebol človekom, len sa ním zdal, lebo hmota je hriešna a Kristus bol bez </a:t>
            </a:r>
            <a:r>
              <a:rPr lang="sk-SK" dirty="0" err="1"/>
              <a:t>hriecha</a:t>
            </a:r>
            <a:r>
              <a:rPr lang="sk-SK" dirty="0" smtClean="0"/>
              <a:t>.</a:t>
            </a:r>
          </a:p>
          <a:p>
            <a:r>
              <a:rPr lang="sk-SK" dirty="0"/>
              <a:t>Že svet leží v tme, to nie je následkom osudu, ale viny, ktorá musí byť odpustená (1J 1,5.10).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6974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65364" y="514350"/>
            <a:ext cx="11364686" cy="5662613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spisy v </a:t>
            </a:r>
            <a:r>
              <a:rPr lang="sk-SK" dirty="0" err="1"/>
              <a:t>Nag-Hammadi</a:t>
            </a:r>
            <a:r>
              <a:rPr lang="sk-SK" dirty="0"/>
              <a:t> v Egypte (1945/46). </a:t>
            </a:r>
            <a:endParaRPr lang="sk-SK" dirty="0" smtClean="0"/>
          </a:p>
          <a:p>
            <a:r>
              <a:rPr lang="sk-SK" dirty="0" smtClean="0"/>
              <a:t>Z</a:t>
            </a:r>
            <a:r>
              <a:rPr lang="sk-SK" dirty="0"/>
              <a:t> nich </a:t>
            </a:r>
            <a:r>
              <a:rPr lang="sk-SK" b="1" dirty="0"/>
              <a:t>Tomášovo evanjelium </a:t>
            </a:r>
            <a:r>
              <a:rPr lang="sk-SK" dirty="0"/>
              <a:t>cituje reči a podobenstvá Ježišove, ale kladie mu do úst slová s </a:t>
            </a:r>
            <a:r>
              <a:rPr lang="sk-SK" dirty="0" err="1" smtClean="0"/>
              <a:t>gnostickým</a:t>
            </a:r>
            <a:r>
              <a:rPr lang="sk-SK" dirty="0" smtClean="0"/>
              <a:t> významom: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o pôvode: </a:t>
            </a:r>
            <a:r>
              <a:rPr lang="sk-SK" dirty="0" smtClean="0"/>
              <a:t>„Blahoslavení ste vy, osamelí a vyvolení, lebo nájdete kráľovstvo. Veď pochádzate z neho a teda sa do neho aj vrátite“ (49).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o vzkriesení:</a:t>
            </a:r>
            <a:r>
              <a:rPr lang="sk-SK" dirty="0" smtClean="0"/>
              <a:t> „Jeho učeníci sa ho opýtali: Kedy nastane vzkriesenie? On im odpovedal: Čo očakávate už prišlo, ale vy to nepoznáte“ (51).</a:t>
            </a:r>
          </a:p>
          <a:p>
            <a:pPr lvl="1"/>
            <a:r>
              <a:rPr lang="sk-SK" dirty="0" smtClean="0">
                <a:solidFill>
                  <a:srgbClr val="0070C0"/>
                </a:solidFill>
              </a:rPr>
              <a:t>Spasiteľ a spasení sú jedno: </a:t>
            </a:r>
            <a:r>
              <a:rPr lang="sk-SK" dirty="0" smtClean="0"/>
              <a:t>„Kto pije z mojich úst, ten sa stane ako ja, a ja sa stanem ním“ (108).</a:t>
            </a:r>
          </a:p>
          <a:p>
            <a:endParaRPr lang="sk-SK" dirty="0" smtClean="0"/>
          </a:p>
          <a:p>
            <a:r>
              <a:rPr lang="sk-SK" smtClean="0"/>
              <a:t>Kresťanstvo v</a:t>
            </a:r>
            <a:r>
              <a:rPr lang="sk-SK" dirty="0"/>
              <a:t> stretnutí s </a:t>
            </a:r>
            <a:r>
              <a:rPr lang="sk-SK" dirty="0" err="1"/>
              <a:t>gnózou</a:t>
            </a:r>
            <a:r>
              <a:rPr lang="sk-SK" dirty="0"/>
              <a:t> sa muselo ukázať, ako treba primerane interpretovať evanjelium. </a:t>
            </a:r>
            <a:endParaRPr lang="sk-SK" dirty="0" smtClean="0"/>
          </a:p>
          <a:p>
            <a:r>
              <a:rPr lang="sk-SK" dirty="0" smtClean="0"/>
              <a:t>Mladé </a:t>
            </a:r>
            <a:r>
              <a:rPr lang="sk-SK" dirty="0"/>
              <a:t>kresťanstvo prevzalo niektoré výrazy a predstavy, lebo prichádzalo k ľuďom, ktorí tomu rozumeli iba v tejto forme. </a:t>
            </a:r>
            <a:endParaRPr lang="sk-SK" dirty="0" smtClean="0"/>
          </a:p>
          <a:p>
            <a:r>
              <a:rPr lang="sk-SK" dirty="0" smtClean="0"/>
              <a:t>To </a:t>
            </a:r>
            <a:r>
              <a:rPr lang="sk-SK" dirty="0"/>
              <a:t>však neznamená, že by tým </a:t>
            </a:r>
            <a:r>
              <a:rPr lang="sk-SK" dirty="0" err="1"/>
              <a:t>kérygma</a:t>
            </a:r>
            <a:r>
              <a:rPr lang="sk-SK" dirty="0"/>
              <a:t> bola rozriedená alebo znetvorená</a:t>
            </a:r>
            <a:r>
              <a:rPr lang="sk-SK" dirty="0" smtClean="0"/>
              <a:t>.</a:t>
            </a:r>
          </a:p>
          <a:p>
            <a:r>
              <a:rPr lang="sk-SK" dirty="0" smtClean="0"/>
              <a:t> </a:t>
            </a:r>
            <a:r>
              <a:rPr lang="sk-SK" dirty="0"/>
              <a:t>Podrobný výskum ukáže, že formy boli prevzaté, ale zvesť zachovaná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630216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Bežná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117</Words>
  <Application>Microsoft Office PowerPoint</Application>
  <PresentationFormat>Širokouhlá</PresentationFormat>
  <Paragraphs>102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Motív balíka Office</vt:lpstr>
      <vt:lpstr>GNOSTICKÝ POHYB </vt:lpstr>
      <vt:lpstr>Základné štruktúry gnózy</vt:lpstr>
      <vt:lpstr>Prezentácia programu PowerPoint</vt:lpstr>
      <vt:lpstr>Prezentácia programu PowerPoint</vt:lpstr>
      <vt:lpstr>Prezentácia programu PowerPoint</vt:lpstr>
      <vt:lpstr>Predkresťanská gnóza</vt:lpstr>
      <vt:lpstr>Rozšírenie gnózy v 1. storočí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GNOSTICKÝ POHYB </dc:title>
  <dc:creator>Madar Jaroslav, Mgr. Ing., Th. D.</dc:creator>
  <cp:lastModifiedBy>Administrator</cp:lastModifiedBy>
  <cp:revision>28</cp:revision>
  <dcterms:created xsi:type="dcterms:W3CDTF">2020-10-19T19:05:17Z</dcterms:created>
  <dcterms:modified xsi:type="dcterms:W3CDTF">2022-09-18T21:51:17Z</dcterms:modified>
</cp:coreProperties>
</file>