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80" r:id="rId25"/>
    <p:sldId id="281" r:id="rId26"/>
    <p:sldId id="278" r:id="rId27"/>
    <p:sldId id="282" r:id="rId28"/>
    <p:sldId id="283" r:id="rId29"/>
    <p:sldId id="286" r:id="rId30"/>
    <p:sldId id="284" r:id="rId31"/>
    <p:sldId id="287" r:id="rId32"/>
    <p:sldId id="285" r:id="rId3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18.09.2022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Mestá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  <a:p>
            <a:r>
              <a:rPr lang="sk-SK" sz="1600" dirty="0">
                <a:solidFill>
                  <a:schemeClr val="tx1">
                    <a:lumMod val="85000"/>
                  </a:schemeClr>
                </a:solidFill>
              </a:rPr>
              <a:t>© Jaroslav Maďar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Zamestnanie obyvateľstva</a:t>
            </a:r>
          </a:p>
          <a:p>
            <a:r>
              <a:rPr lang="sk-SK" dirty="0" smtClean="0"/>
              <a:t>- nepriaznivá poloha pre hospodárstvo</a:t>
            </a:r>
          </a:p>
          <a:p>
            <a:r>
              <a:rPr lang="sk-SK" dirty="0" smtClean="0"/>
              <a:t>Málo vody v cisternách – </a:t>
            </a:r>
            <a:r>
              <a:rPr lang="sk-SK" dirty="0" err="1" smtClean="0"/>
              <a:t>aquadukty</a:t>
            </a:r>
            <a:endParaRPr lang="sk-SK" dirty="0" smtClean="0"/>
          </a:p>
          <a:p>
            <a:r>
              <a:rPr lang="sk-SK" dirty="0" smtClean="0"/>
              <a:t>Suroviny: vlna, kože oviec, olivové drevo – ostatné sa museli dovážať</a:t>
            </a:r>
          </a:p>
          <a:p>
            <a:r>
              <a:rPr lang="sk-SK" dirty="0" smtClean="0"/>
              <a:t>Remeslá boli v úcte</a:t>
            </a:r>
          </a:p>
          <a:p>
            <a:r>
              <a:rPr lang="sk-SK" dirty="0" smtClean="0"/>
              <a:t>Remeslo sa učili aj tí, čo sa chceli venovať učeniu</a:t>
            </a:r>
          </a:p>
          <a:p>
            <a:pPr lvl="1"/>
            <a:r>
              <a:rPr lang="sk-SK" dirty="0" err="1" smtClean="0"/>
              <a:t>Saul-Pavol</a:t>
            </a:r>
            <a:r>
              <a:rPr lang="sk-SK" dirty="0" smtClean="0"/>
              <a:t> šil stany</a:t>
            </a:r>
            <a:endParaRPr lang="cs-CZ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V neúcte remeslá:</a:t>
            </a:r>
          </a:p>
          <a:p>
            <a:pPr lvl="1"/>
            <a:r>
              <a:rPr lang="sk-SK" dirty="0" smtClean="0"/>
              <a:t>Kde sa človek špinil</a:t>
            </a:r>
          </a:p>
          <a:p>
            <a:pPr lvl="1"/>
            <a:r>
              <a:rPr lang="sk-SK" dirty="0" smtClean="0"/>
              <a:t>Kde sa klame</a:t>
            </a:r>
          </a:p>
          <a:p>
            <a:pPr lvl="1"/>
            <a:r>
              <a:rPr lang="sk-SK" dirty="0" smtClean="0"/>
              <a:t>Mal do činenia so ženami</a:t>
            </a:r>
          </a:p>
          <a:p>
            <a:r>
              <a:rPr lang="sk-SK" dirty="0" smtClean="0"/>
              <a:t>Najčastejšie remeslá súviseli so spracovaním vlny, čo robili väčšinou ženy - tkanie</a:t>
            </a:r>
          </a:p>
          <a:p>
            <a:r>
              <a:rPr lang="sk-SK" dirty="0" smtClean="0"/>
              <a:t>Tkáči a </a:t>
            </a:r>
            <a:r>
              <a:rPr lang="sk-SK" dirty="0" err="1" smtClean="0"/>
              <a:t>valchári</a:t>
            </a:r>
            <a:r>
              <a:rPr lang="sk-SK" dirty="0" smtClean="0"/>
              <a:t> v neúcte – sídlili pri Hnojnej bráne</a:t>
            </a:r>
          </a:p>
          <a:p>
            <a:r>
              <a:rPr lang="sk-SK" dirty="0" smtClean="0"/>
              <a:t>Krajčíri v úcte!</a:t>
            </a:r>
          </a:p>
          <a:p>
            <a:endParaRPr lang="sk-SK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Garbiari – pripravovali produkty z kože</a:t>
            </a:r>
          </a:p>
          <a:p>
            <a:r>
              <a:rPr lang="sk-SK" dirty="0" smtClean="0"/>
              <a:t>Potrebovali veľa vody – nesmeli bývať v Jeruzaleme</a:t>
            </a:r>
          </a:p>
          <a:p>
            <a:r>
              <a:rPr lang="sk-SK" dirty="0" smtClean="0"/>
              <a:t>Obuvníci – využívali spracovanú kožu</a:t>
            </a:r>
          </a:p>
          <a:p>
            <a:r>
              <a:rPr lang="sk-SK" dirty="0" smtClean="0"/>
              <a:t>Kováči – význam počas mieru, ešte väčší počas vojen</a:t>
            </a:r>
          </a:p>
          <a:p>
            <a:r>
              <a:rPr lang="sk-SK" dirty="0" smtClean="0"/>
              <a:t>Hrnčiari nesmeli pracovať v meste pre dym z pecí</a:t>
            </a:r>
          </a:p>
          <a:p>
            <a:r>
              <a:rPr lang="sk-SK" dirty="0" smtClean="0"/>
              <a:t>Ako zdroj obživy sa vyrábal olivový olej</a:t>
            </a:r>
          </a:p>
          <a:p>
            <a:r>
              <a:rPr lang="sk-SK" dirty="0" smtClean="0"/>
              <a:t>Hora olív = veľa olivovníkov v okolí </a:t>
            </a:r>
            <a:r>
              <a:rPr lang="sk-SK" dirty="0" err="1" smtClean="0"/>
              <a:t>Jeruzalema</a:t>
            </a:r>
            <a:endParaRPr lang="sk-SK" dirty="0" smtClean="0"/>
          </a:p>
          <a:p>
            <a:r>
              <a:rPr lang="sk-SK" dirty="0" smtClean="0"/>
              <a:t>Veľká spotreba oleja v chráme</a:t>
            </a:r>
          </a:p>
          <a:p>
            <a:r>
              <a:rPr lang="sk-SK" dirty="0" smtClean="0"/>
              <a:t>Našli sa lisy na olivy – </a:t>
            </a:r>
            <a:r>
              <a:rPr lang="sk-SK" dirty="0" err="1" smtClean="0"/>
              <a:t>Getsemanská</a:t>
            </a:r>
            <a:r>
              <a:rPr lang="sk-SK" dirty="0" smtClean="0"/>
              <a:t> záhrada = </a:t>
            </a:r>
            <a:r>
              <a:rPr lang="sk-SK" dirty="0" err="1" smtClean="0"/>
              <a:t>geth</a:t>
            </a:r>
            <a:r>
              <a:rPr lang="sk-SK" dirty="0" smtClean="0"/>
              <a:t> </a:t>
            </a:r>
            <a:r>
              <a:rPr lang="sk-SK" dirty="0" err="1" smtClean="0"/>
              <a:t>šemen</a:t>
            </a:r>
            <a:r>
              <a:rPr lang="sk-SK" dirty="0" smtClean="0"/>
              <a:t> – lis na olej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Kozmetika – masť a olej sa vyrábal z </a:t>
            </a:r>
            <a:r>
              <a:rPr lang="sk-SK" dirty="0" err="1" smtClean="0"/>
              <a:t>nardu</a:t>
            </a:r>
            <a:r>
              <a:rPr lang="sk-SK" dirty="0" smtClean="0"/>
              <a:t> – dovážaný z Indie a veľmi drahý – súčasť výbavy  bohatých dcér</a:t>
            </a:r>
          </a:p>
          <a:p>
            <a:r>
              <a:rPr lang="sk-SK" dirty="0" smtClean="0"/>
              <a:t>O výživu sa starali pekári, výrobcovia syra a aj nosiči vody (</a:t>
            </a:r>
            <a:r>
              <a:rPr lang="sk-SK" dirty="0" err="1" smtClean="0"/>
              <a:t>Mk</a:t>
            </a:r>
            <a:r>
              <a:rPr lang="sk-SK" dirty="0" smtClean="0"/>
              <a:t> 14,13) </a:t>
            </a:r>
          </a:p>
          <a:p>
            <a:r>
              <a:rPr lang="sk-SK" dirty="0" smtClean="0"/>
              <a:t>Lekári – vnímaní ako remeselníci, </a:t>
            </a:r>
            <a:r>
              <a:rPr lang="sk-SK" dirty="0" err="1" smtClean="0"/>
              <a:t>bolito</a:t>
            </a:r>
            <a:r>
              <a:rPr lang="sk-SK" dirty="0" smtClean="0"/>
              <a:t> ránhojiči, kúpeľníci, </a:t>
            </a:r>
            <a:r>
              <a:rPr lang="sk-SK" dirty="0" err="1" smtClean="0"/>
              <a:t>obrezávači</a:t>
            </a:r>
            <a:r>
              <a:rPr lang="sk-SK" dirty="0" smtClean="0"/>
              <a:t> v jednej osobe</a:t>
            </a:r>
          </a:p>
          <a:p>
            <a:r>
              <a:rPr lang="sk-SK" dirty="0" smtClean="0"/>
              <a:t>V sobotu nesmeli uzdravovať (</a:t>
            </a:r>
            <a:r>
              <a:rPr lang="sk-SK" dirty="0" err="1" smtClean="0"/>
              <a:t>Mk</a:t>
            </a:r>
            <a:r>
              <a:rPr lang="sk-SK" dirty="0" smtClean="0"/>
              <a:t> 3,2)</a:t>
            </a:r>
          </a:p>
          <a:p>
            <a:r>
              <a:rPr lang="sk-SK" dirty="0" smtClean="0"/>
              <a:t>Zvláštne povolania:</a:t>
            </a:r>
          </a:p>
          <a:p>
            <a:pPr lvl="1"/>
            <a:r>
              <a:rPr lang="sk-SK" dirty="0" err="1" smtClean="0"/>
              <a:t>Peňazomenci</a:t>
            </a:r>
            <a:endParaRPr lang="sk-SK" dirty="0" smtClean="0"/>
          </a:p>
          <a:p>
            <a:pPr lvl="1"/>
            <a:r>
              <a:rPr lang="sk-SK" dirty="0" err="1" smtClean="0"/>
              <a:t>Opisovači</a:t>
            </a:r>
            <a:r>
              <a:rPr lang="sk-SK" dirty="0" smtClean="0"/>
              <a:t> kníh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Stavby Herodesa Veľkého</a:t>
            </a:r>
          </a:p>
          <a:p>
            <a:pPr lvl="1"/>
            <a:r>
              <a:rPr lang="sk-SK" dirty="0" smtClean="0"/>
              <a:t>Prestavba chrámu od 19 </a:t>
            </a:r>
            <a:r>
              <a:rPr lang="sk-SK" dirty="0" err="1" smtClean="0"/>
              <a:t>pnl</a:t>
            </a:r>
            <a:r>
              <a:rPr lang="sk-SK" dirty="0" smtClean="0"/>
              <a:t> – 62 </a:t>
            </a:r>
            <a:r>
              <a:rPr lang="sk-SK" dirty="0" err="1" smtClean="0"/>
              <a:t>nl</a:t>
            </a:r>
            <a:endParaRPr lang="sk-SK" dirty="0" smtClean="0"/>
          </a:p>
          <a:p>
            <a:pPr lvl="1"/>
            <a:r>
              <a:rPr lang="sk-SK" dirty="0" smtClean="0"/>
              <a:t>Herodesov palác - pri západnom múre</a:t>
            </a:r>
          </a:p>
          <a:p>
            <a:pPr lvl="1"/>
            <a:r>
              <a:rPr lang="sk-SK" dirty="0" smtClean="0"/>
              <a:t>Hrad </a:t>
            </a:r>
            <a:r>
              <a:rPr lang="sk-SK" dirty="0" err="1" smtClean="0"/>
              <a:t>Antonia</a:t>
            </a:r>
            <a:r>
              <a:rPr lang="sk-SK" dirty="0" smtClean="0"/>
              <a:t> – pri severnej stene chrámu</a:t>
            </a:r>
          </a:p>
          <a:p>
            <a:pPr lvl="1"/>
            <a:r>
              <a:rPr lang="sk-SK" dirty="0" smtClean="0"/>
              <a:t>Divadlo</a:t>
            </a:r>
          </a:p>
          <a:p>
            <a:pPr lvl="1"/>
            <a:r>
              <a:rPr lang="sk-SK" dirty="0" err="1" smtClean="0"/>
              <a:t>Hippodrom</a:t>
            </a:r>
            <a:endParaRPr lang="sk-SK" dirty="0" smtClean="0"/>
          </a:p>
          <a:p>
            <a:r>
              <a:rPr lang="sk-SK" dirty="0" smtClean="0"/>
              <a:t>Herodes </a:t>
            </a:r>
            <a:r>
              <a:rPr lang="sk-SK" dirty="0" err="1" smtClean="0"/>
              <a:t>Agrippa</a:t>
            </a:r>
            <a:r>
              <a:rPr lang="sk-SK" dirty="0" smtClean="0"/>
              <a:t> I. (41-44)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sk-SK" dirty="0" smtClean="0"/>
              <a:t>Najsevernejší múr</a:t>
            </a:r>
            <a:endParaRPr lang="cs-CZ" dirty="0" smtClean="0"/>
          </a:p>
          <a:p>
            <a:r>
              <a:rPr lang="sk-SK" dirty="0" smtClean="0"/>
              <a:t>Herodes </a:t>
            </a:r>
            <a:r>
              <a:rPr lang="sk-SK" dirty="0" err="1" smtClean="0"/>
              <a:t>Agrippa</a:t>
            </a:r>
            <a:r>
              <a:rPr lang="sk-SK" dirty="0" smtClean="0"/>
              <a:t> II. </a:t>
            </a:r>
          </a:p>
          <a:p>
            <a:pPr lvl="1"/>
            <a:r>
              <a:rPr lang="sk-SK" dirty="0" smtClean="0"/>
              <a:t>Rozšíril Herodesov palác</a:t>
            </a:r>
          </a:p>
          <a:p>
            <a:pPr lvl="1"/>
            <a:r>
              <a:rPr lang="sk-SK" dirty="0" smtClean="0"/>
              <a:t>Dal vydláždiť mesto bielym vápencom</a:t>
            </a:r>
          </a:p>
          <a:p>
            <a:pPr lvl="1"/>
            <a:endParaRPr lang="sk-SK" dirty="0" smtClean="0"/>
          </a:p>
          <a:p>
            <a:pPr lvl="1"/>
            <a:endParaRPr lang="sk-SK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Jeruzalem</a:t>
            </a: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0219" y="1935163"/>
            <a:ext cx="5643561" cy="43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73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Obchod</a:t>
            </a:r>
          </a:p>
          <a:p>
            <a:r>
              <a:rPr lang="sk-SK" dirty="0" smtClean="0"/>
              <a:t>Obchodníci v úcte</a:t>
            </a:r>
          </a:p>
          <a:p>
            <a:r>
              <a:rPr lang="sk-SK" dirty="0" smtClean="0"/>
              <a:t>Tovar sa privážal v karavánach tiav, používali a aj osly, zriedka vozy</a:t>
            </a:r>
          </a:p>
          <a:p>
            <a:r>
              <a:rPr lang="sk-SK" dirty="0" smtClean="0"/>
              <a:t>Kupci museli platiť vysoké clo</a:t>
            </a:r>
          </a:p>
          <a:p>
            <a:r>
              <a:rPr lang="sk-SK" dirty="0" smtClean="0"/>
              <a:t>Tovary sa predávali na vyhradených miestach</a:t>
            </a:r>
          </a:p>
          <a:p>
            <a:r>
              <a:rPr lang="sk-SK" dirty="0" smtClean="0"/>
              <a:t>Trh zvierat na Olivovej hore, kňazi zriadili predaj obetných zvierat v chráme – na nádvorí pohanov, podobne aj </a:t>
            </a:r>
            <a:r>
              <a:rPr lang="sk-SK" dirty="0" err="1" smtClean="0"/>
              <a:t>peňazomencov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Jeruzalem bol v obchodnom styku s početnými krajinami:</a:t>
            </a:r>
          </a:p>
          <a:p>
            <a:pPr lvl="1"/>
            <a:r>
              <a:rPr lang="sk-SK" dirty="0" smtClean="0"/>
              <a:t>Babylon – prinášali sa drahé látky – šarlát, purpur, koreniny</a:t>
            </a:r>
          </a:p>
          <a:p>
            <a:pPr lvl="1"/>
            <a:r>
              <a:rPr lang="sk-SK" dirty="0" smtClean="0"/>
              <a:t>India – drahé látky</a:t>
            </a:r>
          </a:p>
          <a:p>
            <a:pPr lvl="1"/>
            <a:r>
              <a:rPr lang="sk-SK" dirty="0" smtClean="0"/>
              <a:t>Libanon – </a:t>
            </a:r>
            <a:r>
              <a:rPr lang="sk-SK" dirty="0" err="1" smtClean="0"/>
              <a:t>cedrové</a:t>
            </a:r>
            <a:r>
              <a:rPr lang="sk-SK" dirty="0" smtClean="0"/>
              <a:t> drevo</a:t>
            </a:r>
          </a:p>
          <a:p>
            <a:pPr lvl="1"/>
            <a:r>
              <a:rPr lang="sk-SK" dirty="0" err="1" smtClean="0"/>
              <a:t>Sidon</a:t>
            </a:r>
            <a:r>
              <a:rPr lang="sk-SK" dirty="0" smtClean="0"/>
              <a:t> – zlato, misy, šálky</a:t>
            </a:r>
          </a:p>
          <a:p>
            <a:pPr lvl="1"/>
            <a:r>
              <a:rPr lang="sk-SK" dirty="0" err="1" smtClean="0"/>
              <a:t>Týrus</a:t>
            </a:r>
            <a:r>
              <a:rPr lang="sk-SK" dirty="0" smtClean="0"/>
              <a:t> – ryby, otroci</a:t>
            </a:r>
          </a:p>
          <a:p>
            <a:pPr lvl="1"/>
            <a:r>
              <a:rPr lang="sk-SK" dirty="0" smtClean="0"/>
              <a:t>Arábia – zlato, meď, železo</a:t>
            </a:r>
          </a:p>
          <a:p>
            <a:pPr lvl="1"/>
            <a:r>
              <a:rPr lang="sk-SK" dirty="0" smtClean="0"/>
              <a:t>Egypt – pšenica, ale aj jedy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 smtClean="0"/>
              <a:t>Veci dennej spotreby z Palestíny:</a:t>
            </a:r>
          </a:p>
          <a:p>
            <a:pPr lvl="1"/>
            <a:r>
              <a:rPr lang="sk-SK" dirty="0" smtClean="0"/>
              <a:t>Olej zo </a:t>
            </a:r>
            <a:r>
              <a:rPr lang="sk-SK" dirty="0" err="1" smtClean="0"/>
              <a:t>Zajordánska</a:t>
            </a:r>
            <a:endParaRPr lang="sk-SK" dirty="0" smtClean="0"/>
          </a:p>
          <a:p>
            <a:pPr lvl="1"/>
            <a:r>
              <a:rPr lang="sk-SK" dirty="0" smtClean="0"/>
              <a:t>Múka z </a:t>
            </a:r>
            <a:r>
              <a:rPr lang="sk-SK" dirty="0" err="1" smtClean="0"/>
              <a:t>Mikmasu</a:t>
            </a:r>
            <a:endParaRPr lang="sk-SK" dirty="0" smtClean="0"/>
          </a:p>
          <a:p>
            <a:pPr lvl="1"/>
            <a:r>
              <a:rPr lang="sk-SK" dirty="0" smtClean="0"/>
              <a:t>Víno, dobytok, olej zo </a:t>
            </a:r>
            <a:r>
              <a:rPr lang="sk-SK" dirty="0" err="1" smtClean="0"/>
              <a:t>Samárie</a:t>
            </a:r>
            <a:endParaRPr lang="sk-SK" dirty="0" smtClean="0"/>
          </a:p>
          <a:p>
            <a:pPr lvl="1"/>
            <a:r>
              <a:rPr lang="sk-SK" dirty="0" smtClean="0"/>
              <a:t>Pšenica z </a:t>
            </a:r>
            <a:r>
              <a:rPr lang="sk-SK" dirty="0" err="1" smtClean="0"/>
              <a:t>Galiley</a:t>
            </a:r>
            <a:endParaRPr lang="sk-SK" dirty="0" smtClean="0"/>
          </a:p>
          <a:p>
            <a:r>
              <a:rPr lang="sk-SK" dirty="0" smtClean="0"/>
              <a:t>Pôvodne v meste neboli záhrady, ale keď sa postavil tzv. Tretí múr, dostali sa do obvodu mesta</a:t>
            </a:r>
          </a:p>
          <a:p>
            <a:r>
              <a:rPr lang="sk-SK" dirty="0" smtClean="0"/>
              <a:t>V okolí mesta mnoho stromov – olivovníkov, figovníkov ale aj viníc</a:t>
            </a:r>
          </a:p>
          <a:p>
            <a:r>
              <a:rPr lang="sk-SK" dirty="0" smtClean="0"/>
              <a:t>Na ovocnom trhu sa predávali figy, </a:t>
            </a:r>
            <a:r>
              <a:rPr lang="sk-SK" dirty="0" err="1" smtClean="0"/>
              <a:t>sykomory</a:t>
            </a:r>
            <a:r>
              <a:rPr lang="sk-SK" dirty="0" smtClean="0"/>
              <a:t>, zeleniny a koreniny – najmä v čase </a:t>
            </a:r>
            <a:r>
              <a:rPr lang="sk-SK" dirty="0" err="1" smtClean="0"/>
              <a:t>paschy</a:t>
            </a:r>
            <a:endParaRPr lang="sk-SK" dirty="0" smtClean="0"/>
          </a:p>
          <a:p>
            <a:r>
              <a:rPr lang="sk-SK" dirty="0" smtClean="0"/>
              <a:t>Zvieratá sa mohli predávať len rituálne čisté.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Cestovný ruch</a:t>
            </a:r>
          </a:p>
          <a:p>
            <a:r>
              <a:rPr lang="sk-SK" dirty="0" smtClean="0"/>
              <a:t>Príchod cudzincov motivovaný nábožensky, obchodne aj politicky</a:t>
            </a:r>
          </a:p>
          <a:p>
            <a:r>
              <a:rPr lang="sk-SK" dirty="0" smtClean="0"/>
              <a:t>Najviac pútnikov v čase </a:t>
            </a:r>
            <a:r>
              <a:rPr lang="sk-SK" dirty="0" err="1" smtClean="0"/>
              <a:t>paschy</a:t>
            </a:r>
            <a:r>
              <a:rPr lang="sk-SK" dirty="0" smtClean="0"/>
              <a:t> – prichádzali v skupinách</a:t>
            </a:r>
          </a:p>
          <a:p>
            <a:r>
              <a:rPr lang="sk-SK" dirty="0" smtClean="0"/>
              <a:t>Pre cudzích zriadené početné ubytovne</a:t>
            </a:r>
          </a:p>
          <a:p>
            <a:r>
              <a:rPr lang="sk-SK" dirty="0" err="1" smtClean="0"/>
              <a:t>Letničné</a:t>
            </a:r>
            <a:r>
              <a:rPr lang="sk-SK" dirty="0" smtClean="0"/>
              <a:t> udalosti dokazujú, že sa tu schádzali pútnici z celého sveta (Sk 2,8-11)</a:t>
            </a:r>
          </a:p>
          <a:p>
            <a:r>
              <a:rPr lang="sk-SK" dirty="0" err="1" smtClean="0"/>
              <a:t>Filon</a:t>
            </a:r>
            <a:r>
              <a:rPr lang="sk-SK" dirty="0" smtClean="0"/>
              <a:t>: Jeruzalem je hlavné mesto židov z celého sveta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Styk s Rímom – zintenzívnil sa po roku 6 </a:t>
            </a:r>
            <a:r>
              <a:rPr lang="sk-SK" dirty="0" err="1" smtClean="0"/>
              <a:t>nl</a:t>
            </a:r>
            <a:r>
              <a:rPr lang="sk-SK" dirty="0" smtClean="0"/>
              <a:t>, keď sa </a:t>
            </a:r>
            <a:r>
              <a:rPr lang="sk-SK" dirty="0" err="1" smtClean="0"/>
              <a:t>Judea</a:t>
            </a:r>
            <a:r>
              <a:rPr lang="sk-SK" dirty="0" smtClean="0"/>
              <a:t> stala rímskou provinciou</a:t>
            </a:r>
          </a:p>
          <a:p>
            <a:r>
              <a:rPr lang="sk-SK" dirty="0" smtClean="0"/>
              <a:t>S Gréckom – od 1.st. </a:t>
            </a:r>
            <a:r>
              <a:rPr lang="sk-SK" dirty="0" err="1" smtClean="0"/>
              <a:t>pnl</a:t>
            </a:r>
            <a:endParaRPr lang="sk-SK" dirty="0" smtClean="0"/>
          </a:p>
          <a:p>
            <a:r>
              <a:rPr lang="sk-SK" dirty="0" smtClean="0"/>
              <a:t>Od čias asýrskeho a babylonského zajatia styk aj s týmito územiami</a:t>
            </a:r>
          </a:p>
          <a:p>
            <a:r>
              <a:rPr lang="sk-SK" dirty="0" smtClean="0"/>
              <a:t>S </a:t>
            </a:r>
            <a:r>
              <a:rPr lang="sk-SK" dirty="0" err="1" smtClean="0"/>
              <a:t>Parthmi</a:t>
            </a:r>
            <a:r>
              <a:rPr lang="sk-SK" dirty="0" smtClean="0"/>
              <a:t> skrze kniežat z </a:t>
            </a:r>
            <a:r>
              <a:rPr lang="sk-SK" dirty="0" err="1" smtClean="0"/>
              <a:t>Adiabény</a:t>
            </a:r>
            <a:r>
              <a:rPr lang="sk-SK" dirty="0" smtClean="0"/>
              <a:t> – mali palác v Jeruzaleme</a:t>
            </a:r>
          </a:p>
          <a:p>
            <a:r>
              <a:rPr lang="sk-SK" dirty="0" smtClean="0"/>
              <a:t>Podľa Sk 8,26 styk aj s </a:t>
            </a:r>
            <a:r>
              <a:rPr lang="sk-SK" dirty="0" err="1" smtClean="0"/>
              <a:t>Etiópiov</a:t>
            </a:r>
            <a:r>
              <a:rPr lang="sk-SK" dirty="0" smtClean="0"/>
              <a:t>.</a:t>
            </a:r>
          </a:p>
          <a:p>
            <a:r>
              <a:rPr lang="sk-SK" dirty="0" smtClean="0"/>
              <a:t>Najviac stykov so Sýriou</a:t>
            </a:r>
          </a:p>
          <a:p>
            <a:r>
              <a:rPr lang="sk-SK" dirty="0" smtClean="0"/>
              <a:t>Veľkú úlohu tu hral aj Egypt – bolo tu veľa židov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Sociálne rozvrstvenie</a:t>
            </a:r>
          </a:p>
          <a:p>
            <a:r>
              <a:rPr lang="sk-SK" dirty="0" smtClean="0"/>
              <a:t>Vrstva bohatých</a:t>
            </a:r>
          </a:p>
          <a:p>
            <a:pPr lvl="1"/>
            <a:r>
              <a:rPr lang="sk-SK" dirty="0" smtClean="0"/>
              <a:t>Predovšetkým kráľ so svojím dvorom</a:t>
            </a:r>
          </a:p>
          <a:p>
            <a:pPr lvl="1"/>
            <a:r>
              <a:rPr lang="sk-SK" dirty="0" smtClean="0"/>
              <a:t>Najmä Herodes mal honosný dvor – prepych, slávnosti, personál</a:t>
            </a:r>
          </a:p>
          <a:p>
            <a:pPr lvl="1"/>
            <a:r>
              <a:rPr lang="sk-SK" dirty="0" smtClean="0"/>
              <a:t>Vychovávatelia pre deti, filozofi, finančníci, hostia</a:t>
            </a:r>
          </a:p>
          <a:p>
            <a:pPr lvl="1"/>
            <a:r>
              <a:rPr lang="sk-SK" dirty="0" smtClean="0"/>
              <a:t>Hárem – 18 až 48 konkubín, 10 oficiálnych žien, ale titul kráľovná mala len </a:t>
            </a:r>
            <a:r>
              <a:rPr lang="sk-SK" dirty="0" err="1" smtClean="0"/>
              <a:t>Mariamme</a:t>
            </a:r>
            <a:r>
              <a:rPr lang="sk-SK" dirty="0" smtClean="0"/>
              <a:t> (z rodu </a:t>
            </a:r>
            <a:r>
              <a:rPr lang="sk-SK" dirty="0" err="1" smtClean="0"/>
              <a:t>Hasmoneovcov</a:t>
            </a:r>
            <a:r>
              <a:rPr lang="sk-SK" dirty="0" smtClean="0"/>
              <a:t>)</a:t>
            </a:r>
          </a:p>
          <a:p>
            <a:pPr lvl="1"/>
            <a:r>
              <a:rPr lang="sk-SK" dirty="0" smtClean="0"/>
              <a:t>Jeho príjmy – 800 talentov ročne, ale to nestačilo, mal aj podniky – medené bane na Cypre </a:t>
            </a:r>
          </a:p>
          <a:p>
            <a:endParaRPr lang="sk-SK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1935480"/>
            <a:ext cx="8507288" cy="4389120"/>
          </a:xfrm>
        </p:spPr>
        <p:txBody>
          <a:bodyPr/>
          <a:lstStyle/>
          <a:p>
            <a:r>
              <a:rPr lang="cs-CZ" dirty="0" err="1" smtClean="0"/>
              <a:t>Prepych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dokazoval v </a:t>
            </a:r>
            <a:r>
              <a:rPr lang="cs-CZ" dirty="0" err="1" smtClean="0"/>
              <a:t>obliekaní</a:t>
            </a:r>
            <a:r>
              <a:rPr lang="cs-CZ" dirty="0" smtClean="0"/>
              <a:t>, </a:t>
            </a:r>
            <a:r>
              <a:rPr lang="cs-CZ" dirty="0" err="1" smtClean="0"/>
              <a:t>háreme</a:t>
            </a:r>
            <a:r>
              <a:rPr lang="cs-CZ" dirty="0" smtClean="0"/>
              <a:t>, hostinách a </a:t>
            </a:r>
            <a:r>
              <a:rPr lang="cs-CZ" dirty="0" err="1" smtClean="0"/>
              <a:t>počtom</a:t>
            </a:r>
            <a:r>
              <a:rPr lang="cs-CZ" dirty="0" smtClean="0"/>
              <a:t> </a:t>
            </a:r>
            <a:r>
              <a:rPr lang="cs-CZ" dirty="0" err="1" smtClean="0"/>
              <a:t>otrokov</a:t>
            </a:r>
            <a:endParaRPr lang="cs-CZ" dirty="0" smtClean="0"/>
          </a:p>
          <a:p>
            <a:r>
              <a:rPr lang="cs-CZ" dirty="0" smtClean="0"/>
              <a:t>K bohatým </a:t>
            </a:r>
            <a:r>
              <a:rPr lang="cs-CZ" dirty="0" err="1" smtClean="0"/>
              <a:t>patrili</a:t>
            </a:r>
            <a:r>
              <a:rPr lang="cs-CZ" dirty="0" smtClean="0"/>
              <a:t> velkoobchodníci a </a:t>
            </a:r>
            <a:r>
              <a:rPr lang="cs-CZ" dirty="0" err="1" smtClean="0"/>
              <a:t>kňazská</a:t>
            </a:r>
            <a:r>
              <a:rPr lang="cs-CZ" dirty="0" smtClean="0"/>
              <a:t> </a:t>
            </a:r>
            <a:r>
              <a:rPr lang="cs-CZ" dirty="0" err="1" smtClean="0"/>
              <a:t>šľachta</a:t>
            </a:r>
            <a:endParaRPr lang="cs-CZ" dirty="0" smtClean="0"/>
          </a:p>
          <a:p>
            <a:r>
              <a:rPr lang="cs-CZ" dirty="0" err="1" smtClean="0"/>
              <a:t>Veľkňaz</a:t>
            </a:r>
            <a:r>
              <a:rPr lang="cs-CZ" dirty="0" smtClean="0"/>
              <a:t> musel byť bohatý, </a:t>
            </a:r>
            <a:r>
              <a:rPr lang="cs-CZ" dirty="0" err="1" smtClean="0"/>
              <a:t>lebo</a:t>
            </a:r>
            <a:r>
              <a:rPr lang="cs-CZ" dirty="0" smtClean="0"/>
              <a:t> </a:t>
            </a:r>
            <a:r>
              <a:rPr lang="cs-CZ" dirty="0" err="1" smtClean="0"/>
              <a:t>niektoré</a:t>
            </a:r>
            <a:r>
              <a:rPr lang="cs-CZ" dirty="0" smtClean="0"/>
              <a:t> </a:t>
            </a:r>
            <a:r>
              <a:rPr lang="cs-CZ" dirty="0" err="1" smtClean="0"/>
              <a:t>výdavky</a:t>
            </a:r>
            <a:r>
              <a:rPr lang="cs-CZ" dirty="0" smtClean="0"/>
              <a:t> musel </a:t>
            </a:r>
            <a:r>
              <a:rPr lang="cs-CZ" dirty="0" err="1" smtClean="0"/>
              <a:t>hradiť</a:t>
            </a:r>
            <a:r>
              <a:rPr lang="cs-CZ" dirty="0" smtClean="0"/>
              <a:t> z </a:t>
            </a:r>
            <a:r>
              <a:rPr lang="cs-CZ" dirty="0" err="1" smtClean="0"/>
              <a:t>vlastného</a:t>
            </a:r>
            <a:r>
              <a:rPr lang="cs-CZ" dirty="0" smtClean="0"/>
              <a:t> (</a:t>
            </a:r>
            <a:r>
              <a:rPr lang="cs-CZ" dirty="0" err="1" smtClean="0"/>
              <a:t>napr</a:t>
            </a:r>
            <a:r>
              <a:rPr lang="cs-CZ" dirty="0" smtClean="0"/>
              <a:t>. </a:t>
            </a:r>
            <a:r>
              <a:rPr lang="cs-CZ" dirty="0" err="1" smtClean="0"/>
              <a:t>obeť</a:t>
            </a:r>
            <a:r>
              <a:rPr lang="cs-CZ" dirty="0" smtClean="0"/>
              <a:t> v </a:t>
            </a:r>
            <a:r>
              <a:rPr lang="cs-CZ" dirty="0" err="1" smtClean="0"/>
              <a:t>Deň</a:t>
            </a:r>
            <a:r>
              <a:rPr lang="cs-CZ" dirty="0" smtClean="0"/>
              <a:t> </a:t>
            </a:r>
            <a:r>
              <a:rPr lang="cs-CZ" dirty="0" err="1" smtClean="0"/>
              <a:t>zmierenia</a:t>
            </a:r>
            <a:r>
              <a:rPr lang="cs-CZ" dirty="0" smtClean="0"/>
              <a:t>)</a:t>
            </a:r>
          </a:p>
          <a:p>
            <a:r>
              <a:rPr lang="cs-CZ" dirty="0" err="1" smtClean="0"/>
              <a:t>Príjmy</a:t>
            </a:r>
            <a:r>
              <a:rPr lang="cs-CZ" dirty="0" smtClean="0"/>
              <a:t> </a:t>
            </a:r>
            <a:r>
              <a:rPr lang="cs-CZ" dirty="0" err="1" smtClean="0"/>
              <a:t>mal</a:t>
            </a:r>
            <a:r>
              <a:rPr lang="cs-CZ" dirty="0" smtClean="0"/>
              <a:t> z </a:t>
            </a:r>
            <a:r>
              <a:rPr lang="cs-CZ" dirty="0" err="1" smtClean="0"/>
              <a:t>desiatkov</a:t>
            </a:r>
            <a:r>
              <a:rPr lang="cs-CZ" dirty="0" smtClean="0"/>
              <a:t> a </a:t>
            </a:r>
            <a:r>
              <a:rPr lang="cs-CZ" dirty="0" err="1" smtClean="0"/>
              <a:t>majetkov</a:t>
            </a:r>
            <a:endParaRPr lang="cs-CZ" dirty="0" smtClean="0"/>
          </a:p>
          <a:p>
            <a:r>
              <a:rPr lang="cs-CZ" dirty="0" err="1" smtClean="0"/>
              <a:t>Pred</a:t>
            </a:r>
            <a:r>
              <a:rPr lang="cs-CZ" dirty="0" smtClean="0"/>
              <a:t> chudobnými </a:t>
            </a:r>
            <a:r>
              <a:rPr lang="cs-CZ" dirty="0" err="1" smtClean="0"/>
              <a:t>ich</a:t>
            </a:r>
            <a:r>
              <a:rPr lang="cs-CZ" dirty="0" smtClean="0"/>
              <a:t> chránil len názor, že </a:t>
            </a:r>
            <a:r>
              <a:rPr lang="cs-CZ" dirty="0" err="1" smtClean="0"/>
              <a:t>bohatstvo</a:t>
            </a:r>
            <a:r>
              <a:rPr lang="cs-CZ" dirty="0" smtClean="0"/>
              <a:t> je </a:t>
            </a:r>
            <a:r>
              <a:rPr lang="cs-CZ" dirty="0" err="1" smtClean="0"/>
              <a:t>dokladom</a:t>
            </a:r>
            <a:r>
              <a:rPr lang="cs-CZ" dirty="0" smtClean="0"/>
              <a:t> </a:t>
            </a:r>
            <a:r>
              <a:rPr lang="cs-CZ" dirty="0" err="1" smtClean="0"/>
              <a:t>Božieho</a:t>
            </a:r>
            <a:r>
              <a:rPr lang="cs-CZ" dirty="0" smtClean="0"/>
              <a:t> </a:t>
            </a:r>
            <a:r>
              <a:rPr lang="cs-CZ" dirty="0" err="1" smtClean="0"/>
              <a:t>požehnania</a:t>
            </a:r>
            <a:r>
              <a:rPr lang="cs-CZ" dirty="0" smtClean="0"/>
              <a:t> a teda dobroty </a:t>
            </a:r>
            <a:r>
              <a:rPr lang="cs-CZ" dirty="0" err="1" smtClean="0"/>
              <a:t>boháča</a:t>
            </a:r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Stredná vrstva</a:t>
            </a:r>
          </a:p>
          <a:p>
            <a:r>
              <a:rPr lang="sk-SK" dirty="0" smtClean="0"/>
              <a:t>Patrili sem remeselníci</a:t>
            </a:r>
          </a:p>
          <a:p>
            <a:r>
              <a:rPr lang="sk-SK" dirty="0" smtClean="0"/>
              <a:t>Mali rôzne príjmy v súvise so stavbou chrámu a domov, sviatkami a predajom potravín, ale spravidla neboli bohatí</a:t>
            </a:r>
          </a:p>
          <a:p>
            <a:r>
              <a:rPr lang="sk-SK" dirty="0" smtClean="0"/>
              <a:t>Nižšie kňazstvo bolo skôr chudobné ako bohaté, mali príjem z daní a obetí</a:t>
            </a:r>
          </a:p>
          <a:p>
            <a:r>
              <a:rPr lang="sk-SK" dirty="0" smtClean="0"/>
              <a:t>Väčšinou bývali mimo Jeruzalema, kde mali nejaký pozemok</a:t>
            </a:r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Chudobní</a:t>
            </a:r>
          </a:p>
          <a:p>
            <a:r>
              <a:rPr lang="cs-CZ" dirty="0" smtClean="0"/>
              <a:t>Mnoho </a:t>
            </a:r>
            <a:r>
              <a:rPr lang="cs-CZ" dirty="0" err="1" smtClean="0"/>
              <a:t>ľudí</a:t>
            </a:r>
            <a:r>
              <a:rPr lang="cs-CZ" dirty="0" smtClean="0"/>
              <a:t> v </a:t>
            </a:r>
            <a:r>
              <a:rPr lang="cs-CZ" dirty="0" err="1" smtClean="0"/>
              <a:t>Jeruzaleme</a:t>
            </a:r>
            <a:r>
              <a:rPr lang="cs-CZ" dirty="0" smtClean="0"/>
              <a:t> </a:t>
            </a:r>
            <a:r>
              <a:rPr lang="cs-CZ" dirty="0" err="1" smtClean="0"/>
              <a:t>nemalo</a:t>
            </a:r>
            <a:r>
              <a:rPr lang="cs-CZ" dirty="0" smtClean="0"/>
              <a:t> </a:t>
            </a:r>
            <a:r>
              <a:rPr lang="cs-CZ" dirty="0" err="1" smtClean="0"/>
              <a:t>žiadny</a:t>
            </a:r>
            <a:r>
              <a:rPr lang="cs-CZ" dirty="0" smtClean="0"/>
              <a:t> </a:t>
            </a:r>
            <a:r>
              <a:rPr lang="cs-CZ" dirty="0" err="1" smtClean="0"/>
              <a:t>príjem</a:t>
            </a:r>
            <a:endParaRPr lang="cs-CZ" dirty="0" smtClean="0"/>
          </a:p>
          <a:p>
            <a:r>
              <a:rPr lang="cs-CZ" dirty="0" smtClean="0"/>
              <a:t>Vdova – 2 lepty = </a:t>
            </a:r>
            <a:r>
              <a:rPr lang="cs-CZ" dirty="0" err="1" smtClean="0"/>
              <a:t>štvrtina</a:t>
            </a:r>
            <a:r>
              <a:rPr lang="cs-CZ" dirty="0" smtClean="0"/>
              <a:t> </a:t>
            </a:r>
            <a:r>
              <a:rPr lang="cs-CZ" dirty="0" err="1" smtClean="0"/>
              <a:t>asu</a:t>
            </a:r>
            <a:r>
              <a:rPr lang="cs-CZ" dirty="0" smtClean="0"/>
              <a:t>, </a:t>
            </a:r>
            <a:r>
              <a:rPr lang="cs-CZ" dirty="0" err="1" smtClean="0"/>
              <a:t>malej</a:t>
            </a:r>
            <a:r>
              <a:rPr lang="cs-CZ" dirty="0" smtClean="0"/>
              <a:t> mince</a:t>
            </a:r>
          </a:p>
          <a:p>
            <a:r>
              <a:rPr lang="cs-CZ" dirty="0" smtClean="0"/>
              <a:t>Sem </a:t>
            </a:r>
            <a:r>
              <a:rPr lang="cs-CZ" dirty="0" err="1" smtClean="0"/>
              <a:t>patrili</a:t>
            </a:r>
            <a:r>
              <a:rPr lang="cs-CZ" dirty="0" smtClean="0"/>
              <a:t> aj otroci</a:t>
            </a:r>
          </a:p>
          <a:p>
            <a:r>
              <a:rPr lang="cs-CZ" dirty="0" err="1" smtClean="0"/>
              <a:t>Židia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stali </a:t>
            </a:r>
            <a:r>
              <a:rPr lang="cs-CZ" dirty="0" err="1" smtClean="0"/>
              <a:t>otrokmi</a:t>
            </a:r>
            <a:r>
              <a:rPr lang="cs-CZ" dirty="0" smtClean="0"/>
              <a:t> </a:t>
            </a:r>
            <a:r>
              <a:rPr lang="cs-CZ" dirty="0" err="1" smtClean="0"/>
              <a:t>pre</a:t>
            </a:r>
            <a:r>
              <a:rPr lang="cs-CZ" dirty="0" smtClean="0"/>
              <a:t> chudobu, </a:t>
            </a:r>
            <a:r>
              <a:rPr lang="cs-CZ" dirty="0" err="1" smtClean="0"/>
              <a:t>pohania</a:t>
            </a:r>
            <a:r>
              <a:rPr lang="cs-CZ" dirty="0" smtClean="0"/>
              <a:t> </a:t>
            </a:r>
            <a:r>
              <a:rPr lang="cs-CZ" dirty="0" err="1" smtClean="0"/>
              <a:t>ako</a:t>
            </a:r>
            <a:r>
              <a:rPr lang="cs-CZ" dirty="0" smtClean="0"/>
              <a:t> zajatci</a:t>
            </a:r>
          </a:p>
          <a:p>
            <a:r>
              <a:rPr lang="cs-CZ" dirty="0" err="1" smtClean="0"/>
              <a:t>Spomínajú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prepustenci</a:t>
            </a:r>
            <a:endParaRPr lang="cs-CZ" dirty="0" smtClean="0"/>
          </a:p>
          <a:p>
            <a:r>
              <a:rPr lang="cs-CZ" dirty="0" err="1" smtClean="0"/>
              <a:t>Podľa</a:t>
            </a:r>
            <a:r>
              <a:rPr lang="cs-CZ" dirty="0" smtClean="0"/>
              <a:t> Zákona </a:t>
            </a:r>
            <a:r>
              <a:rPr lang="cs-CZ" dirty="0" err="1" smtClean="0"/>
              <a:t>malo</a:t>
            </a:r>
            <a:r>
              <a:rPr lang="cs-CZ" dirty="0" smtClean="0"/>
              <a:t> </a:t>
            </a:r>
            <a:r>
              <a:rPr lang="cs-CZ" dirty="0" err="1" smtClean="0"/>
              <a:t>dôjsť</a:t>
            </a:r>
            <a:r>
              <a:rPr lang="cs-CZ" dirty="0" smtClean="0"/>
              <a:t> k </a:t>
            </a:r>
            <a:r>
              <a:rPr lang="cs-CZ" dirty="0" err="1" smtClean="0"/>
              <a:t>prepusteniu</a:t>
            </a:r>
            <a:r>
              <a:rPr lang="cs-CZ" dirty="0" smtClean="0"/>
              <a:t> v </a:t>
            </a:r>
            <a:r>
              <a:rPr lang="cs-CZ" dirty="0" err="1" smtClean="0"/>
              <a:t>jubilejnom</a:t>
            </a:r>
            <a:r>
              <a:rPr lang="cs-CZ" dirty="0" smtClean="0"/>
              <a:t> (50.) roku, ale </a:t>
            </a:r>
            <a:r>
              <a:rPr lang="cs-CZ" dirty="0" err="1" smtClean="0"/>
              <a:t>príkaz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obchádzal</a:t>
            </a:r>
            <a:endParaRPr lang="cs-CZ" dirty="0" smtClean="0"/>
          </a:p>
          <a:p>
            <a:r>
              <a:rPr lang="cs-CZ" dirty="0" smtClean="0"/>
              <a:t>Chudobní </a:t>
            </a:r>
            <a:r>
              <a:rPr lang="cs-CZ" dirty="0" err="1" smtClean="0"/>
              <a:t>boli</a:t>
            </a:r>
            <a:r>
              <a:rPr lang="cs-CZ" dirty="0" smtClean="0"/>
              <a:t> aj nádeníci, </a:t>
            </a:r>
            <a:r>
              <a:rPr lang="cs-CZ" dirty="0" err="1" smtClean="0"/>
              <a:t>ktorí</a:t>
            </a:r>
            <a:r>
              <a:rPr lang="cs-CZ" dirty="0" smtClean="0"/>
              <a:t> zarobili 1 denár na </a:t>
            </a:r>
            <a:r>
              <a:rPr lang="cs-CZ" dirty="0" err="1" smtClean="0"/>
              <a:t>deň</a:t>
            </a:r>
            <a:r>
              <a:rPr lang="cs-CZ" dirty="0" smtClean="0"/>
              <a:t> aj so stravou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Jeruzalem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Chudobní </a:t>
            </a:r>
            <a:r>
              <a:rPr lang="cs-CZ" dirty="0" err="1" smtClean="0"/>
              <a:t>boli</a:t>
            </a:r>
            <a:r>
              <a:rPr lang="cs-CZ" dirty="0" smtClean="0"/>
              <a:t> aj rabíni – v </a:t>
            </a:r>
            <a:r>
              <a:rPr lang="cs-CZ" dirty="0" err="1" smtClean="0"/>
              <a:t>niektorých</a:t>
            </a:r>
            <a:r>
              <a:rPr lang="cs-CZ" dirty="0" smtClean="0"/>
              <a:t> dobách </a:t>
            </a:r>
            <a:r>
              <a:rPr lang="cs-CZ" dirty="0" err="1" smtClean="0"/>
              <a:t>mali</a:t>
            </a:r>
            <a:r>
              <a:rPr lang="cs-CZ" dirty="0" smtClean="0"/>
              <a:t> zakázané </a:t>
            </a:r>
            <a:r>
              <a:rPr lang="cs-CZ" dirty="0" err="1" smtClean="0"/>
              <a:t>pracovať</a:t>
            </a:r>
            <a:r>
              <a:rPr lang="cs-CZ" dirty="0" smtClean="0"/>
              <a:t>, </a:t>
            </a:r>
            <a:r>
              <a:rPr lang="cs-CZ" dirty="0" err="1" smtClean="0"/>
              <a:t>boli</a:t>
            </a:r>
            <a:r>
              <a:rPr lang="cs-CZ" dirty="0" smtClean="0"/>
              <a:t> odkázaní na podporu (</a:t>
            </a:r>
            <a:r>
              <a:rPr lang="cs-CZ" dirty="0" err="1" smtClean="0"/>
              <a:t>najmä</a:t>
            </a:r>
            <a:r>
              <a:rPr lang="cs-CZ" dirty="0" smtClean="0"/>
              <a:t> </a:t>
            </a:r>
            <a:r>
              <a:rPr lang="cs-CZ" dirty="0" err="1" smtClean="0"/>
              <a:t>žiakov</a:t>
            </a:r>
            <a:r>
              <a:rPr lang="cs-CZ" dirty="0" smtClean="0"/>
              <a:t>)</a:t>
            </a:r>
          </a:p>
          <a:p>
            <a:r>
              <a:rPr lang="cs-CZ" dirty="0" err="1" smtClean="0"/>
              <a:t>Časť</a:t>
            </a:r>
            <a:r>
              <a:rPr lang="cs-CZ" dirty="0" smtClean="0"/>
              <a:t> </a:t>
            </a:r>
            <a:r>
              <a:rPr lang="cs-CZ" dirty="0" err="1" smtClean="0"/>
              <a:t>obyvateľov</a:t>
            </a:r>
            <a:r>
              <a:rPr lang="cs-CZ" dirty="0" smtClean="0"/>
              <a:t> </a:t>
            </a:r>
            <a:r>
              <a:rPr lang="cs-CZ" dirty="0" err="1" smtClean="0"/>
              <a:t>sa</a:t>
            </a:r>
            <a:r>
              <a:rPr lang="cs-CZ" dirty="0" smtClean="0"/>
              <a:t> živila </a:t>
            </a:r>
            <a:r>
              <a:rPr lang="cs-CZ" dirty="0" err="1" smtClean="0"/>
              <a:t>žobraním</a:t>
            </a:r>
            <a:r>
              <a:rPr lang="cs-CZ" dirty="0" smtClean="0"/>
              <a:t>, </a:t>
            </a:r>
            <a:r>
              <a:rPr lang="cs-CZ" dirty="0" err="1" smtClean="0"/>
              <a:t>najmä</a:t>
            </a:r>
            <a:r>
              <a:rPr lang="cs-CZ" dirty="0" smtClean="0"/>
              <a:t> v okolí </a:t>
            </a:r>
            <a:r>
              <a:rPr lang="cs-CZ" dirty="0" err="1" smtClean="0"/>
              <a:t>svätých</a:t>
            </a:r>
            <a:r>
              <a:rPr lang="cs-CZ" dirty="0" smtClean="0"/>
              <a:t> </a:t>
            </a:r>
            <a:r>
              <a:rPr lang="cs-CZ" dirty="0" err="1" smtClean="0"/>
              <a:t>miest</a:t>
            </a:r>
            <a:r>
              <a:rPr lang="cs-CZ" dirty="0" smtClean="0"/>
              <a:t>, mohli </a:t>
            </a:r>
            <a:r>
              <a:rPr lang="cs-CZ" dirty="0" err="1" smtClean="0"/>
              <a:t>sa</a:t>
            </a:r>
            <a:r>
              <a:rPr lang="cs-CZ" dirty="0" smtClean="0"/>
              <a:t> </a:t>
            </a:r>
            <a:r>
              <a:rPr lang="cs-CZ" dirty="0" err="1" smtClean="0"/>
              <a:t>pohybovať</a:t>
            </a:r>
            <a:r>
              <a:rPr lang="cs-CZ" dirty="0" smtClean="0"/>
              <a:t> len na </a:t>
            </a:r>
            <a:r>
              <a:rPr lang="cs-CZ" dirty="0" err="1" smtClean="0"/>
              <a:t>námestí</a:t>
            </a:r>
            <a:r>
              <a:rPr lang="cs-CZ" dirty="0" smtClean="0"/>
              <a:t> </a:t>
            </a:r>
            <a:r>
              <a:rPr lang="cs-CZ" dirty="0" err="1" smtClean="0"/>
              <a:t>pohanov</a:t>
            </a:r>
            <a:r>
              <a:rPr lang="cs-CZ" dirty="0" smtClean="0"/>
              <a:t>, </a:t>
            </a:r>
            <a:r>
              <a:rPr lang="cs-CZ" dirty="0" err="1" smtClean="0"/>
              <a:t>napr</a:t>
            </a:r>
            <a:r>
              <a:rPr lang="cs-CZ" dirty="0" smtClean="0"/>
              <a:t>. chromí</a:t>
            </a:r>
          </a:p>
          <a:p>
            <a:endParaRPr lang="cs-CZ" dirty="0" smtClean="0"/>
          </a:p>
          <a:p>
            <a:r>
              <a:rPr lang="cs-CZ" dirty="0" smtClean="0"/>
              <a:t>Chudobu </a:t>
            </a:r>
            <a:r>
              <a:rPr lang="cs-CZ" dirty="0" err="1" smtClean="0"/>
              <a:t>zapríčinili</a:t>
            </a:r>
            <a:r>
              <a:rPr lang="cs-CZ" dirty="0" smtClean="0"/>
              <a:t> </a:t>
            </a:r>
            <a:r>
              <a:rPr lang="cs-CZ" dirty="0" err="1" smtClean="0"/>
              <a:t>prírodné</a:t>
            </a:r>
            <a:r>
              <a:rPr lang="cs-CZ" dirty="0" smtClean="0"/>
              <a:t> </a:t>
            </a:r>
            <a:r>
              <a:rPr lang="cs-CZ" dirty="0" err="1" smtClean="0"/>
              <a:t>podmienky</a:t>
            </a:r>
            <a:r>
              <a:rPr lang="cs-CZ" dirty="0" smtClean="0"/>
              <a:t>, suchá s </a:t>
            </a:r>
            <a:r>
              <a:rPr lang="cs-CZ" dirty="0" err="1" smtClean="0"/>
              <a:t>dôsledkom</a:t>
            </a:r>
            <a:r>
              <a:rPr lang="cs-CZ" dirty="0" smtClean="0"/>
              <a:t> </a:t>
            </a:r>
            <a:r>
              <a:rPr lang="cs-CZ" dirty="0" err="1" smtClean="0"/>
              <a:t>hladomorov</a:t>
            </a:r>
            <a:r>
              <a:rPr lang="cs-CZ" dirty="0" smtClean="0"/>
              <a:t>, vojny apod.</a:t>
            </a:r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38586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Alexandria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Druhé najväčšie mesto</a:t>
            </a:r>
          </a:p>
          <a:p>
            <a:r>
              <a:rPr lang="sk-SK" dirty="0" smtClean="0"/>
              <a:t>Asi 1 mil. obyvateľov – 5 štvrtí</a:t>
            </a:r>
          </a:p>
          <a:p>
            <a:r>
              <a:rPr lang="sk-SK" dirty="0" smtClean="0"/>
              <a:t>V delte Nílu – založená Alexandrom Veľkým</a:t>
            </a:r>
          </a:p>
          <a:p>
            <a:r>
              <a:rPr lang="sk-SK" dirty="0" smtClean="0"/>
              <a:t>2 prístavy na mori a 1 na jazere</a:t>
            </a:r>
          </a:p>
          <a:p>
            <a:r>
              <a:rPr lang="sk-SK" dirty="0" smtClean="0"/>
              <a:t>Maják na ostrove Faros</a:t>
            </a:r>
          </a:p>
          <a:p>
            <a:r>
              <a:rPr lang="sk-SK" dirty="0" smtClean="0"/>
              <a:t>Vybudovaná podľa presného plánu – </a:t>
            </a:r>
            <a:r>
              <a:rPr lang="sk-SK" dirty="0" err="1" smtClean="0"/>
              <a:t>gymnation</a:t>
            </a:r>
            <a:r>
              <a:rPr lang="sk-SK" dirty="0" smtClean="0"/>
              <a:t>, múzeum, knižnica, parky, </a:t>
            </a:r>
            <a:r>
              <a:rPr lang="sk-SK" dirty="0" err="1" smtClean="0"/>
              <a:t>hippodrom</a:t>
            </a:r>
            <a:r>
              <a:rPr lang="sk-SK" dirty="0" smtClean="0"/>
              <a:t>, divadlo a mnoho chrámov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18773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Alexandria</a:t>
            </a: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1935163"/>
            <a:ext cx="6019799" cy="438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7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Alexandria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Preklad SZ do gréčtiny – LXX</a:t>
            </a:r>
          </a:p>
          <a:p>
            <a:r>
              <a:rPr lang="sk-SK" dirty="0" smtClean="0"/>
              <a:t>Pôsobil tu </a:t>
            </a:r>
            <a:r>
              <a:rPr lang="sk-SK" dirty="0" err="1" smtClean="0"/>
              <a:t>Filon</a:t>
            </a:r>
            <a:endParaRPr lang="sk-SK" dirty="0" smtClean="0"/>
          </a:p>
          <a:p>
            <a:r>
              <a:rPr lang="sk-SK" dirty="0" smtClean="0"/>
              <a:t>Občas antisemitské nálady domácich</a:t>
            </a:r>
          </a:p>
          <a:p>
            <a:r>
              <a:rPr lang="sk-SK" dirty="0" smtClean="0"/>
              <a:t>Politicky bola Alexandria hlavným mestom </a:t>
            </a:r>
            <a:r>
              <a:rPr lang="sk-SK" dirty="0" err="1" smtClean="0"/>
              <a:t>Ptolemaiovcov</a:t>
            </a:r>
            <a:endParaRPr lang="sk-SK" dirty="0" smtClean="0"/>
          </a:p>
          <a:p>
            <a:r>
              <a:rPr lang="sk-SK" dirty="0" smtClean="0"/>
              <a:t>Za Rimanov tu sídlil miestodržiteľ a tábor rímskeho vojska</a:t>
            </a:r>
          </a:p>
          <a:p>
            <a:r>
              <a:rPr lang="sk-SK" dirty="0" smtClean="0"/>
              <a:t>Razili sa tu zvláštne peniaze</a:t>
            </a:r>
          </a:p>
          <a:p>
            <a:r>
              <a:rPr lang="sk-SK" dirty="0" smtClean="0"/>
              <a:t>Dodávali pšenicu celej rímskej ríši</a:t>
            </a:r>
          </a:p>
          <a:p>
            <a:r>
              <a:rPr lang="sk-SK" dirty="0" smtClean="0"/>
              <a:t>V meste mali veľký vplyv ženy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0469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Alexandria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 smtClean="0"/>
              <a:t>Stredisko učenosti: knižnica, múzeum, filozofia (</a:t>
            </a:r>
            <a:r>
              <a:rPr lang="sk-SK" dirty="0" err="1" smtClean="0"/>
              <a:t>Aristarch</a:t>
            </a:r>
            <a:r>
              <a:rPr lang="sk-SK" dirty="0" smtClean="0"/>
              <a:t>, </a:t>
            </a:r>
            <a:r>
              <a:rPr lang="sk-SK" dirty="0" err="1" smtClean="0"/>
              <a:t>Aristofanes</a:t>
            </a:r>
            <a:r>
              <a:rPr lang="sk-SK" dirty="0" smtClean="0"/>
              <a:t>), lekárstvo a astronómia (</a:t>
            </a:r>
            <a:r>
              <a:rPr lang="sk-SK" dirty="0" err="1" smtClean="0"/>
              <a:t>Aristarch</a:t>
            </a:r>
            <a:r>
              <a:rPr lang="sk-SK" dirty="0" smtClean="0"/>
              <a:t> a heliocentrickým názorom), poézia (</a:t>
            </a:r>
            <a:r>
              <a:rPr lang="sk-SK" dirty="0" err="1" smtClean="0"/>
              <a:t>Apollonios</a:t>
            </a:r>
            <a:r>
              <a:rPr lang="sk-SK" dirty="0" smtClean="0"/>
              <a:t>) umenie</a:t>
            </a:r>
          </a:p>
          <a:p>
            <a:r>
              <a:rPr lang="sk-SK" dirty="0" smtClean="0"/>
              <a:t>Rozvinutý obchod</a:t>
            </a:r>
          </a:p>
          <a:p>
            <a:r>
              <a:rPr lang="sk-SK" dirty="0" smtClean="0"/>
              <a:t>Kanál spájal Níl a Červené more</a:t>
            </a:r>
          </a:p>
          <a:p>
            <a:r>
              <a:rPr lang="sk-SK" dirty="0" smtClean="0"/>
              <a:t>Na ostrove Faros colná kontrola</a:t>
            </a:r>
          </a:p>
          <a:p>
            <a:r>
              <a:rPr lang="sk-SK" dirty="0" smtClean="0"/>
              <a:t>Obchod s textíliami a kobercami, zlatými a sklenenými výrobkami</a:t>
            </a:r>
          </a:p>
          <a:p>
            <a:r>
              <a:rPr lang="sk-SK" dirty="0" smtClean="0"/>
              <a:t>Papyrus sa vyvážal do celého sveta</a:t>
            </a:r>
          </a:p>
          <a:p>
            <a:r>
              <a:rPr lang="sk-SK" dirty="0" smtClean="0"/>
              <a:t>Význam pre kresťanstvo: Apollo, podľa legendy tu založil zbor Marek, ale je to aj stredisko </a:t>
            </a:r>
            <a:r>
              <a:rPr lang="sk-SK" dirty="0" err="1" smtClean="0"/>
              <a:t>gnostikov</a:t>
            </a:r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71828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Antiochia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Na rieke </a:t>
            </a:r>
            <a:r>
              <a:rPr lang="sk-SK" dirty="0" err="1" smtClean="0"/>
              <a:t>Orontes</a:t>
            </a:r>
            <a:endParaRPr lang="sk-SK" dirty="0" smtClean="0"/>
          </a:p>
          <a:p>
            <a:r>
              <a:rPr lang="sk-SK" dirty="0" smtClean="0"/>
              <a:t>Asi 0,5 mil. obyvateľov</a:t>
            </a:r>
          </a:p>
          <a:p>
            <a:r>
              <a:rPr lang="sk-SK" dirty="0" smtClean="0"/>
              <a:t>Od Stredozemného mora vzdialená 30 km – prístav </a:t>
            </a:r>
            <a:r>
              <a:rPr lang="sk-SK" dirty="0" err="1" smtClean="0"/>
              <a:t>Seleukia</a:t>
            </a:r>
            <a:r>
              <a:rPr lang="sk-SK" dirty="0"/>
              <a:t> </a:t>
            </a:r>
            <a:r>
              <a:rPr lang="sk-SK" dirty="0" smtClean="0"/>
              <a:t>– mesto na križovatke ciest</a:t>
            </a:r>
          </a:p>
          <a:p>
            <a:r>
              <a:rPr lang="sk-SK" dirty="0" smtClean="0"/>
              <a:t>Od roku 27 </a:t>
            </a:r>
            <a:r>
              <a:rPr lang="sk-SK" dirty="0" err="1" smtClean="0"/>
              <a:t>pnl</a:t>
            </a:r>
            <a:r>
              <a:rPr lang="sk-SK" dirty="0" smtClean="0"/>
              <a:t> rímska provincia</a:t>
            </a:r>
          </a:p>
          <a:p>
            <a:r>
              <a:rPr lang="sk-SK" dirty="0" smtClean="0"/>
              <a:t>10% obyv. boli židia</a:t>
            </a:r>
          </a:p>
          <a:p>
            <a:r>
              <a:rPr lang="sk-SK" dirty="0" smtClean="0"/>
              <a:t>Mali tu aj synagógy a </a:t>
            </a:r>
            <a:r>
              <a:rPr lang="sk-SK" dirty="0" err="1" smtClean="0"/>
              <a:t>prozelytov</a:t>
            </a:r>
            <a:r>
              <a:rPr lang="sk-SK" dirty="0" smtClean="0"/>
              <a:t> (Sk 6,5)</a:t>
            </a:r>
          </a:p>
          <a:p>
            <a:r>
              <a:rPr lang="sk-SK" dirty="0" smtClean="0"/>
              <a:t>Boli tu stavby v helenistickom štýle, filozofické školy</a:t>
            </a:r>
          </a:p>
          <a:p>
            <a:r>
              <a:rPr lang="sk-SK" dirty="0" smtClean="0"/>
              <a:t>Uctievali sa tu </a:t>
            </a:r>
            <a:r>
              <a:rPr lang="sk-SK" dirty="0" err="1" smtClean="0"/>
              <a:t>mystérijné</a:t>
            </a:r>
            <a:r>
              <a:rPr lang="sk-SK" dirty="0" smtClean="0"/>
              <a:t> božstvá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02850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/>
              <a:t>Antiochia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4408" y="1935163"/>
            <a:ext cx="4039840" cy="490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44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/>
              <a:t>Antiochia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Význam pre kresťanstvo: tu začala pohanská misia</a:t>
            </a:r>
          </a:p>
          <a:p>
            <a:r>
              <a:rPr lang="sk-SK" dirty="0" smtClean="0"/>
              <a:t>Názov: kresťania</a:t>
            </a:r>
          </a:p>
          <a:p>
            <a:r>
              <a:rPr lang="sk-SK" dirty="0" smtClean="0"/>
              <a:t>Stret Pavla a Petra (G 2,11-14)</a:t>
            </a:r>
          </a:p>
          <a:p>
            <a:r>
              <a:rPr lang="sk-SK" dirty="0" smtClean="0"/>
              <a:t>Neskôr: </a:t>
            </a:r>
            <a:r>
              <a:rPr lang="sk-SK" dirty="0" err="1" smtClean="0"/>
              <a:t>Ignatios</a:t>
            </a:r>
            <a:r>
              <a:rPr lang="sk-SK" dirty="0" smtClean="0"/>
              <a:t> z </a:t>
            </a:r>
            <a:r>
              <a:rPr lang="sk-SK" dirty="0" err="1" smtClean="0"/>
              <a:t>Antiocie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63447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 smtClean="0"/>
              <a:t>Efez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Asi 200 000 obyv., v Malej Ázii pri rieke </a:t>
            </a:r>
            <a:r>
              <a:rPr lang="sk-SK" dirty="0" err="1" smtClean="0"/>
              <a:t>Kaystros</a:t>
            </a:r>
            <a:r>
              <a:rPr lang="sk-SK" dirty="0" smtClean="0"/>
              <a:t> s prístavom – znamenal bohatstvo pre mesto</a:t>
            </a:r>
          </a:p>
          <a:p>
            <a:r>
              <a:rPr lang="sk-SK" dirty="0" err="1" smtClean="0"/>
              <a:t>Heraklites</a:t>
            </a:r>
            <a:endParaRPr lang="sk-SK" dirty="0" smtClean="0"/>
          </a:p>
          <a:p>
            <a:r>
              <a:rPr lang="sk-SK" dirty="0" smtClean="0"/>
              <a:t>Chrám Artemis – Diany, </a:t>
            </a:r>
            <a:r>
              <a:rPr lang="sk-SK" dirty="0" err="1" smtClean="0"/>
              <a:t>artemision</a:t>
            </a:r>
            <a:r>
              <a:rPr lang="sk-SK" dirty="0" smtClean="0"/>
              <a:t> – div sveta</a:t>
            </a:r>
          </a:p>
          <a:p>
            <a:r>
              <a:rPr lang="sk-SK" dirty="0" smtClean="0"/>
              <a:t>Za čias Rimanov bolo hlavným mestom provincie </a:t>
            </a:r>
            <a:r>
              <a:rPr lang="sk-SK" dirty="0" err="1" smtClean="0"/>
              <a:t>Asia</a:t>
            </a:r>
            <a:endParaRPr lang="sk-SK" dirty="0" smtClean="0"/>
          </a:p>
          <a:p>
            <a:r>
              <a:rPr lang="sk-SK" dirty="0" smtClean="0"/>
              <a:t>Sídlil tu </a:t>
            </a:r>
            <a:r>
              <a:rPr lang="sk-SK" dirty="0" err="1" smtClean="0"/>
              <a:t>prokonzul</a:t>
            </a:r>
            <a:endParaRPr lang="sk-SK" dirty="0" smtClean="0"/>
          </a:p>
          <a:p>
            <a:r>
              <a:rPr lang="sk-SK" dirty="0" err="1" smtClean="0"/>
              <a:t>Artemision</a:t>
            </a:r>
            <a:r>
              <a:rPr lang="sk-SK" dirty="0" smtClean="0"/>
              <a:t> – veľkolepá stavba – 140x66m, 127 stĺpov, vysokých 18m.</a:t>
            </a:r>
          </a:p>
          <a:p>
            <a:r>
              <a:rPr lang="sk-SK" dirty="0" smtClean="0"/>
              <a:t>Pútnici si kupovali zlaté (aj </a:t>
            </a:r>
            <a:r>
              <a:rPr lang="sk-SK" dirty="0" err="1" smtClean="0"/>
              <a:t>terrakotové</a:t>
            </a:r>
            <a:r>
              <a:rPr lang="sk-SK" dirty="0" smtClean="0"/>
              <a:t>) miniatúry chrámu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9910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/>
              <a:t>Efez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 smtClean="0"/>
              <a:t>Efesia</a:t>
            </a:r>
            <a:r>
              <a:rPr lang="sk-SK" dirty="0" smtClean="0"/>
              <a:t> </a:t>
            </a:r>
            <a:r>
              <a:rPr lang="sk-SK" dirty="0" err="1" smtClean="0"/>
              <a:t>grammata</a:t>
            </a:r>
            <a:r>
              <a:rPr lang="sk-SK" dirty="0" smtClean="0"/>
              <a:t> – tabuľky s magickými textami</a:t>
            </a:r>
          </a:p>
          <a:p>
            <a:r>
              <a:rPr lang="sk-SK" dirty="0" smtClean="0"/>
              <a:t>Bývali tu aj židia -  na 2. misijnej ceste Pavol kázal v ich synagóge (Sk 18,21)</a:t>
            </a:r>
          </a:p>
          <a:p>
            <a:r>
              <a:rPr lang="sk-SK" dirty="0" smtClean="0"/>
              <a:t>Dlhší čas  sa tu zdržal na 3. misijnej ceste</a:t>
            </a:r>
          </a:p>
          <a:p>
            <a:endParaRPr lang="sk-SK" dirty="0"/>
          </a:p>
          <a:p>
            <a:r>
              <a:rPr lang="sk-SK" dirty="0" smtClean="0"/>
              <a:t>Sem sa prenieslo kresťanstvo po páde Jeruzalema</a:t>
            </a:r>
          </a:p>
          <a:p>
            <a:r>
              <a:rPr lang="sk-SK" dirty="0" smtClean="0"/>
              <a:t>431 – III. ekumenický koncil</a:t>
            </a:r>
          </a:p>
        </p:txBody>
      </p:sp>
    </p:spTree>
    <p:extLst>
      <p:ext uri="{BB962C8B-B14F-4D97-AF65-F5344CB8AC3E}">
        <p14:creationId xmlns:p14="http://schemas.microsoft.com/office/powerpoint/2010/main" val="2795418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/>
              <a:t>Efez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40502"/>
            <a:ext cx="8229600" cy="37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54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Korint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23528" y="1268760"/>
            <a:ext cx="8712968" cy="5472608"/>
          </a:xfrm>
        </p:spPr>
        <p:txBody>
          <a:bodyPr/>
          <a:lstStyle/>
          <a:p>
            <a:r>
              <a:rPr lang="sk-SK" dirty="0" smtClean="0"/>
              <a:t>ako „brána“ na polostrov Peloponéz – úzka  šija</a:t>
            </a:r>
          </a:p>
          <a:p>
            <a:r>
              <a:rPr lang="sk-SK" dirty="0" smtClean="0"/>
              <a:t>mal 2 prístavy</a:t>
            </a:r>
          </a:p>
          <a:p>
            <a:r>
              <a:rPr lang="sk-SK" dirty="0" smtClean="0"/>
              <a:t>obchodné stredisko</a:t>
            </a:r>
          </a:p>
          <a:p>
            <a:r>
              <a:rPr lang="sk-SK" dirty="0" smtClean="0"/>
              <a:t>starobylé mesto</a:t>
            </a:r>
          </a:p>
          <a:p>
            <a:r>
              <a:rPr lang="sk-SK" dirty="0" smtClean="0"/>
              <a:t>2. </a:t>
            </a:r>
            <a:r>
              <a:rPr lang="sk-SK" dirty="0" err="1" smtClean="0"/>
              <a:t>st.p.n.l</a:t>
            </a:r>
            <a:r>
              <a:rPr lang="sk-SK" dirty="0" smtClean="0"/>
              <a:t>. zbúrané</a:t>
            </a:r>
          </a:p>
          <a:p>
            <a:r>
              <a:rPr lang="sk-SK" dirty="0" smtClean="0"/>
              <a:t>za Caesara obnovené</a:t>
            </a:r>
          </a:p>
          <a:p>
            <a:r>
              <a:rPr lang="sk-SK" dirty="0" smtClean="0"/>
              <a:t>hl. mesto </a:t>
            </a:r>
            <a:r>
              <a:rPr lang="sk-SK" dirty="0" err="1" smtClean="0"/>
              <a:t>Achaje</a:t>
            </a:r>
            <a:endParaRPr lang="sk-SK" dirty="0" smtClean="0"/>
          </a:p>
          <a:p>
            <a:r>
              <a:rPr lang="sk-SK" dirty="0" err="1" smtClean="0"/>
              <a:t>Isthmické</a:t>
            </a:r>
            <a:r>
              <a:rPr lang="sk-SK" dirty="0" smtClean="0"/>
              <a:t> hry</a:t>
            </a:r>
          </a:p>
          <a:p>
            <a:r>
              <a:rPr lang="sk-SK" dirty="0" smtClean="0"/>
              <a:t>žili tu rozličné národnosti </a:t>
            </a:r>
          </a:p>
          <a:p>
            <a:r>
              <a:rPr lang="sk-SK" dirty="0" smtClean="0"/>
              <a:t>chrám Afrodity – sakrálna prostitúcia – </a:t>
            </a:r>
            <a:r>
              <a:rPr lang="sk-SK" dirty="0" err="1" smtClean="0"/>
              <a:t>korinthiazesthai</a:t>
            </a:r>
            <a:endParaRPr lang="sk-SK" dirty="0" smtClean="0"/>
          </a:p>
          <a:p>
            <a:r>
              <a:rPr lang="sk-SK" dirty="0" err="1" smtClean="0"/>
              <a:t>mystérijné</a:t>
            </a:r>
            <a:r>
              <a:rPr lang="sk-SK" dirty="0" smtClean="0"/>
              <a:t> kulty</a:t>
            </a:r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4" name="Obrázok 3" descr="Výsledok vyhľadávania obrázkov pre dopyt isthmian gam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72816"/>
            <a:ext cx="4572000" cy="31380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8879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Korint</a:t>
            </a:r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3973" y="2041820"/>
            <a:ext cx="7456054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96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Rím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07504" y="1196752"/>
            <a:ext cx="8928992" cy="5544616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Hl. mesto Ríše</a:t>
            </a:r>
          </a:p>
          <a:p>
            <a:r>
              <a:rPr lang="sk-SK" dirty="0" smtClean="0"/>
              <a:t>Založené 753 </a:t>
            </a:r>
            <a:r>
              <a:rPr lang="sk-SK" dirty="0" err="1" smtClean="0"/>
              <a:t>p.n.l</a:t>
            </a:r>
            <a:r>
              <a:rPr lang="sk-SK" dirty="0" smtClean="0"/>
              <a:t>. – </a:t>
            </a:r>
            <a:r>
              <a:rPr lang="sk-SK" dirty="0" err="1" smtClean="0"/>
              <a:t>Romulus</a:t>
            </a:r>
            <a:r>
              <a:rPr lang="sk-SK" dirty="0" smtClean="0"/>
              <a:t> a </a:t>
            </a:r>
            <a:r>
              <a:rPr lang="sk-SK" dirty="0" err="1" smtClean="0"/>
              <a:t>Remus</a:t>
            </a:r>
            <a:r>
              <a:rPr lang="sk-SK" dirty="0" smtClean="0"/>
              <a:t> na </a:t>
            </a:r>
            <a:r>
              <a:rPr lang="sk-SK" dirty="0" err="1" smtClean="0"/>
              <a:t>Palatino</a:t>
            </a:r>
            <a:endParaRPr lang="sk-SK" dirty="0" smtClean="0"/>
          </a:p>
          <a:p>
            <a:r>
              <a:rPr lang="sk-SK" dirty="0" smtClean="0"/>
              <a:t>Na 7 pahorkoch – okolo rieky </a:t>
            </a:r>
            <a:r>
              <a:rPr lang="sk-SK" dirty="0" err="1" smtClean="0"/>
              <a:t>Tibera</a:t>
            </a:r>
            <a:endParaRPr lang="sk-SK" dirty="0" smtClean="0"/>
          </a:p>
          <a:p>
            <a:r>
              <a:rPr lang="sk-SK" dirty="0" smtClean="0"/>
              <a:t>Za Augusta 14 okrskov – premyslená výstavba – kanalizácia</a:t>
            </a:r>
          </a:p>
          <a:p>
            <a:r>
              <a:rPr lang="sk-SK" dirty="0" err="1" smtClean="0"/>
              <a:t>Forum</a:t>
            </a:r>
            <a:r>
              <a:rPr lang="sk-SK" dirty="0" smtClean="0"/>
              <a:t> </a:t>
            </a:r>
            <a:r>
              <a:rPr lang="sk-SK" dirty="0" err="1" smtClean="0"/>
              <a:t>Romanum</a:t>
            </a:r>
            <a:r>
              <a:rPr lang="sk-SK" dirty="0" smtClean="0"/>
              <a:t>, chrám </a:t>
            </a:r>
            <a:r>
              <a:rPr lang="sk-SK" dirty="0" err="1" smtClean="0"/>
              <a:t>Concordia</a:t>
            </a:r>
            <a:r>
              <a:rPr lang="sk-SK" dirty="0" smtClean="0"/>
              <a:t>, Jupiterov, </a:t>
            </a:r>
            <a:r>
              <a:rPr lang="sk-SK" dirty="0" err="1" smtClean="0"/>
              <a:t>Vestálky</a:t>
            </a:r>
            <a:endParaRPr lang="sk-SK" dirty="0" smtClean="0"/>
          </a:p>
          <a:p>
            <a:r>
              <a:rPr lang="sk-SK" dirty="0" err="1" smtClean="0"/>
              <a:t>Hypodrom</a:t>
            </a:r>
            <a:r>
              <a:rPr lang="sk-SK" dirty="0" smtClean="0"/>
              <a:t>, </a:t>
            </a:r>
            <a:r>
              <a:rPr lang="sk-SK" dirty="0" err="1" smtClean="0"/>
              <a:t>akvadukty</a:t>
            </a:r>
            <a:r>
              <a:rPr lang="sk-SK" dirty="0" smtClean="0"/>
              <a:t>, </a:t>
            </a:r>
          </a:p>
          <a:p>
            <a:r>
              <a:rPr lang="sk-SK" dirty="0" smtClean="0"/>
              <a:t>palác Nera – </a:t>
            </a:r>
            <a:r>
              <a:rPr lang="sk-SK" dirty="0" err="1" smtClean="0"/>
              <a:t>Domus</a:t>
            </a:r>
            <a:r>
              <a:rPr lang="sk-SK" dirty="0" smtClean="0"/>
              <a:t> </a:t>
            </a:r>
            <a:r>
              <a:rPr lang="sk-SK" dirty="0" err="1" smtClean="0"/>
              <a:t>aurus</a:t>
            </a:r>
            <a:r>
              <a:rPr lang="sk-SK" dirty="0" smtClean="0"/>
              <a:t> – otáčacia </a:t>
            </a:r>
            <a:r>
              <a:rPr lang="sk-SK" dirty="0" err="1" smtClean="0"/>
              <a:t>výhľadňa</a:t>
            </a:r>
            <a:endParaRPr lang="sk-SK" dirty="0" smtClean="0"/>
          </a:p>
          <a:p>
            <a:r>
              <a:rPr lang="sk-SK" dirty="0" err="1" smtClean="0"/>
              <a:t>Vaticano</a:t>
            </a:r>
            <a:r>
              <a:rPr lang="sk-SK" dirty="0" smtClean="0"/>
              <a:t> – Nerov cirkus (neskôr postavený chrám sv. Petra)</a:t>
            </a:r>
          </a:p>
          <a:p>
            <a:r>
              <a:rPr lang="sk-SK" dirty="0" smtClean="0"/>
              <a:t>Po zbúraní Nerovho paláca - Koloseum (</a:t>
            </a:r>
            <a:r>
              <a:rPr lang="sk-SK" dirty="0" err="1" smtClean="0"/>
              <a:t>Fláviovci</a:t>
            </a:r>
            <a:r>
              <a:rPr lang="sk-SK" dirty="0" smtClean="0"/>
              <a:t>)</a:t>
            </a:r>
          </a:p>
          <a:p>
            <a:r>
              <a:rPr lang="sk-SK" dirty="0" smtClean="0"/>
              <a:t>Triumfálne oblúky – Augustov, </a:t>
            </a:r>
            <a:r>
              <a:rPr lang="sk-SK" dirty="0" err="1" smtClean="0"/>
              <a:t>Tiberiov</a:t>
            </a:r>
            <a:r>
              <a:rPr lang="sk-SK" dirty="0" smtClean="0"/>
              <a:t>, </a:t>
            </a:r>
            <a:r>
              <a:rPr lang="sk-SK" dirty="0" err="1" smtClean="0"/>
              <a:t>Titov</a:t>
            </a:r>
            <a:endParaRPr lang="sk-SK" dirty="0" smtClean="0"/>
          </a:p>
          <a:p>
            <a:r>
              <a:rPr lang="sk-SK" dirty="0" smtClean="0"/>
              <a:t>množstvo božstiev z Ríše – umiestňované v Panteóne</a:t>
            </a:r>
          </a:p>
          <a:p>
            <a:r>
              <a:rPr lang="sk-SK" dirty="0" smtClean="0"/>
              <a:t>kult cisárov</a:t>
            </a:r>
          </a:p>
          <a:p>
            <a:r>
              <a:rPr lang="sk-SK" dirty="0" smtClean="0"/>
              <a:t>kresťanstvo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45946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smtClean="0"/>
              <a:t>Rím</a:t>
            </a:r>
            <a:endParaRPr lang="sk-SK" dirty="0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543" y="1935163"/>
            <a:ext cx="4334573" cy="492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313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1409</Words>
  <Application>Microsoft Office PowerPoint</Application>
  <PresentationFormat>Prezentácia na obrazovke (4:3)</PresentationFormat>
  <Paragraphs>210</Paragraphs>
  <Slides>32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32</vt:i4>
      </vt:variant>
    </vt:vector>
  </HeadingPairs>
  <TitlesOfParts>
    <vt:vector size="36" baseType="lpstr">
      <vt:lpstr>Calibri</vt:lpstr>
      <vt:lpstr>Constantia</vt:lpstr>
      <vt:lpstr>Wingdings 2</vt:lpstr>
      <vt:lpstr>Tok</vt:lpstr>
      <vt:lpstr>Mestá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Jeruzalem</vt:lpstr>
      <vt:lpstr>Prezentácia programu PowerPoint</vt:lpstr>
      <vt:lpstr>Alexandria</vt:lpstr>
      <vt:lpstr>Alexandria</vt:lpstr>
      <vt:lpstr>Alexandria</vt:lpstr>
      <vt:lpstr>Alexandria</vt:lpstr>
      <vt:lpstr>Antiochia</vt:lpstr>
      <vt:lpstr>Antiochia</vt:lpstr>
      <vt:lpstr>Antiochia</vt:lpstr>
      <vt:lpstr>Efez</vt:lpstr>
      <vt:lpstr>Efez</vt:lpstr>
      <vt:lpstr>Efez</vt:lpstr>
      <vt:lpstr>Korint</vt:lpstr>
      <vt:lpstr>Korint</vt:lpstr>
      <vt:lpstr>Rím</vt:lpstr>
      <vt:lpstr>Rím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Mestá</dc:title>
  <dc:creator>uzivatel</dc:creator>
  <cp:lastModifiedBy>Administrator</cp:lastModifiedBy>
  <cp:revision>45</cp:revision>
  <dcterms:created xsi:type="dcterms:W3CDTF">2017-10-16T18:59:36Z</dcterms:created>
  <dcterms:modified xsi:type="dcterms:W3CDTF">2022-09-18T21:50:44Z</dcterms:modified>
</cp:coreProperties>
</file>