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00ffd19d3f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00ffd19d3f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802f5f13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802f5f13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00ffd19d3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00ffd19d3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00ffd19d3f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00ffd19d3f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802f5f13a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802f5f13a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00ffd19d3f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00ffd19d3f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Rím, farizeji, gréci, tradičná vidiecka morálka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náročnosť ostať v okupovanej a zákonníctvom zviazanej krajine bez nádeje…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…celkom nová odpoveď od Krista - Boh Otec nefandí jednej strane, ale volá k osobnému vzťahu s Ním - cez osobné zdieľanie seba samého.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802f5f13a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802f5f13a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802f5f13a7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802f5f13a7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802f5f13a7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802f5f13a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02f5f13a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02f5f13a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Ľudia najradšej pili studenú vodu (a niekedy horúcu s korením), ku kúpnaiu používali horúcu. Laodicea však nemala prirodzeý vodný zdroj. Voda privádzaná z horúcich prameňov vzdialených 10 km na juh a studená voda ktorú sa darilo zviesť akvaduktom z hôr, dorazila do Laodiceje vlažná. Bolo možné ju ohriať, ale miestni obyvatelia asi na jej prirodzenú teplotu (vlažnú k protikladu k horúcej a studenej) nepochybne často sťažovali. Ježiš hovorí: “Keby si bol horúci (kúpel) alebo studený (k pitiu), bol by si užitočný. Takto, že si vlažný, je mi z teba zle - ako tebe z tvojej vody.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802f5f13a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802f5f13a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“Píše však z vězení (najskôr z Ríma, ako sa domnieva väčšina odborníkov) a chce sa vyjadriť tiež k …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Filipská cirkev Pavla milovala… …čo je motívom radosti za týchto okolnosti?!”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802f5f13a7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802f5f13a7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802f5f13a7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802f5f13a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00ffd19d3f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00ffd19d3f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00ffd19d3f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00ffd19d3f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029395a9a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029395a9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029395a9a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029395a9a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802f5f13a7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802f5f13a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00ffd19d3f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00ffd19d3f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00ffd19d3f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00ffd19d3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00ffd19d3f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00ffd19d3f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00ffd19d3f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00ffd19d3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00aa7b6d9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00aa7b6d9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Predstavenie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2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ctr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sk"/>
              <a:t>zbor </a:t>
            </a:r>
            <a:endParaRPr/>
          </a:p>
          <a:p>
            <a:pPr indent="-406400" lvl="0" marL="457200" rtl="0" algn="ctr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sk"/>
              <a:t>služba</a:t>
            </a:r>
            <a:endParaRPr/>
          </a:p>
          <a:p>
            <a:pPr indent="-406400" lvl="0" marL="457200" rtl="0" algn="ctr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sk"/>
              <a:t>zamestnanie</a:t>
            </a:r>
            <a:endParaRPr/>
          </a:p>
          <a:p>
            <a:pPr indent="-406400" lvl="0" marL="457200" rtl="0" algn="ctr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sk"/>
              <a:t>ciele štúdia / motivácia k štúdiu…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Úvod do NZ</a:t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 sz="4500"/>
              <a:t>Cesta pútnika</a:t>
            </a:r>
            <a:endParaRPr sz="4500"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sk" sz="2500"/>
              <a:t>“Vzal ho za ruku a zaviedol ho do veľkej dvorany, ktorá bola plná prachu. Keď sa Kresťan poobzeral, Vykladač zavolal sluhu, aby pozametal. Keď začal, zdvihol sa kúdol prachu, a Kresťan sa takmer zadusil. Vtedy Vykladač povedal dievčine, ktorá tam stála, aby doniesla vodu a prach pokropila. Keď to urobila, špina zmizla, a zrazu bolo všetko také čisté, až sa to trblietalo.” </a:t>
            </a:r>
            <a:endParaRPr sz="2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 sz="4500"/>
              <a:t>Cesta pútnika</a:t>
            </a:r>
            <a:endParaRPr sz="4500"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3665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sk" sz="2500"/>
              <a:t>“Vzal ho za ruku a zaviedol ho do veľkej dvorany, ktorá bola plná prachu. Keď sa Kresťan poobzeral, Vykladač zavolal sluhu, aby pozametal. Keď začal, zdvihol sa kúdol prachu, a Kresťan sa takmer zadusil. Vtedy Vykladač povedal dievčine, ktorá tam stála, aby doniesla vodu a prach pokropila. Keď to urobila, špina zmizla, a zrazu bolo všetko také čisté, až sa to trblietalo.” </a:t>
            </a:r>
            <a:endParaRPr sz="2500"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4229425" y="445025"/>
            <a:ext cx="4602900" cy="41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sk" sz="2500"/>
              <a:t>“Vykladač odvetil: Táto dvorana je srdce človeka, ktoré ešte nebolo posvätené milosťou evanjelia. Prach je prirodzený hriech a vnútorná skazenosť, ktorá ho poškvrnila. Ten, čo začal zametať, je zákon. Ale dievča, ktoré donieslo vodu a pokropilo priestor, je evanjelium. Sám si videl, že keď zákon začal azametať, zdvihol sa prach. On nemohol dokončiť svoju prácu, a ty si sa takmer zadusil. To zanemná, že zákon, namiesto toho, aby srdce vyčistil, v ňom hriech iba rozmnožuje a dodáva mu silu. Je to tým, že ho odkrýva, ale nemá možnosť ho zlikvidovať (R 5,20; 7,5; 6,9; 1K 15,56)” </a:t>
            </a:r>
            <a:endParaRPr sz="2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 sz="4500"/>
              <a:t>Cesta pútnika</a:t>
            </a:r>
            <a:endParaRPr sz="4500"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3665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sk" sz="2500"/>
              <a:t>“Vzal ho za ruku a zaviedol ho do veľkej dvorany, ktorá bola plná prachu. Keď sa Kresťan poobzeral, Vykladač zavolal sluhu, aby pozametal. Keď začal, zdvihol sa kúdol prachu, a Kresťan sa takmer zadusil. Vtedy Vykladač povedal dievčine, ktorá tam stála, aby doniesla vodu a prach pokropila. Keď to urobila, špina zmizla, a zrazu bolo všetko také čisté, až sa to trblietalo.” </a:t>
            </a:r>
            <a:endParaRPr sz="2500"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4229425" y="445025"/>
            <a:ext cx="4602900" cy="41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sk" sz="2500"/>
              <a:t>“Ale dievča pokropilo prach vodou, a tak sa miestnosť dala vyčistiť. To znamená, že keď sa evanjelium dostane do srdca, vplýva naň. Viera premáha a odhaľuje hriech, očsťuje srdce, a to sa stáva vhodným príbytkom Kráľa slávy. (Jn 15,3; Ef 5,26; Sk 15,9; R 16,25-26; Jn 14,21,23)” </a:t>
            </a:r>
            <a:endParaRPr sz="2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Cesta pútnika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k"/>
              <a:t>miesto: z väzenia, Veľká Británia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k"/>
              <a:t>autor: Róm, prenasledovaný za kázanie mimo anglikánskej cirkvi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k"/>
              <a:t>čas vzniku: 2 zväzky, 1678 a 1684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k"/>
              <a:t>adresát: veriaci a hľadajúci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k"/>
              <a:t>cieľ: utvrdenie vo viere, povzbudenie hľadajúcich a veriacich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k"/>
              <a:t>žáner: alegória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k"/>
              <a:t>prijatie knihy: niekoľko dekád najpopulárnejšia po Biblii, preložená do 200 jazykov, stále v top 10 najpopulárnejších kresťanských alegórií.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290550"/>
            <a:ext cx="8520600" cy="462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3"/>
              <a:buNone/>
            </a:pP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1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Približovali sa k nemu všetci mýtnici a hriešnici, aby ho počúvali.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2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Farizeji a zákonníci však reptali: „Tento prijíma hriešnikov a jedáva s nimi.“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3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Vtedy im povedal toto podobenstvo:</a:t>
            </a:r>
            <a:endParaRPr sz="146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just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853"/>
              <a:buNone/>
            </a:pP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11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A pokračoval: „Istý človek mal dvoch synov.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12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Mladší z nich povedal otcovi: ‚Otec, daj mi podiel z majetku, ktorý mi patrí.‘ A otec im majetok rozdelil.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13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Po niekoľkých dňoch si mladší syn všetko vzal, odišiel do ďalekej krajiny a tam svoj majetok hýrivým životom premárnil.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14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Keď všetko premrhal, nastal v tej krajine veľký hlad a on začal trpieť núdzu.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15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Išiel teda a uchytil sa u jedného obyvateľa krajiny. Ten ho poslal na svoje pole pásť svine.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16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Túžil nasýtiť sa aspoň strukmi, čo žrali svine, ale ani tie mu nikto nedal.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17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Vstúpil do seba a povedal si: ‚Koľko nádenníkov môjho otca má chleba nazvyš, a ja tu hyniem od hladu.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18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Vstanem, pôjdem k svojmu otcovi a poviem mu: Otec, zhrešil som proti nebu aj proti tebe.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19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Nie som viac hoden volať sa tvojím synom. Prijmi ma ako jedného zo svojich nádenníkov.‘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20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Vstal teda a šiel k svojmu otcovi. Ešte bol ďaleko, keď ho otec zbadal. Zľutoval sa nad ním, pribehol k nemu, hodil sa mu okolo krku a vybozkával ho.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21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Syn mu povedal: ‚Otec, zhrešil som proti nebu i proti tebe. Nie som viac hoden volať sa tvojím synom.‘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22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Ale otec povedal svojim sluhom: ‚Prineste rýchlo najkrajšie rúcho a oblečte ho! Dajte mu prsteň na ruku a obuv na nohy!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23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Priveďte vykŕmené teľa a zabite ho! Jedzme a radujme sa,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24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lebo tento môj syn bol mŕtvy, a ožil. Bol stratený, a našiel sa.‘ A všetci sa začali radovať.</a:t>
            </a:r>
            <a:b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</a:br>
            <a:endParaRPr sz="146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ts val="853"/>
              <a:buNone/>
            </a:pP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25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Starší syn bol na poli. Keď sa vracal a bol už blízko domu, počul hudbu a tanec.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26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Zavolal si jedného zo sluhov a vyzvedal sa, čo sa deje.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27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Sluha odpovedal: ‚Prišiel tvoj brat. Tvoj otec zabil vykŕmené teľa, lebo sa vrátil zdravý.‘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28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Starší syn sa však nahneval a nechcel vojsť. Ale otec vyšiel a prehováral ho.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29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On však odpovedal otcovi: ‚Pozri, toľko rokov ti slúžim, nikdy som neprestúpil tvoj príkaz, a mne si nikdy nedal ani kozliatko, aby som sa zabavil so svojimi priateľmi.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30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No keď prišiel tento tvoj syn, ktorý ti premárnil tvoj majetok s neviestkami, pre neho si zabil vykŕmené teľa.‘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31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Ale otec mu povedal: ‚Syn môj, ty si stále so mnou a všetko, čo mám, je tvoje. </a:t>
            </a:r>
            <a:r>
              <a:rPr b="1" lang="sk" sz="1191">
                <a:solidFill>
                  <a:schemeClr val="dk1"/>
                </a:solidFill>
                <a:highlight>
                  <a:schemeClr val="lt1"/>
                </a:highlight>
              </a:rPr>
              <a:t>32</a:t>
            </a:r>
            <a:r>
              <a:rPr lang="sk" sz="1463">
                <a:solidFill>
                  <a:schemeClr val="dk1"/>
                </a:solidFill>
                <a:highlight>
                  <a:schemeClr val="lt1"/>
                </a:highlight>
              </a:rPr>
              <a:t> Ale teraz sa patrí veseliť a radovať, lebo tento tvoj brat bol mŕtvy, a ožil, bol stratený, a našiel sa.‘“</a:t>
            </a:r>
            <a:endParaRPr sz="1463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ctrTitle"/>
          </p:nvPr>
        </p:nvSpPr>
        <p:spPr>
          <a:xfrm>
            <a:off x="311708" y="18689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" sz="2500"/>
              <a:t>Bol bohatý človek. Obliekal sa do purpuru a kmentu a deň čo deň skvostne hodoval. Pri jeho bráne líhaval akýsi žobrák menom Lazár, plný vredov. Túžil nasýtiť sa odpadkami z boháčovho stola, ale iba psy prichádzali a lízali mu vredy.</a:t>
            </a:r>
            <a:endParaRPr sz="2500"/>
          </a:p>
        </p:txBody>
      </p:sp>
      <p:sp>
        <p:nvSpPr>
          <p:cNvPr id="98" name="Google Shape;98;p20"/>
          <p:cNvSpPr txBox="1"/>
          <p:nvPr>
            <p:ph idx="1" type="subTitle"/>
          </p:nvPr>
        </p:nvSpPr>
        <p:spPr>
          <a:xfrm>
            <a:off x="311700" y="39215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Lk 16,19-21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2500">
                <a:highlight>
                  <a:schemeClr val="lt1"/>
                </a:highlight>
              </a:rPr>
              <a:t>Počúvala nás aj istá žena menom Lýdia, </a:t>
            </a:r>
            <a:br>
              <a:rPr lang="sk" sz="2500">
                <a:highlight>
                  <a:schemeClr val="lt1"/>
                </a:highlight>
              </a:rPr>
            </a:br>
            <a:r>
              <a:rPr lang="sk" sz="2500">
                <a:highlight>
                  <a:schemeClr val="lt1"/>
                </a:highlight>
              </a:rPr>
              <a:t>predavačka purpuru z mesta Tyatiry, </a:t>
            </a:r>
            <a:br>
              <a:rPr lang="sk" sz="2500">
                <a:highlight>
                  <a:schemeClr val="lt1"/>
                </a:highlight>
              </a:rPr>
            </a:br>
            <a:r>
              <a:rPr lang="sk" sz="2500">
                <a:highlight>
                  <a:schemeClr val="lt1"/>
                </a:highlight>
              </a:rPr>
              <a:t>ktorá uctievala Boha.</a:t>
            </a:r>
            <a:endParaRPr sz="2500">
              <a:highlight>
                <a:schemeClr val="lt1"/>
              </a:highlight>
            </a:endParaRPr>
          </a:p>
        </p:txBody>
      </p:sp>
      <p:sp>
        <p:nvSpPr>
          <p:cNvPr id="104" name="Google Shape;104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Sk 16,14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idx="1" type="subTitle"/>
          </p:nvPr>
        </p:nvSpPr>
        <p:spPr>
          <a:xfrm>
            <a:off x="311700" y="587875"/>
            <a:ext cx="8520600" cy="42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Lukáš - evanjelium pohanom: </a:t>
            </a:r>
            <a:br>
              <a:rPr lang="sk"/>
            </a:br>
            <a:endParaRPr/>
          </a:p>
          <a:p>
            <a:pPr indent="-406400" lvl="0" marL="457200" rtl="0" algn="ctr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sk"/>
              <a:t>pohan / helenizovaný Žid (?), lekár (?), </a:t>
            </a:r>
            <a:endParaRPr/>
          </a:p>
          <a:p>
            <a:pPr indent="-406400" lvl="0" marL="457200" rtl="0" algn="ctr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sk"/>
              <a:t>vzdelaný, v kontakte s majetnou vrstvou</a:t>
            </a:r>
            <a:endParaRPr/>
          </a:p>
          <a:p>
            <a:pPr indent="-406400" lvl="0" marL="457200" rtl="0" algn="ctr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sk"/>
              <a:t>inkl. charakter: podobenstvá o ovci, minci, synovi; Pavel (odporca, misionár); Ženy (vzkriesenie, podpora); Pohania (povolanie Petra a Pavla); Chorí Sk 5,15; Chudobní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>
                <a:highlight>
                  <a:schemeClr val="lt1"/>
                </a:highlight>
              </a:rPr>
              <a:t>Poznám tvoje skutky, </a:t>
            </a:r>
            <a:br>
              <a:rPr lang="sk" sz="3500">
                <a:highlight>
                  <a:schemeClr val="lt1"/>
                </a:highlight>
              </a:rPr>
            </a:br>
            <a:r>
              <a:rPr lang="sk" sz="3500">
                <a:highlight>
                  <a:schemeClr val="lt1"/>
                </a:highlight>
              </a:rPr>
              <a:t>že nie si ani studený, ani horúci. </a:t>
            </a:r>
            <a:br>
              <a:rPr lang="sk" sz="3500">
                <a:highlight>
                  <a:schemeClr val="lt1"/>
                </a:highlight>
              </a:rPr>
            </a:br>
            <a:r>
              <a:rPr lang="sk" sz="3500">
                <a:highlight>
                  <a:schemeClr val="lt1"/>
                </a:highlight>
              </a:rPr>
              <a:t>Kiežby si bol studený alebo horúci!</a:t>
            </a:r>
            <a:endParaRPr sz="3500">
              <a:highlight>
                <a:schemeClr val="lt1"/>
              </a:highlight>
            </a:endParaRPr>
          </a:p>
        </p:txBody>
      </p:sp>
      <p:sp>
        <p:nvSpPr>
          <p:cNvPr id="115" name="Google Shape;115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Zj 3,15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000">
                <a:highlight>
                  <a:schemeClr val="lt1"/>
                </a:highlight>
              </a:rPr>
              <a:t>Ustavične sa radujte v Pánovi. Opakujem: Radujte sa!</a:t>
            </a:r>
            <a:endParaRPr sz="4000">
              <a:highlight>
                <a:schemeClr val="lt1"/>
              </a:highlight>
            </a:endParaRPr>
          </a:p>
        </p:txBody>
      </p:sp>
      <p:sp>
        <p:nvSpPr>
          <p:cNvPr id="121" name="Google Shape;121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Flp 4,4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OBSAH</a:t>
            </a:r>
            <a:endParaRPr/>
          </a:p>
        </p:txBody>
      </p:sp>
      <p:sp>
        <p:nvSpPr>
          <p:cNvPr id="127" name="Google Shape;12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500">
                <a:solidFill>
                  <a:schemeClr val="dk1"/>
                </a:solidFill>
              </a:rPr>
              <a:t>1. Historické udalosti: svetová ríša v NZ dobe, židovstvo v dobe pred Kristom.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k" sz="1500">
                <a:solidFill>
                  <a:schemeClr val="dk1"/>
                </a:solidFill>
              </a:rPr>
              <a:t>2. Palestína po Kristu. Helenizmus (podstata, filozofické prúdy). 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k" sz="1500">
                <a:solidFill>
                  <a:schemeClr val="dk1"/>
                </a:solidFill>
              </a:rPr>
              <a:t>3. Charakteristika židovstva (pramene, rozšírenie židovstva, kultúrne prostredie v Palestíne, teológia). 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k" sz="1500">
                <a:solidFill>
                  <a:schemeClr val="dk1"/>
                </a:solidFill>
              </a:rPr>
              <a:t>4. Skupiny v židovstve. 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k" sz="1500">
                <a:solidFill>
                  <a:schemeClr val="dk1"/>
                </a:solidFill>
              </a:rPr>
              <a:t>5. Náboženské pozadie (jeruzalemský chrám, služba v chráme, sviatky, synagógy). 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1500">
                <a:solidFill>
                  <a:schemeClr val="dk1"/>
                </a:solidFill>
              </a:rPr>
              <a:t>6. Pohanské náboženstvá (grécke náboženstvo, mystérijné kulty, gnostický pohyb, predkresťanská gnóza, kult panovníkov a zvlášť kult cisára). Mestá v novozmluvnej dobe. </a:t>
            </a:r>
            <a:endParaRPr b="1" sz="2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OBSAH</a:t>
            </a:r>
            <a:endParaRPr/>
          </a:p>
        </p:txBody>
      </p:sp>
      <p:sp>
        <p:nvSpPr>
          <p:cNvPr id="133" name="Google Shape;133;p26"/>
          <p:cNvSpPr txBox="1"/>
          <p:nvPr>
            <p:ph idx="1" type="body"/>
          </p:nvPr>
        </p:nvSpPr>
        <p:spPr>
          <a:xfrm>
            <a:off x="311700" y="1172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accent6"/>
                </a:solidFill>
              </a:rPr>
              <a:t>7. Pojem, význam, dejiny, predmetu Úvod do Novej zmluvy. </a:t>
            </a:r>
            <a:endParaRPr sz="1400"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accent6"/>
                </a:solidFill>
              </a:rPr>
              <a:t>8. Rukopisné podanie textu Novej zmluvy. Staré preklady. Tlačený text. </a:t>
            </a:r>
            <a:endParaRPr sz="1400"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accent6"/>
                </a:solidFill>
              </a:rPr>
              <a:t>9. Textová kritika. Kánon Novej Zmluvy. </a:t>
            </a:r>
            <a:endParaRPr sz="1400"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accent6"/>
                </a:solidFill>
              </a:rPr>
              <a:t>10. Vznik kánonu v ranej cirkvi. Kánon Novej zmluvy po svojom prijatí, teologické dôsledky. </a:t>
            </a:r>
            <a:endParaRPr sz="1400"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rgbClr val="FF0000"/>
                </a:solidFill>
              </a:rPr>
              <a:t>11. Synoptické evanjeliá. Ján a porovnanie so synoptikmi.</a:t>
            </a:r>
            <a:endParaRPr sz="14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rgbClr val="FF0000"/>
                </a:solidFill>
              </a:rPr>
              <a:t>12. Skutky ako svedectvo o prvej cirkvi. Pavlovské listy, listy z väzenia, pastorálne a obecné listy. Listy Jánove. </a:t>
            </a:r>
            <a:endParaRPr sz="14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rgbClr val="FF0000"/>
                </a:solidFill>
              </a:rPr>
              <a:t>13. Zjavenie Jánovo: Apokalyptická spisba, metódy výkladu Zjavenia, prorocký pohľad na svet.</a:t>
            </a:r>
            <a:endParaRPr sz="21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ROZDELENIE - denní študenti</a:t>
            </a:r>
            <a:endParaRPr/>
          </a:p>
        </p:txBody>
      </p:sp>
      <p:sp>
        <p:nvSpPr>
          <p:cNvPr id="139" name="Google Shape;139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500">
                <a:solidFill>
                  <a:schemeClr val="dk1"/>
                </a:solidFill>
              </a:rPr>
              <a:t>1. Historické udalosti: svetová ríša v NZ dobe, židovstvo v dobe pred Kristom.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k" sz="1500">
                <a:solidFill>
                  <a:schemeClr val="dk1"/>
                </a:solidFill>
              </a:rPr>
              <a:t>2. Palestína po Kristu. Helenizmus (podstata, filozofické prúdy). 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k" sz="1500">
                <a:solidFill>
                  <a:schemeClr val="dk1"/>
                </a:solidFill>
              </a:rPr>
              <a:t>3. Charakteristika židovstva (pramene, rozšírenie židovstva, kultúrne prostredie v Palestíne, teológia). 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k" sz="1500">
                <a:solidFill>
                  <a:schemeClr val="dk1"/>
                </a:solidFill>
              </a:rPr>
              <a:t>4. Skupiny v židovstve. 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k" sz="1500">
                <a:solidFill>
                  <a:schemeClr val="dk1"/>
                </a:solidFill>
              </a:rPr>
              <a:t>5. Náboženské pozadie (jeruzalemský chrám, služba v chráme, sviatky, synagógy). 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1500">
                <a:solidFill>
                  <a:schemeClr val="dk1"/>
                </a:solidFill>
              </a:rPr>
              <a:t>6. Pohanské náboženstvá (grécke náboženstvo, mystérijné kulty, gnostický pohyb, predkresťanská gnóza, kult panovníkov a zvlášť kult cisára). Mestá v novozmluvnej dobe. </a:t>
            </a:r>
            <a:endParaRPr b="1" sz="2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ROZDELENIE - denní študenti</a:t>
            </a:r>
            <a:endParaRPr/>
          </a:p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dk1"/>
                </a:solidFill>
              </a:rPr>
              <a:t>7. Pojem, význam, dejiny, predmetu Úvod do Novej zmluvy.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dk1"/>
                </a:solidFill>
              </a:rPr>
              <a:t>8. Rukopisné podanie textu Novej zmluvy. Staré preklady. Tlačený text. Textová kritika.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dk1"/>
                </a:solidFill>
              </a:rPr>
              <a:t>9. Textová kritika. Kánon Novej Zmluvy. Vznik kánonu v ranej cirkvi. Kánon Novej zmluvy po svojom prijatí, teologické dôsledky.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dk1"/>
                </a:solidFill>
              </a:rPr>
              <a:t>10. Synoptické evanjeliá. Ján a porovnanie so synoptikmi.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dk1"/>
                </a:solidFill>
              </a:rPr>
              <a:t>11</a:t>
            </a:r>
            <a:r>
              <a:rPr lang="sk" sz="1400">
                <a:solidFill>
                  <a:schemeClr val="dk1"/>
                </a:solidFill>
              </a:rPr>
              <a:t>. Skutky ako svedectvo o prvej cirkvi. Pavlovské listy, listy z väzenia, pastorálne a obecné listy.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dk1"/>
                </a:solidFill>
              </a:rPr>
              <a:t>12. Listy Jánove. Zjavenie Jánovo: Apokalyptická spisba, metódy výkladu Zjavenia, prorocký pohľad na svet.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ROZDELENIE - externí študenti</a:t>
            </a:r>
            <a:endParaRPr/>
          </a:p>
        </p:txBody>
      </p:sp>
      <p:sp>
        <p:nvSpPr>
          <p:cNvPr id="151" name="Google Shape;151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500">
                <a:solidFill>
                  <a:schemeClr val="dk1"/>
                </a:solidFill>
              </a:rPr>
              <a:t>1. Úvod k predmetu + historické udalosti: svetová ríša v NZ dobe, židovstvo v dobe pred Kristom.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1500">
                <a:solidFill>
                  <a:schemeClr val="dk1"/>
                </a:solidFill>
              </a:rPr>
              <a:t>2. Palestína po Kristu. Helenizmus (podstata, filozofické prúdy). 3. Charakteristika židovstva (pramene, rozšírenie židovstva, kultúrne prostredie v Palestíne, teológia). a 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k" sz="1500">
                <a:solidFill>
                  <a:schemeClr val="dk1"/>
                </a:solidFill>
              </a:rPr>
              <a:t>3. Skupiny v židovstve. 5. Náboženské pozadie (jeruzalemský chrám, služba v chráme, sviatky, synagógy). 6. Pohanské náboženstvá (grécke náboženstvo, mystérijné kulty, gnostický pohyb, predkresťanská gnóza, kult panovníkov a zvlášť kult cisára). Mestá v novozmluvnej dobe. </a:t>
            </a:r>
            <a:endParaRPr b="1" sz="2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ROZDELENIE - externí študenti</a:t>
            </a:r>
            <a:endParaRPr/>
          </a:p>
        </p:txBody>
      </p:sp>
      <p:sp>
        <p:nvSpPr>
          <p:cNvPr id="157" name="Google Shape;157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dk1"/>
                </a:solidFill>
              </a:rPr>
              <a:t>4</a:t>
            </a:r>
            <a:r>
              <a:rPr lang="sk" sz="1400">
                <a:solidFill>
                  <a:schemeClr val="dk1"/>
                </a:solidFill>
              </a:rPr>
              <a:t>. Pojem, význam, dejiny, predmetu Úvod do Novej zmluvy. 8. Rukopisné podanie textu Novej zmluvy. Staré preklady. Tlačený text. Textová kritika. 9. Textová kritika. Kánon Novej Zmluvy. Vznik kánonu v ranej cirkvi. Kánon Novej zmluvy po svojom prijatí, teologické dôsledky.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dk1"/>
                </a:solidFill>
              </a:rPr>
              <a:t>5. Synoptické evanjeliá. Ján a porovnanie so synoptikmi.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400">
                <a:solidFill>
                  <a:schemeClr val="dk1"/>
                </a:solidFill>
              </a:rPr>
              <a:t>6. Skutky ako svedectvo o prvej cirkvi. Pavlovské listy, listy z väzenia, pastorálne a obecné listy. 12. Listy Jánove. Zjavenie Jánovo: Apokalyptická spisba, metódy výkladu Zjavenia, prorocký pohľad na svet.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/>
          <p:nvPr>
            <p:ph type="title"/>
          </p:nvPr>
        </p:nvSpPr>
        <p:spPr>
          <a:xfrm>
            <a:off x="-206750" y="-510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HODNOTENIE</a:t>
            </a:r>
            <a:endParaRPr/>
          </a:p>
        </p:txBody>
      </p:sp>
      <p:sp>
        <p:nvSpPr>
          <p:cNvPr id="163" name="Google Shape;163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 sz="2800">
                <a:solidFill>
                  <a:schemeClr val="dk1"/>
                </a:solidFill>
              </a:rPr>
              <a:t>20 povinná SP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sk" sz="2800">
                <a:solidFill>
                  <a:schemeClr val="dk1"/>
                </a:solidFill>
              </a:rPr>
              <a:t>20 dobrovoľná SP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" sz="2800">
                <a:solidFill>
                  <a:schemeClr val="dk1"/>
                </a:solidFill>
              </a:rPr>
              <a:t>60-80 percent (povinné): písomná + ústna skúška 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Literatúra</a:t>
            </a:r>
            <a:endParaRPr/>
          </a:p>
        </p:txBody>
      </p:sp>
      <p:sp>
        <p:nvSpPr>
          <p:cNvPr id="169" name="Google Shape;16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100">
                <a:solidFill>
                  <a:schemeClr val="dk1"/>
                </a:solidFill>
              </a:rPr>
              <a:t>1. Gábriš, K. (1994). Dejiny novozmluvnej doby. SEBF. </a:t>
            </a:r>
            <a:br>
              <a:rPr lang="sk" sz="1100">
                <a:solidFill>
                  <a:schemeClr val="dk1"/>
                </a:solidFill>
              </a:rPr>
            </a:br>
            <a:r>
              <a:rPr lang="sk" sz="1100">
                <a:solidFill>
                  <a:schemeClr val="dk1"/>
                </a:solidFill>
              </a:rPr>
              <a:t>2. Fazekaš, Ľ. (2002). Úvod do Novej zmluvy. PF UMB. </a:t>
            </a:r>
            <a:br>
              <a:rPr lang="sk" sz="1100">
                <a:solidFill>
                  <a:schemeClr val="dk1"/>
                </a:solidFill>
              </a:rPr>
            </a:br>
            <a:r>
              <a:rPr lang="sk" sz="1100">
                <a:solidFill>
                  <a:schemeClr val="dk1"/>
                </a:solidFill>
              </a:rPr>
              <a:t>3. Carson, D. A. &amp; Moo, D. J. &amp; Morris, L. (1994). An introduction to the New Testament. Appolos. </a:t>
            </a:r>
            <a:br>
              <a:rPr lang="sk" sz="1100">
                <a:solidFill>
                  <a:schemeClr val="dk1"/>
                </a:solidFill>
              </a:rPr>
            </a:br>
            <a:r>
              <a:rPr lang="sk" sz="1100">
                <a:solidFill>
                  <a:schemeClr val="dk1"/>
                </a:solidFill>
              </a:rPr>
              <a:t>4. Bouquet, A. C. (1970). Everyday Life in New Testament Times. B. T. Batsford Ltd. </a:t>
            </a:r>
            <a:br>
              <a:rPr lang="sk" sz="1100">
                <a:solidFill>
                  <a:schemeClr val="dk1"/>
                </a:solidFill>
              </a:rPr>
            </a:br>
            <a:r>
              <a:rPr lang="sk" sz="1100">
                <a:solidFill>
                  <a:schemeClr val="dk1"/>
                </a:solidFill>
              </a:rPr>
              <a:t>5. Hörstner, G. (1994). Úvod do Nového zákona. Oliva. </a:t>
            </a:r>
            <a:br>
              <a:rPr lang="sk" sz="1100">
                <a:solidFill>
                  <a:schemeClr val="dk1"/>
                </a:solidFill>
              </a:rPr>
            </a:br>
            <a:r>
              <a:rPr lang="sk" sz="1100">
                <a:solidFill>
                  <a:schemeClr val="dk1"/>
                </a:solidFill>
              </a:rPr>
              <a:t>6. Keener, C. S. (1993). The Bible Background Commentary – New Testament. Inter-Varsity Press. </a:t>
            </a:r>
            <a:br>
              <a:rPr lang="sk" sz="1100">
                <a:solidFill>
                  <a:schemeClr val="dk1"/>
                </a:solidFill>
              </a:rPr>
            </a:br>
            <a:r>
              <a:rPr lang="sk" sz="1100">
                <a:solidFill>
                  <a:schemeClr val="dk1"/>
                </a:solidFill>
              </a:rPr>
              <a:t>7. Kummel, W. G. (1975). Introduction to the New Testament. Abingdon Press. </a:t>
            </a:r>
            <a:br>
              <a:rPr lang="sk" sz="1100">
                <a:solidFill>
                  <a:schemeClr val="dk1"/>
                </a:solidFill>
              </a:rPr>
            </a:br>
            <a:r>
              <a:rPr lang="sk" sz="1100">
                <a:solidFill>
                  <a:schemeClr val="dk1"/>
                </a:solidFill>
              </a:rPr>
              <a:t>8. Pokorný, P. (1993). Literární a teologický úvod do Nového Zákona. Vyšehrad. 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100">
                <a:solidFill>
                  <a:schemeClr val="dk1"/>
                </a:solidFill>
              </a:rPr>
              <a:t>9. Úvody zo študijných Biblií a komentárov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1100">
                <a:solidFill>
                  <a:schemeClr val="dk1"/>
                </a:solidFill>
              </a:rPr>
              <a:t>10. Trstenský: Svet Nového zákona.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Otázky?</a:t>
            </a:r>
            <a:endParaRPr/>
          </a:p>
        </p:txBody>
      </p:sp>
      <p:sp>
        <p:nvSpPr>
          <p:cNvPr id="175" name="Google Shape;175;p3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Modlitby</a:t>
            </a:r>
            <a:endParaRPr/>
          </a:p>
        </p:txBody>
      </p:sp>
      <p:sp>
        <p:nvSpPr>
          <p:cNvPr id="181" name="Google Shape;181;p3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TIMELINE</a:t>
            </a:r>
            <a:endParaRPr/>
          </a:p>
        </p:txBody>
      </p:sp>
      <p:sp>
        <p:nvSpPr>
          <p:cNvPr id="193" name="Google Shape;193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