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72" r:id="rId3"/>
    <p:sldMasterId id="2147483684" r:id="rId4"/>
  </p:sldMasterIdLst>
  <p:notesMasterIdLst>
    <p:notesMasterId r:id="rId19"/>
  </p:notesMasterIdLst>
  <p:sldIdLst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25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k-SK" altLang="sk-SK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fld id="{F615C003-3AA3-4DD6-9868-F44BCEEE30E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11374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Zástupný symbol poznámo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1638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454F74-FFF9-420A-8D16-81B36444E79B}" type="slidenum">
              <a:rPr altLang="sk-SK" sz="120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sk-SK" altLang="sk-SK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30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84A8B4-3023-41DD-8585-DDEF2CD922D8}" type="slidenum">
              <a:rPr lang="sk-SK" altLang="sk-SK"/>
              <a:pPr/>
              <a:t>10</a:t>
            </a:fld>
            <a:endParaRPr lang="sk-SK" altLang="sk-SK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83973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5ED6B9-2100-4FC3-9C3E-76947E8FBB37}" type="slidenum">
              <a:rPr lang="sk-SK" altLang="sk-SK"/>
              <a:pPr/>
              <a:t>11</a:t>
            </a:fld>
            <a:endParaRPr lang="sk-SK" altLang="sk-SK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579990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2B270E-EEE1-4D62-9D77-87136828E612}" type="slidenum">
              <a:rPr lang="sk-SK" altLang="sk-SK"/>
              <a:pPr/>
              <a:t>12</a:t>
            </a:fld>
            <a:endParaRPr lang="sk-SK" altLang="sk-SK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8328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27E852-27EE-487B-B722-C918B99792EF}" type="slidenum">
              <a:rPr lang="sk-SK" altLang="sk-SK"/>
              <a:pPr/>
              <a:t>13</a:t>
            </a:fld>
            <a:endParaRPr lang="sk-SK" altLang="sk-SK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94935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21AF10-0F2A-4849-9BAA-4E9086CD90C4}" type="slidenum">
              <a:rPr lang="sk-SK" altLang="sk-SK"/>
              <a:pPr/>
              <a:t>2</a:t>
            </a:fld>
            <a:endParaRPr lang="sk-SK" altLang="sk-SK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26893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0E15B1-36FB-4C96-AA12-CC7DF09833BB}" type="slidenum">
              <a:rPr lang="sk-SK" altLang="sk-SK"/>
              <a:pPr/>
              <a:t>3</a:t>
            </a:fld>
            <a:endParaRPr lang="sk-SK" altLang="sk-SK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09180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B0F395-F51B-48F4-826C-243A4EAED918}" type="slidenum">
              <a:rPr lang="sk-SK" altLang="sk-SK"/>
              <a:pPr/>
              <a:t>4</a:t>
            </a:fld>
            <a:endParaRPr lang="sk-SK" altLang="sk-SK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19490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5ECCA8-FEDD-4031-B835-197AE976C6E6}" type="slidenum">
              <a:rPr lang="sk-SK" altLang="sk-SK"/>
              <a:pPr/>
              <a:t>5</a:t>
            </a:fld>
            <a:endParaRPr lang="sk-SK" altLang="sk-SK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07570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DA0D48-4E95-411A-AA3B-E097B8A1F643}" type="slidenum">
              <a:rPr lang="sk-SK" altLang="sk-SK"/>
              <a:pPr/>
              <a:t>6</a:t>
            </a:fld>
            <a:endParaRPr lang="sk-SK" altLang="sk-SK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22714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C41FC3-4D4D-4F8B-A870-4B008C1CE782}" type="slidenum">
              <a:rPr lang="sk-SK" altLang="sk-SK"/>
              <a:pPr/>
              <a:t>7</a:t>
            </a:fld>
            <a:endParaRPr lang="sk-SK" altLang="sk-SK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67833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A5741D-9E8C-46CC-B14C-EE41B8AC5DDD}" type="slidenum">
              <a:rPr lang="sk-SK" altLang="sk-SK"/>
              <a:pPr/>
              <a:t>8</a:t>
            </a:fld>
            <a:endParaRPr lang="sk-SK" altLang="sk-SK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36169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E2AE91-3F6B-4CC1-A9B4-745C00EF5303}" type="slidenum">
              <a:rPr lang="sk-SK" altLang="sk-SK"/>
              <a:pPr/>
              <a:t>9</a:t>
            </a:fld>
            <a:endParaRPr lang="sk-SK" altLang="sk-SK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9623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47280B-D52D-486B-B5CA-1E779B5CFCA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653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29F8FD-4430-46D9-BC38-CCF19651CC8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3128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013F71-5C7C-4994-A6FC-5AFAB727498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778485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B24884-2AF3-4BD1-8C8E-F98A54D1671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26977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CBB072-928C-4E9C-A1E6-6EE39621E58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6339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5B21A2-B33A-4319-9C85-CD0E62B79C9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42142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536DA2-CA90-46E0-9BAC-A83DAF5F35E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40600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6216CB-104E-4FBE-85F2-7F660E9ECC2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56480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0E8E20-1DCF-4C35-85D5-2965A966520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84247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2FB304-FE2B-49BC-9852-2582539BD30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86420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23F6FF-6117-4418-818C-FA49E4E64E0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51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205BBA-309E-479E-B939-DB95062F148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27084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49FBDC-3D0C-439F-B52A-785E6ABB854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78952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2F4F9A-713C-4FB0-84BD-CF3F794CB65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50205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5B07E8-E3F8-4B8A-B28C-0BD5DE8D6E6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754537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FEA8D-3731-479D-A63F-004F764B320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12585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1732A-A80B-46BD-836B-EF12CC4F6BA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508557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2F7F-DB3F-48D3-AA82-C14EF6915E4A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FEF0D-A2B7-4F79-BEDB-3EA69C99349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776743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B352-3A98-4996-ABF2-35691F86B62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D0206-7AED-4B19-97C4-D050D68D91A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715188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0B68-6885-4BA2-A234-5BAE545D5F5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2F208-A22B-4236-901D-D6A460F0975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5457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321E7-7E32-4481-8366-F24B7265551C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73FD1-163F-448C-B28D-A93E226B84B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944423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AEC2E-6FA7-4EFB-B2CB-9FB51720EC5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DA8BE-551C-47B3-B635-CAC3000520A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5760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60F680-FB0C-4331-BE22-FA79BA75424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60350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D1E81-434F-4806-97A3-37490CED5DCA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B722B-5AF2-4E09-9C40-F36C7515072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17693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9B67E-77AB-4448-86DF-004137BC3DC0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D579F-2254-4630-BB15-0059DF16333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40548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1AEB-58B6-49A0-9196-10C7A79C7A0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9A832-1506-4F03-8833-819D34F981B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683575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CACB-4071-4029-ACC7-6348DE3E22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A914B-0249-499D-AB87-3833B7887B8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359918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BFE5-0A9C-466D-B09C-65A0B4878142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2306-77B5-4D77-BD8B-6521B6D870D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076927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21D6-A07F-408B-B11B-DE0C33DB3442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BE5F-9AFF-4331-87A2-4DD753779E4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4809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0F651-2449-4937-9D9F-94141889A4AB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9370-2B55-4061-A197-F784E969585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336629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958F-69C1-4525-A1B6-63FBA2D9302E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B7899-7E21-4485-85BA-24FAEE47E13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591674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035-504D-4F90-AEEA-F21424D38D60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BB82D-1D96-41E3-9084-DB42843AF49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714565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BB5C-6E9C-4EC4-9D52-61BC6B15A0CB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CD523-0603-42FD-A1E6-930A67EE97C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5325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7687" cy="43830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13325" y="1768475"/>
            <a:ext cx="4357688" cy="43830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84D457-CE75-4FF7-AE8F-6EB9561D09B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39083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FA1BC-7924-44C1-8B90-0F8007B48ACA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50EE-3B9D-49C9-9416-B0AD5CF4CCD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895523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E922F-AFD9-407B-982F-749C8780BAF5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6B114-96EA-433E-B97A-D2696687FEC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546872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641B-FDFE-4048-A857-52BDD6A542FD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72BE-95C1-43C0-9E75-6F004B0485F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489918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992B-18F9-4FBC-8B02-D6968303F70B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BE28F-5202-45EF-AE97-6C605D8B254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537694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F937-3993-4D8F-A84B-99FBF5D32E0A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5B7C5-2BF4-4847-9339-0E7C0045BC9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6429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77F5C9-415F-4A6C-A13D-B7AF224F664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5355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4DB4C7-EC7F-4E17-B202-F419C6B04E5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6377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5BCDAB-F8F0-4291-BBBE-50EFF50B353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7462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FEC1D0-985D-4426-B27A-1C65DCA13C5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0156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D4F636-1C65-4F3B-BB2E-3CA5CA9D8297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0771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 smtClean="0"/>
              <a:t>Kliknúť na editáciu formátu textu titulku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7775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 smtClean="0"/>
              <a:t>Kliknúť na editáciu formátu textu osnovy</a:t>
            </a:r>
          </a:p>
          <a:p>
            <a:pPr lvl="1"/>
            <a:r>
              <a:rPr lang="en-GB" altLang="sk-SK" smtClean="0"/>
              <a:t>Druhá úroveň</a:t>
            </a:r>
          </a:p>
          <a:p>
            <a:pPr lvl="2"/>
            <a:r>
              <a:rPr lang="en-GB" altLang="sk-SK" smtClean="0"/>
              <a:t>Tretia úroveňˆ</a:t>
            </a:r>
          </a:p>
          <a:p>
            <a:pPr lvl="3"/>
            <a:r>
              <a:rPr lang="en-GB" altLang="sk-SK" smtClean="0"/>
              <a:t>Štvrtá úroveň osnovy</a:t>
            </a:r>
          </a:p>
          <a:p>
            <a:pPr lvl="4"/>
            <a:r>
              <a:rPr lang="en-GB" altLang="sk-SK" smtClean="0"/>
              <a:t>Piata úroveň osnovy</a:t>
            </a:r>
          </a:p>
          <a:p>
            <a:pPr lvl="4"/>
            <a:r>
              <a:rPr lang="en-GB" altLang="sk-SK" smtClean="0"/>
              <a:t>Šiesta úroveň</a:t>
            </a:r>
          </a:p>
          <a:p>
            <a:pPr lvl="4"/>
            <a:r>
              <a:rPr lang="en-GB" altLang="sk-SK" smtClean="0"/>
              <a:t>Siedma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fld id="{88773F00-A868-4172-822F-0E698685A35F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 smtClean="0"/>
              <a:t>Kliknúť na editáciu formátu textu titulku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 smtClean="0"/>
              <a:t>Kliknúť na editáciu formátu textu osnovy</a:t>
            </a:r>
          </a:p>
          <a:p>
            <a:pPr lvl="1"/>
            <a:r>
              <a:rPr lang="en-GB" altLang="sk-SK" smtClean="0"/>
              <a:t>Druhá úroveň</a:t>
            </a:r>
          </a:p>
          <a:p>
            <a:pPr lvl="2"/>
            <a:r>
              <a:rPr lang="en-GB" altLang="sk-SK" smtClean="0"/>
              <a:t>Tretia úroveňˆ</a:t>
            </a:r>
          </a:p>
          <a:p>
            <a:pPr lvl="3"/>
            <a:r>
              <a:rPr lang="en-GB" altLang="sk-SK" smtClean="0"/>
              <a:t>Štvrtá úroveň osnovy</a:t>
            </a:r>
          </a:p>
          <a:p>
            <a:pPr lvl="4"/>
            <a:r>
              <a:rPr lang="en-GB" altLang="sk-SK" smtClean="0"/>
              <a:t>Piata úroveň osnovy</a:t>
            </a:r>
          </a:p>
          <a:p>
            <a:pPr lvl="4"/>
            <a:r>
              <a:rPr lang="en-GB" altLang="sk-SK" smtClean="0"/>
              <a:t>Šiesta úroveň</a:t>
            </a:r>
          </a:p>
          <a:p>
            <a:pPr lvl="4"/>
            <a:r>
              <a:rPr lang="en-GB" altLang="sk-SK" smtClean="0"/>
              <a:t>Siedma úroveň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fld id="{1AA39A35-2D03-449D-A6FB-8B84EE337615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504031" y="1763925"/>
            <a:ext cx="9072563" cy="498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2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7943" hangingPunct="1">
              <a:lnSpc>
                <a:spcPct val="100000"/>
              </a:lnSpc>
              <a:buClrTx/>
              <a:buSzTx/>
              <a:defRPr/>
            </a:pPr>
            <a:endParaRPr lang="sk-S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7943" hangingPunct="1">
              <a:lnSpc>
                <a:spcPct val="100000"/>
              </a:lnSpc>
              <a:buClrTx/>
              <a:buSzTx/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32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1007943" hangingPunct="1">
              <a:lnSpc>
                <a:spcPct val="100000"/>
              </a:lnSpc>
              <a:buClrTx/>
              <a:buSzTx/>
            </a:pPr>
            <a:fld id="{10A49B4D-BD50-48C0-9BFF-B130954CE10A}" type="slidenum">
              <a:rPr lang="sk-SK" altLang="sk-SK" smtClean="0"/>
              <a:pPr defTabSz="1007943" hangingPunct="1">
                <a:lnSpc>
                  <a:spcPct val="100000"/>
                </a:lnSpc>
                <a:buClrTx/>
                <a:buSzTx/>
              </a:pPr>
              <a:t>‹#›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268888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5pPr>
      <a:lvl6pPr marL="503972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6pPr>
      <a:lvl7pPr marL="1007943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7pPr>
      <a:lvl8pPr marL="1511915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8pPr>
      <a:lvl9pPr marL="2015886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77979" indent="-37797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2051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504031" y="1763925"/>
            <a:ext cx="9072563" cy="498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1007943">
              <a:lnSpc>
                <a:spcPct val="100000"/>
              </a:lnSpc>
              <a:buClrTx/>
              <a:buSzTx/>
              <a:defRPr/>
            </a:pPr>
            <a:fld id="{64E65EF4-FC22-4400-B3AE-1C4F039CC180}" type="datetimeFigureOut">
              <a:rPr lang="sk-SK" smtClean="0"/>
              <a:pPr defTabSz="1007943">
                <a:lnSpc>
                  <a:spcPct val="100000"/>
                </a:lnSpc>
                <a:buClrTx/>
                <a:buSzTx/>
                <a:defRPr/>
              </a:pPr>
              <a:t>27.4.2015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1007943">
              <a:lnSpc>
                <a:spcPct val="100000"/>
              </a:lnSpc>
              <a:buClrTx/>
              <a:buSzTx/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23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1007943">
              <a:lnSpc>
                <a:spcPct val="100000"/>
              </a:lnSpc>
              <a:buClrTx/>
              <a:buSzTx/>
              <a:defRPr/>
            </a:pPr>
            <a:fld id="{9D7BF54D-2171-4F51-94D3-73E2067B63C6}" type="slidenum">
              <a:rPr lang="sk-SK" altLang="sk-SK"/>
              <a:pPr defTabSz="1007943">
                <a:lnSpc>
                  <a:spcPct val="100000"/>
                </a:lnSpc>
                <a:buClrTx/>
                <a:buSzTx/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192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5pPr>
      <a:lvl6pPr marL="503972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6pPr>
      <a:lvl7pPr marL="1007943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7pPr>
      <a:lvl8pPr marL="1511915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8pPr>
      <a:lvl9pPr marL="2015886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77979" indent="-37797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dĺžnik 2"/>
          <p:cNvSpPr>
            <a:spLocks noChangeArrowheads="1"/>
          </p:cNvSpPr>
          <p:nvPr/>
        </p:nvSpPr>
        <p:spPr bwMode="auto">
          <a:xfrm>
            <a:off x="529" y="6833456"/>
            <a:ext cx="10079567" cy="32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07943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sk-SK" altLang="sk-SK" sz="1543" b="1">
                <a:solidFill>
                  <a:srgbClr val="000000"/>
                </a:solidFill>
              </a:rPr>
              <a:t>Moderné vzdelávanie pre vedomostnú spoločnosť/Projekt je spolufinancovaný zo zdrojov EÚ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64453" y="2779837"/>
            <a:ext cx="5796139" cy="2427938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k-SK" altLang="sk-SK" sz="4300" b="1" dirty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Informácie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k-SK" altLang="sk-SK" sz="4300" b="1" dirty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okolo nás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sk-SK" sz="1984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k-SK" sz="1984" b="1" dirty="0">
                <a:solidFill>
                  <a:schemeClr val="accent2">
                    <a:lumMod val="75000"/>
                  </a:schemeClr>
                </a:solidFill>
              </a:rPr>
              <a:t>Ing</a:t>
            </a:r>
            <a:r>
              <a:rPr lang="sk-SK" sz="1984" b="1" dirty="0">
                <a:solidFill>
                  <a:schemeClr val="accent2">
                    <a:lumMod val="75000"/>
                  </a:schemeClr>
                </a:solidFill>
              </a:rPr>
              <a:t>. Dana Horváthová, PhD.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sk-SK" sz="4850" b="1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sk-SK" sz="3968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504507" y="446231"/>
            <a:ext cx="9071610" cy="158718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299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Rozvoj inovatívnych foriem vzdelávania</a:t>
            </a:r>
            <a:br>
              <a:rPr lang="sk-SK" sz="4299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4299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Univerzite Mateja Bela v Banskej Bystrici</a:t>
            </a:r>
            <a:r>
              <a:rPr lang="sk-SK" sz="3748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k-SK" sz="3748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4299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ITMS 26110230077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" r="3203"/>
          <a:stretch>
            <a:fillRect/>
          </a:stretch>
        </p:blipFill>
        <p:spPr bwMode="auto">
          <a:xfrm>
            <a:off x="3311386" y="5573510"/>
            <a:ext cx="3459602" cy="112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" descr="D:\lihan_work\dokumenty_umb\Projekty_UMB\OPV_Zvýšenie kvality riadenia a  vysokoškolského vzdelávania v podmienkach  UMB\logotyp_opv\Europsky socialny fond\EU-ESF-VERTICAL-COL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473" y="5424766"/>
            <a:ext cx="1377191" cy="127394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11472"/>
          <a:stretch>
            <a:fillRect/>
          </a:stretch>
        </p:blipFill>
        <p:spPr bwMode="auto">
          <a:xfrm>
            <a:off x="7421961" y="5424766"/>
            <a:ext cx="1130451" cy="127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0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9367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Práca s informáciami – 5. krok = Uloženie súborov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7338" y="1733550"/>
            <a:ext cx="9431337" cy="541496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Najbežnejší úkon používateľa.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Zálohovacie média: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– </a:t>
            </a:r>
            <a:r>
              <a:rPr lang="sk-SK" altLang="sk-SK" u="sng" dirty="0"/>
              <a:t>Magnetické pásky</a:t>
            </a:r>
            <a:r>
              <a:rPr lang="sk-SK" altLang="sk-SK" dirty="0"/>
              <a:t> – zálohovanie veľkého objemu         dát na desaťročia (veľké firmy).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– </a:t>
            </a:r>
            <a:r>
              <a:rPr lang="sk-SK" altLang="sk-SK" u="sng" dirty="0"/>
              <a:t>Externé harddisky</a:t>
            </a:r>
            <a:r>
              <a:rPr lang="sk-SK" altLang="sk-SK" dirty="0"/>
              <a:t> – rýchly a bezpečný spôsob              zálohovania na dlhú dobu (roky).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– </a:t>
            </a:r>
            <a:r>
              <a:rPr lang="sk-SK" altLang="sk-SK" u="sng" dirty="0"/>
              <a:t>USB kľúče</a:t>
            </a:r>
            <a:r>
              <a:rPr lang="sk-SK" altLang="sk-SK" dirty="0"/>
              <a:t> – zálohovanie menšieho množstva dát,        ktoré chceme mať neustále poruke.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– </a:t>
            </a:r>
            <a:r>
              <a:rPr lang="sk-SK" altLang="sk-SK" u="sng" dirty="0"/>
              <a:t>Optické nosiče</a:t>
            </a:r>
            <a:r>
              <a:rPr lang="sk-SK" altLang="sk-SK" dirty="0"/>
              <a:t> (CD, DVD, Blu-ray) – Neodporúča       sa používať na viacročné zálohovanie dôležitých dát.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Práca s informáciami – 6. krok = Archivácia súborov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092325"/>
            <a:ext cx="9070975" cy="4783138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Proces vytvorenia zálohy súborov (archívu) na externom pamäťovom médiu.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Súčasne dochádza aj ku komprimácii súborov (proces zmenšenia veľkosti súboru pri zachovaní informačnej hodnoty súboru).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Nie je dôležité, či používame nejakú aplikáciu alebo obyčajné skopírovanie súborov.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Dôležité je médium, na ktoré archivujeme.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Cieľ: spoľahlivosť a „trvanlivosť“ zápisu dát.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Prenos a bezpečnosť informácií (1)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768475"/>
            <a:ext cx="9359900" cy="460375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Pre ochranu dát na lokálnom disku môžeme urobiť nasledovné: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– </a:t>
            </a:r>
            <a:r>
              <a:rPr lang="sk-SK" altLang="sk-SK" u="sng" dirty="0"/>
              <a:t>Antivírový softvér</a:t>
            </a:r>
            <a:r>
              <a:rPr lang="sk-SK" altLang="sk-SK" dirty="0"/>
              <a:t> – aktualizácia vždy pri pripojení      počítača na internet; musí byť rezidentný. 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– </a:t>
            </a:r>
            <a:r>
              <a:rPr lang="sk-SK" altLang="sk-SK" u="sng" dirty="0"/>
              <a:t>Aktualizovaný OS</a:t>
            </a:r>
            <a:r>
              <a:rPr lang="sk-SK" altLang="sk-SK" dirty="0"/>
              <a:t> – na prípadnú chybu OS </a:t>
            </a:r>
            <a:r>
              <a:rPr lang="sk-SK" altLang="sk-SK" dirty="0" smtClean="0"/>
              <a:t>vydá </a:t>
            </a:r>
            <a:r>
              <a:rPr lang="sk-SK" altLang="sk-SK" dirty="0"/>
              <a:t>jeho výrobca záplatu, ktorú si legálny používateľ </a:t>
            </a:r>
            <a:r>
              <a:rPr lang="sk-SK" altLang="sk-SK" dirty="0" smtClean="0"/>
              <a:t>stiahne </a:t>
            </a:r>
            <a:r>
              <a:rPr lang="sk-SK" altLang="sk-SK" dirty="0"/>
              <a:t>a nainštaluje do OS (OS nás na to upozorní).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– </a:t>
            </a:r>
            <a:r>
              <a:rPr lang="sk-SK" altLang="sk-SK" u="sng" dirty="0"/>
              <a:t>Nespúšťať neznámy softvér</a:t>
            </a:r>
            <a:r>
              <a:rPr lang="sk-SK" altLang="sk-SK" dirty="0"/>
              <a:t> – nespúšťame súbor z        prílohy od zdroja, ktorý nie je dôveryhodný.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Prenos a bezpečnosť informácií (2)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7338" y="1768475"/>
            <a:ext cx="9504362" cy="4384675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– </a:t>
            </a:r>
            <a:r>
              <a:rPr lang="sk-SK" altLang="sk-SK" u="sng" dirty="0"/>
              <a:t>Rozumne s heslami</a:t>
            </a:r>
            <a:r>
              <a:rPr lang="sk-SK" altLang="sk-SK" dirty="0"/>
              <a:t> – mali by sa skladať aspoň zo          siedmych znakov (</a:t>
            </a:r>
            <a:r>
              <a:rPr lang="sk-SK" altLang="sk-SK" dirty="0" smtClean="0"/>
              <a:t>písmená veľké/malé, </a:t>
            </a:r>
            <a:r>
              <a:rPr lang="sk-SK" altLang="sk-SK" dirty="0"/>
              <a:t>číslice, nealfanumerické </a:t>
            </a:r>
            <a:r>
              <a:rPr lang="sk-SK" altLang="sk-SK" dirty="0" smtClean="0"/>
              <a:t>znaky</a:t>
            </a:r>
            <a:r>
              <a:rPr lang="sk-SK" altLang="sk-SK" dirty="0"/>
              <a:t>. 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– </a:t>
            </a:r>
            <a:r>
              <a:rPr lang="sk-SK" altLang="sk-SK" u="sng" dirty="0"/>
              <a:t>Používať šifrovaný protokol </a:t>
            </a:r>
            <a:r>
              <a:rPr lang="sk-SK" altLang="sk-SK" u="sng" dirty="0" err="1"/>
              <a:t>https</a:t>
            </a:r>
            <a:r>
              <a:rPr lang="sk-SK" altLang="sk-SK" dirty="0"/>
              <a:t> – „s“ - bezpečný;       Každý prenos dát pri práci s bankovým účtom musí       ísť cez </a:t>
            </a:r>
            <a:r>
              <a:rPr lang="sk-SK" altLang="sk-SK" dirty="0" err="1"/>
              <a:t>https</a:t>
            </a:r>
            <a:r>
              <a:rPr lang="sk-SK" altLang="sk-SK" dirty="0"/>
              <a:t>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– </a:t>
            </a:r>
            <a:r>
              <a:rPr lang="sk-SK" altLang="sk-SK" u="sng" dirty="0"/>
              <a:t>Používať firewall</a:t>
            </a:r>
            <a:r>
              <a:rPr lang="sk-SK" altLang="sk-SK" dirty="0"/>
              <a:t> – filtruje dáta pri komunikácii            počítača v rámci internetu alebo intranetu.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https://lms2.umb.sk/pluginfile.php/20536/mod_label/intro/Info%20o%20projekte.jpg"/>
          <p:cNvSpPr>
            <a:spLocks noChangeAspect="1" noChangeArrowheads="1"/>
          </p:cNvSpPr>
          <p:nvPr/>
        </p:nvSpPr>
        <p:spPr bwMode="auto">
          <a:xfrm>
            <a:off x="172022" y="-1443689"/>
            <a:ext cx="4840292" cy="301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007943" hangingPunct="1">
              <a:lnSpc>
                <a:spcPct val="100000"/>
              </a:lnSpc>
              <a:buClrTx/>
              <a:buSzTx/>
            </a:pPr>
            <a:endParaRPr lang="sk-SK" altLang="sk-SK" smtClean="0">
              <a:solidFill>
                <a:prstClr val="black"/>
              </a:solidFill>
            </a:endParaRPr>
          </a:p>
        </p:txBody>
      </p:sp>
      <p:sp>
        <p:nvSpPr>
          <p:cNvPr id="4099" name="AutoShape 4" descr="https://lms2.umb.sk/pluginfile.php/20536/mod_label/intro/Info%20o%20projekte.jpg"/>
          <p:cNvSpPr>
            <a:spLocks noChangeAspect="1" noChangeArrowheads="1"/>
          </p:cNvSpPr>
          <p:nvPr/>
        </p:nvSpPr>
        <p:spPr bwMode="auto">
          <a:xfrm>
            <a:off x="172022" y="-1443689"/>
            <a:ext cx="4840292" cy="301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007943" hangingPunct="1">
              <a:lnSpc>
                <a:spcPct val="100000"/>
              </a:lnSpc>
              <a:buClrTx/>
              <a:buSzTx/>
            </a:pPr>
            <a:endParaRPr lang="sk-SK" altLang="sk-SK" smtClean="0">
              <a:solidFill>
                <a:prstClr val="black"/>
              </a:solidFill>
            </a:endParaRPr>
          </a:p>
        </p:txBody>
      </p:sp>
      <p:pic>
        <p:nvPicPr>
          <p:cNvPr id="4100" name="Zástupný symbol obsahu 11" descr="Info o projekt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0167" y="2752632"/>
            <a:ext cx="4840292" cy="3013370"/>
          </a:xfrm>
        </p:spPr>
      </p:pic>
    </p:spTree>
    <p:extLst>
      <p:ext uri="{BB962C8B-B14F-4D97-AF65-F5344CB8AC3E}">
        <p14:creationId xmlns:p14="http://schemas.microsoft.com/office/powerpoint/2010/main" val="8506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28600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Základné pojmy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7823" y="981075"/>
            <a:ext cx="9288339" cy="6081713"/>
          </a:xfrm>
          <a:ln/>
        </p:spPr>
        <p:txBody>
          <a:bodyPr/>
          <a:lstStyle/>
          <a:p>
            <a:pPr marL="0" indent="0">
              <a:buSzPct val="45000"/>
              <a:buFont typeface="Symbol" panose="050501020107060205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sk-SK" altLang="sk-SK" dirty="0"/>
          </a:p>
          <a:p>
            <a:pPr marL="265113" indent="-265113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u="sng" dirty="0"/>
              <a:t>Dáta (údaj)</a:t>
            </a:r>
            <a:r>
              <a:rPr lang="sk-SK" altLang="sk-SK" dirty="0"/>
              <a:t> – informačná hodnota existuje, môže byť 			</a:t>
            </a:r>
            <a:r>
              <a:rPr lang="sk-SK" altLang="sk-SK" dirty="0" smtClean="0"/>
              <a:t>nezaujímavá</a:t>
            </a:r>
            <a:r>
              <a:rPr lang="sk-SK" altLang="sk-SK" dirty="0"/>
              <a:t>, nemusíme si ju uvedomovať.</a:t>
            </a:r>
          </a:p>
          <a:p>
            <a:pPr marL="265113" indent="-265113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                   </a:t>
            </a:r>
            <a:r>
              <a:rPr lang="sk-SK" altLang="sk-SK" dirty="0" smtClean="0"/>
              <a:t>   – Dáta </a:t>
            </a:r>
            <a:r>
              <a:rPr lang="sk-SK" altLang="sk-SK" dirty="0"/>
              <a:t>si hľadajú svojho adresáta.</a:t>
            </a:r>
          </a:p>
          <a:p>
            <a:pPr marL="265113" indent="-265113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u="sng" dirty="0"/>
              <a:t>Informácia	</a:t>
            </a:r>
            <a:r>
              <a:rPr lang="sk-SK" altLang="sk-SK" dirty="0"/>
              <a:t> – </a:t>
            </a:r>
            <a:r>
              <a:rPr lang="sk-SK" altLang="sk-SK" dirty="0" smtClean="0"/>
              <a:t>údaj</a:t>
            </a:r>
            <a:r>
              <a:rPr lang="sk-SK" altLang="sk-SK" dirty="0"/>
              <a:t>, ktorého informačná hodnota je pre 			</a:t>
            </a:r>
            <a:r>
              <a:rPr lang="sk-SK" altLang="sk-SK" dirty="0" smtClean="0"/>
              <a:t>nás </a:t>
            </a:r>
            <a:r>
              <a:rPr lang="sk-SK" altLang="sk-SK" dirty="0"/>
              <a:t>zaujímavá.</a:t>
            </a:r>
          </a:p>
          <a:p>
            <a:pPr marL="265113" lvl="2" indent="-265113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sz="3200" dirty="0" smtClean="0"/>
              <a:t>				– </a:t>
            </a:r>
            <a:r>
              <a:rPr lang="sk-SK" altLang="sk-SK" sz="3200" dirty="0"/>
              <a:t>Dáta si našli adresáta.</a:t>
            </a:r>
          </a:p>
          <a:p>
            <a:pPr marL="265113" indent="-265113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u="sng" dirty="0"/>
              <a:t>Znalosť</a:t>
            </a:r>
            <a:r>
              <a:rPr lang="sk-SK" altLang="sk-SK" dirty="0"/>
              <a:t> </a:t>
            </a:r>
            <a:r>
              <a:rPr lang="sk-SK" altLang="sk-SK" dirty="0" smtClean="0"/>
              <a:t> </a:t>
            </a:r>
            <a:r>
              <a:rPr lang="sk-SK" altLang="sk-SK" dirty="0"/>
              <a:t>– schopnosť dať si informácie do súvislostí</a:t>
            </a:r>
            <a:r>
              <a:rPr lang="sk-SK" altLang="sk-SK" dirty="0" smtClean="0"/>
              <a:t>.</a:t>
            </a:r>
          </a:p>
          <a:p>
            <a:pPr marL="2243138" lvl="2" indent="-430213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sz="3200" dirty="0" smtClean="0"/>
              <a:t>– schopnosť riešiť problém, keď poznám vstupné informácie.     		</a:t>
            </a:r>
          </a:p>
          <a:p>
            <a:pPr marL="2243138" lvl="2" indent="-430213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sz="3200" dirty="0" smtClean="0"/>
              <a:t>– schopnosť </a:t>
            </a:r>
            <a:r>
              <a:rPr lang="sk-SK" altLang="sk-SK" sz="3200" dirty="0"/>
              <a:t>použiť informácie.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585788"/>
            <a:ext cx="9070975" cy="1262062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Kritéria informácie pre získanie znalosti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0975" y="2536825"/>
            <a:ext cx="9718675" cy="4384675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Aby sme mohli informáciu použiť ako vstupný element pre získanie znalosti, musí spĺňať tieto kritéria: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- </a:t>
            </a:r>
            <a:r>
              <a:rPr lang="sk-SK" altLang="sk-SK" u="sng" dirty="0"/>
              <a:t>Presnosť</a:t>
            </a:r>
            <a:r>
              <a:rPr lang="sk-SK" altLang="sk-SK" dirty="0"/>
              <a:t> - najdôležitejšie kritérium kvality informácie.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- </a:t>
            </a:r>
            <a:r>
              <a:rPr lang="sk-SK" altLang="sk-SK" u="sng" dirty="0"/>
              <a:t>Aktuálnosť</a:t>
            </a:r>
            <a:r>
              <a:rPr lang="sk-SK" altLang="sk-SK" dirty="0"/>
              <a:t> - pre rozhodovanie je použiteľná len 							    informácia platná v danom čase.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dirty="0"/>
              <a:t>- </a:t>
            </a:r>
            <a:r>
              <a:rPr lang="sk-SK" altLang="sk-SK" u="sng" dirty="0"/>
              <a:t>Relevantnosť</a:t>
            </a:r>
            <a:r>
              <a:rPr lang="sk-SK" altLang="sk-SK" dirty="0"/>
              <a:t> - Informácia súvisí s aktuálnym miestom 					   a situáciou.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Informácie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Sú merateľné.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Jednotka vyjadrenia: bit (najmenší priestor pamäte, ktorý môže obsahovať hodnotu 0 alebo 1).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Sú uložené v pamätiach.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Môžu byť uložené na magnetickom, </a:t>
            </a:r>
            <a:r>
              <a:rPr lang="sk-SK" altLang="sk-SK" dirty="0" smtClean="0"/>
              <a:t>optickom, </a:t>
            </a:r>
            <a:r>
              <a:rPr lang="sk-SK" altLang="sk-SK" dirty="0" err="1" smtClean="0"/>
              <a:t>magnetooptickom</a:t>
            </a:r>
            <a:r>
              <a:rPr lang="sk-SK" altLang="sk-SK" dirty="0" smtClean="0"/>
              <a:t> a </a:t>
            </a:r>
            <a:r>
              <a:rPr lang="sk-SK" altLang="sk-SK" dirty="0" smtClean="0"/>
              <a:t>elektronickom nosiči</a:t>
            </a:r>
            <a:r>
              <a:rPr lang="sk-SK" altLang="sk-SK" dirty="0"/>
              <a:t>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1 Byte = 8 bitov.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Typy informácií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550386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Z hľadiska objemu (veľkosti):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- logické (dvojhodnotové)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- číselné (vyjadrené číslicami)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- textové (znaky a znakové reťazce)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- zvukové (tóny)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- grafické (statické, animácie, video)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- biometrické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- holografické 3D informácie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Práca s informáciami – 1. krok = Zber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288462" cy="51435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Zbierame informácie, nie dáta.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Získanie informácií a ich zadanie do počítača.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Efektívne: priamo do PC alebo cez internet.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Výsledok: informácie na disku v počítači.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Vyhľadávací server: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- </a:t>
            </a:r>
            <a:r>
              <a:rPr lang="sk-SK" altLang="sk-SK" u="sng" dirty="0"/>
              <a:t>katalógový</a:t>
            </a:r>
            <a:r>
              <a:rPr lang="sk-SK" altLang="sk-SK" dirty="0"/>
              <a:t> (majiteľ webovej stránky musí svoju 	     stránku zaregistrovať do katalógu – databázy na           stránke vyhľadávača)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- fulltextový (ak nájde zhodu, zobrazí názov stránky)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10223500" cy="1262063"/>
          </a:xfrm>
          <a:ln/>
        </p:spPr>
        <p:txBody>
          <a:bodyPr tIns="37044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sk-SK" altLang="sk-SK" sz="4200"/>
              <a:t>Práca s informáciami – 2. krok = Triedenie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730885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Odfiltrujeme nepotrebné informácie (nezahodíme!).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Použijeme tabuľkové editory (pre menší rozsah dát) alebo databázové editory.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Tabuľkové editory sú jednoduchšie.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Databázy sú náročnejšie, ale máme v nich všetko pod kontrolou.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Každý editor na triedenie má import dát z textových súborov.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Výsledkom triedenia sú len relevantné informácie na ďalšie spracovanie.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/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/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Práca s informáciami – 3. krok = Spracovanie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200275"/>
            <a:ext cx="9070975" cy="4384675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Do hry vstupuje používateľ.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Vytriedeným informáciám dáva novú myšlienkovú hodnotu.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Počítač je len výdatným pomocníkom.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Prijateľné riešenie = tabuľkové a databázové procesory.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Práca s informáciami – 4. krok = Prezentácia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Vyhodnotené informácie možno prezentovať špecializovaným prezentačným softvérom.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softvér – pre lokálne použitie</a:t>
            </a:r>
          </a:p>
          <a:p>
            <a:pPr marL="1727200" lvl="1" indent="-573088">
              <a:buClr>
                <a:srgbClr val="FFFF00"/>
              </a:buClr>
              <a:buSzPct val="75000"/>
              <a:buFont typeface="Symbol" panose="050501020107060205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sz="3200" dirty="0"/>
              <a:t>  </a:t>
            </a:r>
            <a:r>
              <a:rPr lang="sk-SK" altLang="sk-SK" sz="3200" dirty="0" smtClean="0"/>
              <a:t>   – </a:t>
            </a:r>
            <a:r>
              <a:rPr lang="sk-SK" altLang="sk-SK" sz="3200" dirty="0"/>
              <a:t>na internete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Významná časť pracovného cyklu informácie.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Môže byť zbieraná ďalším používateľom a tým sa pracovný cyklus zopakuje.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k-SK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k-SK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k-SK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k-SK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675</Words>
  <Application>Microsoft Office PowerPoint</Application>
  <PresentationFormat>Vlastná</PresentationFormat>
  <Paragraphs>97</Paragraphs>
  <Slides>14</Slides>
  <Notes>13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4</vt:i4>
      </vt:variant>
      <vt:variant>
        <vt:lpstr>Nadpisy snímok</vt:lpstr>
      </vt:variant>
      <vt:variant>
        <vt:i4>14</vt:i4>
      </vt:variant>
    </vt:vector>
  </HeadingPairs>
  <TitlesOfParts>
    <vt:vector size="25" baseType="lpstr">
      <vt:lpstr>Times New Roman</vt:lpstr>
      <vt:lpstr>Arial</vt:lpstr>
      <vt:lpstr>Droid Sans</vt:lpstr>
      <vt:lpstr>Arial Unicode MS</vt:lpstr>
      <vt:lpstr>DejaVu Sans</vt:lpstr>
      <vt:lpstr>Symbol</vt:lpstr>
      <vt:lpstr>Wingdings</vt:lpstr>
      <vt:lpstr>Motív Office</vt:lpstr>
      <vt:lpstr>Motív Office</vt:lpstr>
      <vt:lpstr>2_Motív Office</vt:lpstr>
      <vt:lpstr>1_Motív Office</vt:lpstr>
      <vt:lpstr>Rozvoj inovatívnych foriem vzdelávania na Univerzite Mateja Bela v Banskej Bystrici ITMS 26110230077</vt:lpstr>
      <vt:lpstr>Základné pojmy</vt:lpstr>
      <vt:lpstr>Kritéria informácie pre získanie znalosti</vt:lpstr>
      <vt:lpstr>Informácie</vt:lpstr>
      <vt:lpstr>Typy informácií</vt:lpstr>
      <vt:lpstr>Práca s informáciami – 1. krok = Zber</vt:lpstr>
      <vt:lpstr>Práca s informáciami – 2. krok = Triedenie</vt:lpstr>
      <vt:lpstr>Práca s informáciami – 3. krok = Spracovanie</vt:lpstr>
      <vt:lpstr>Práca s informáciami – 4. krok = Prezentácia</vt:lpstr>
      <vt:lpstr>Práca s informáciami – 5. krok = Uloženie súborov</vt:lpstr>
      <vt:lpstr>Práca s informáciami – 6. krok = Archivácia súborov</vt:lpstr>
      <vt:lpstr>Prenos a bezpečnosť informácií (1)</vt:lpstr>
      <vt:lpstr>Prenos a bezpečnosť informácií (2)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inovatívnych foriem vzdelávania na Univerzite Mateja Bela v Banskej Bystrici ITMS 26110230077</dc:title>
  <dc:creator>Horvathova Dana</dc:creator>
  <cp:lastModifiedBy>Horvathova Dana</cp:lastModifiedBy>
  <cp:revision>25</cp:revision>
  <cp:lastPrinted>1601-01-01T00:00:00Z</cp:lastPrinted>
  <dcterms:created xsi:type="dcterms:W3CDTF">2015-03-19T19:49:25Z</dcterms:created>
  <dcterms:modified xsi:type="dcterms:W3CDTF">2015-04-27T17:09:54Z</dcterms:modified>
</cp:coreProperties>
</file>